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2"/>
  </p:notesMasterIdLst>
  <p:handoutMasterIdLst>
    <p:handoutMasterId r:id="rId23"/>
  </p:handoutMasterIdLst>
  <p:sldIdLst>
    <p:sldId id="278" r:id="rId2"/>
    <p:sldId id="270" r:id="rId3"/>
    <p:sldId id="307" r:id="rId4"/>
    <p:sldId id="308" r:id="rId5"/>
    <p:sldId id="258" r:id="rId6"/>
    <p:sldId id="276" r:id="rId7"/>
    <p:sldId id="261" r:id="rId8"/>
    <p:sldId id="291" r:id="rId9"/>
    <p:sldId id="260" r:id="rId10"/>
    <p:sldId id="309" r:id="rId11"/>
    <p:sldId id="292" r:id="rId12"/>
    <p:sldId id="293" r:id="rId13"/>
    <p:sldId id="297" r:id="rId14"/>
    <p:sldId id="294" r:id="rId15"/>
    <p:sldId id="295" r:id="rId16"/>
    <p:sldId id="296" r:id="rId17"/>
    <p:sldId id="262" r:id="rId18"/>
    <p:sldId id="263" r:id="rId19"/>
    <p:sldId id="268" r:id="rId20"/>
    <p:sldId id="26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3266"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YJntiN1P6Oinx8PjO1NUzH+Dh8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0D4"/>
    <a:srgbClr val="5CCE9D"/>
    <a:srgbClr val="EBEBEB"/>
    <a:srgbClr val="E34956"/>
    <a:srgbClr val="F3903C"/>
    <a:srgbClr val="F7B343"/>
    <a:srgbClr val="444444"/>
    <a:srgbClr val="277DCA"/>
    <a:srgbClr val="363839"/>
    <a:srgbClr val="707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84"/>
  </p:normalViewPr>
  <p:slideViewPr>
    <p:cSldViewPr snapToGrid="0">
      <p:cViewPr varScale="1">
        <p:scale>
          <a:sx n="146" d="100"/>
          <a:sy n="146" d="100"/>
        </p:scale>
        <p:origin x="1104" y="176"/>
      </p:cViewPr>
      <p:guideLst>
        <p:guide orient="horz" pos="1620"/>
        <p:guide pos="3266"/>
      </p:guideLst>
    </p:cSldViewPr>
  </p:slideViewPr>
  <p:notesTextViewPr>
    <p:cViewPr>
      <p:scale>
        <a:sx n="1" d="1"/>
        <a:sy n="1" d="1"/>
      </p:scale>
      <p:origin x="0" y="0"/>
    </p:cViewPr>
  </p:notesTextViewPr>
  <p:notesViewPr>
    <p:cSldViewPr snapToGrid="0" showGuides="1">
      <p:cViewPr varScale="1">
        <p:scale>
          <a:sx n="91" d="100"/>
          <a:sy n="91" d="100"/>
        </p:scale>
        <p:origin x="260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AA3970C-2883-034F-9D93-FCF074D6A6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a:extLst>
              <a:ext uri="{FF2B5EF4-FFF2-40B4-BE49-F238E27FC236}">
                <a16:creationId xmlns:a16="http://schemas.microsoft.com/office/drawing/2014/main" id="{BB54909F-536B-F942-A08F-6616D79401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03FC5F-094E-B346-A65E-74A249383A17}" type="datetimeFigureOut">
              <a:rPr lang="es-ES_tradnl" smtClean="0"/>
              <a:t>21/4/21</a:t>
            </a:fld>
            <a:endParaRPr lang="es-ES_tradnl"/>
          </a:p>
        </p:txBody>
      </p:sp>
      <p:sp>
        <p:nvSpPr>
          <p:cNvPr id="4" name="Marcador de pie de página 3">
            <a:extLst>
              <a:ext uri="{FF2B5EF4-FFF2-40B4-BE49-F238E27FC236}">
                <a16:creationId xmlns:a16="http://schemas.microsoft.com/office/drawing/2014/main" id="{5052AA55-D60C-744A-8315-671D67C4DA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a:extLst>
              <a:ext uri="{FF2B5EF4-FFF2-40B4-BE49-F238E27FC236}">
                <a16:creationId xmlns:a16="http://schemas.microsoft.com/office/drawing/2014/main" id="{8F9910D5-399C-C14D-886B-F92B2B4EE7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C834E8-84C9-9246-A60F-3575D73F0CDA}" type="slidenum">
              <a:rPr lang="es-ES_tradnl" smtClean="0"/>
              <a:t>‹Nº›</a:t>
            </a:fld>
            <a:endParaRPr lang="es-ES_tradnl"/>
          </a:p>
        </p:txBody>
      </p:sp>
    </p:spTree>
    <p:extLst>
      <p:ext uri="{BB962C8B-B14F-4D97-AF65-F5344CB8AC3E}">
        <p14:creationId xmlns:p14="http://schemas.microsoft.com/office/powerpoint/2010/main" val="1934163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02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01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06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25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93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82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114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21" name="Google Shape;21;p16"/>
          <p:cNvPicPr preferRelativeResize="0"/>
          <p:nvPr/>
        </p:nvPicPr>
        <p:blipFill rotWithShape="1">
          <a:blip r:embed="rId2">
            <a:alphaModFix/>
          </a:blip>
          <a:srcRect/>
          <a:stretch/>
        </p:blipFill>
        <p:spPr>
          <a:xfrm>
            <a:off x="784" y="4751701"/>
            <a:ext cx="1177565" cy="367056"/>
          </a:xfrm>
          <a:prstGeom prst="rect">
            <a:avLst/>
          </a:prstGeom>
          <a:noFill/>
          <a:ln>
            <a:noFill/>
          </a:ln>
        </p:spPr>
      </p:pic>
      <p:pic>
        <p:nvPicPr>
          <p:cNvPr id="9" name="Imagen 8">
            <a:extLst>
              <a:ext uri="{FF2B5EF4-FFF2-40B4-BE49-F238E27FC236}">
                <a16:creationId xmlns:a16="http://schemas.microsoft.com/office/drawing/2014/main" id="{45B0A462-0E53-824C-8C47-E2339241D49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998607" y="0"/>
            <a:ext cx="1145393" cy="5170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5"/>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6" name="Google Shape;86;p2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7" name="Google Shape;87;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30" name="Google Shape;30;p17"/>
          <p:cNvPicPr preferRelativeResize="0"/>
          <p:nvPr/>
        </p:nvPicPr>
        <p:blipFill rotWithShape="1">
          <a:blip r:embed="rId2">
            <a:alphaModFix/>
          </a:blip>
          <a:srcRect/>
          <a:stretch/>
        </p:blipFill>
        <p:spPr>
          <a:xfrm>
            <a:off x="10995" y="4798836"/>
            <a:ext cx="1289904" cy="348201"/>
          </a:xfrm>
          <a:prstGeom prst="rect">
            <a:avLst/>
          </a:prstGeom>
          <a:noFill/>
          <a:ln>
            <a:noFill/>
          </a:ln>
        </p:spPr>
      </p:pic>
      <p:pic>
        <p:nvPicPr>
          <p:cNvPr id="10" name="Imagen 9">
            <a:extLst>
              <a:ext uri="{FF2B5EF4-FFF2-40B4-BE49-F238E27FC236}">
                <a16:creationId xmlns:a16="http://schemas.microsoft.com/office/drawing/2014/main" id="{B79B723B-02DD-4045-A8EE-B7A3A4B783D1}"/>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998607" y="0"/>
            <a:ext cx="1145393" cy="5170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32"/>
        <p:cNvGrpSpPr/>
        <p:nvPr/>
      </p:nvGrpSpPr>
      <p:grpSpPr>
        <a:xfrm>
          <a:off x="0" y="0"/>
          <a:ext cx="0" cy="0"/>
          <a:chOff x="0" y="0"/>
          <a:chExt cx="0" cy="0"/>
        </a:xfrm>
      </p:grpSpPr>
      <p:sp>
        <p:nvSpPr>
          <p:cNvPr id="33" name="Google Shape;33;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8" name="Imagen 7">
            <a:extLst>
              <a:ext uri="{FF2B5EF4-FFF2-40B4-BE49-F238E27FC236}">
                <a16:creationId xmlns:a16="http://schemas.microsoft.com/office/drawing/2014/main" id="{FBBADA16-7EF6-BF4C-AA07-9E844E6F8DB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682999" y="18854"/>
            <a:ext cx="1442151" cy="4339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1_Diseño personalizado">
    <p:spTree>
      <p:nvGrpSpPr>
        <p:cNvPr id="1" name="Shape 32"/>
        <p:cNvGrpSpPr/>
        <p:nvPr/>
      </p:nvGrpSpPr>
      <p:grpSpPr>
        <a:xfrm>
          <a:off x="0" y="0"/>
          <a:ext cx="0" cy="0"/>
          <a:chOff x="0" y="0"/>
          <a:chExt cx="0" cy="0"/>
        </a:xfrm>
      </p:grpSpPr>
      <p:sp>
        <p:nvSpPr>
          <p:cNvPr id="33" name="Google Shape;33;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2" name="Imagen 1">
            <a:extLst>
              <a:ext uri="{FF2B5EF4-FFF2-40B4-BE49-F238E27FC236}">
                <a16:creationId xmlns:a16="http://schemas.microsoft.com/office/drawing/2014/main" id="{D97450B6-A67C-D441-8FF4-5ACFAA9B538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729986" y="18852"/>
            <a:ext cx="1398068" cy="433635"/>
          </a:xfrm>
          <a:prstGeom prst="rect">
            <a:avLst/>
          </a:prstGeom>
        </p:spPr>
      </p:pic>
    </p:spTree>
    <p:extLst>
      <p:ext uri="{BB962C8B-B14F-4D97-AF65-F5344CB8AC3E}">
        <p14:creationId xmlns:p14="http://schemas.microsoft.com/office/powerpoint/2010/main" val="232088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42" name="Google Shape;42;p19"/>
          <p:cNvPicPr preferRelativeResize="0"/>
          <p:nvPr/>
        </p:nvPicPr>
        <p:blipFill rotWithShape="1">
          <a:blip r:embed="rId2">
            <a:alphaModFix/>
          </a:blip>
          <a:srcRect/>
          <a:stretch/>
        </p:blipFill>
        <p:spPr>
          <a:xfrm>
            <a:off x="7921664" y="4808263"/>
            <a:ext cx="1175207" cy="310494"/>
          </a:xfrm>
          <a:prstGeom prst="rect">
            <a:avLst/>
          </a:prstGeom>
          <a:noFill/>
          <a:ln>
            <a:noFill/>
          </a:ln>
        </p:spPr>
      </p:pic>
      <p:pic>
        <p:nvPicPr>
          <p:cNvPr id="8" name="Imagen 7">
            <a:extLst>
              <a:ext uri="{FF2B5EF4-FFF2-40B4-BE49-F238E27FC236}">
                <a16:creationId xmlns:a16="http://schemas.microsoft.com/office/drawing/2014/main" id="{92B50340-26F0-8449-BBDA-84C969BF780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998607" y="0"/>
            <a:ext cx="1145393" cy="51708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8" name="Imagen 7">
            <a:extLst>
              <a:ext uri="{FF2B5EF4-FFF2-40B4-BE49-F238E27FC236}">
                <a16:creationId xmlns:a16="http://schemas.microsoft.com/office/drawing/2014/main" id="{0551E635-5C35-D54C-B946-C571F02FB09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998607" y="0"/>
            <a:ext cx="1145393" cy="51708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21"/>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9" name="Imagen 8">
            <a:extLst>
              <a:ext uri="{FF2B5EF4-FFF2-40B4-BE49-F238E27FC236}">
                <a16:creationId xmlns:a16="http://schemas.microsoft.com/office/drawing/2014/main" id="{1FEA38D1-0273-9149-81C4-B1D65278EF9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998607" y="0"/>
            <a:ext cx="1145393" cy="51708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2"/>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2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 name="Google Shape;64;p22"/>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22"/>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11" name="Imagen 10">
            <a:extLst>
              <a:ext uri="{FF2B5EF4-FFF2-40B4-BE49-F238E27FC236}">
                <a16:creationId xmlns:a16="http://schemas.microsoft.com/office/drawing/2014/main" id="{9B199FC1-49A3-A543-AACA-5399826BA7E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998607" y="0"/>
            <a:ext cx="1145393" cy="51708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9" name="Google Shape;79;p2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0" name="Google Shape;80;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svg"/><Relationship Id="rId11" Type="http://schemas.openxmlformats.org/officeDocument/2006/relationships/image" Target="../media/image24.png"/><Relationship Id="rId5" Type="http://schemas.openxmlformats.org/officeDocument/2006/relationships/image" Target="../media/image47.png"/><Relationship Id="rId10" Type="http://schemas.openxmlformats.org/officeDocument/2006/relationships/image" Target="../media/image33.svg"/><Relationship Id="rId4" Type="http://schemas.openxmlformats.org/officeDocument/2006/relationships/image" Target="../media/image46.svg"/><Relationship Id="rId9" Type="http://schemas.openxmlformats.org/officeDocument/2006/relationships/image" Target="../media/image32.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2.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55.png"/><Relationship Id="rId7" Type="http://schemas.openxmlformats.org/officeDocument/2006/relationships/image" Target="../media/image26.png"/><Relationship Id="rId12"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57.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56.sv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cid:image004.png@01D71062.9550F830" TargetMode="External"/><Relationship Id="rId5" Type="http://schemas.openxmlformats.org/officeDocument/2006/relationships/image" Target="../media/image60.png"/><Relationship Id="rId4" Type="http://schemas.openxmlformats.org/officeDocument/2006/relationships/image" Target="cid:image003.png@01D71062.9550F83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9.svg"/><Relationship Id="rId21" Type="http://schemas.openxmlformats.org/officeDocument/2006/relationships/image" Target="../media/image26.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8.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9.svg"/><Relationship Id="rId32" Type="http://schemas.openxmlformats.org/officeDocument/2006/relationships/image" Target="../media/image37.svg"/><Relationship Id="rId5" Type="http://schemas.microsoft.com/office/2007/relationships/hdphoto" Target="../media/hdphoto1.wdp"/><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14.sv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60D4"/>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2DEFCD-BB3C-AC43-A4BE-3ED917CBC94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3760"/>
            <a:ext cx="6873411" cy="1406324"/>
          </a:xfrm>
          <a:prstGeom prst="rect">
            <a:avLst/>
          </a:prstGeom>
        </p:spPr>
      </p:pic>
      <p:pic>
        <p:nvPicPr>
          <p:cNvPr id="1026" name="Picture 2" descr="page1image52370560">
            <a:extLst>
              <a:ext uri="{FF2B5EF4-FFF2-40B4-BE49-F238E27FC236}">
                <a16:creationId xmlns:a16="http://schemas.microsoft.com/office/drawing/2014/main" id="{C88682EB-B325-DF44-B33F-9863773143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2image51928576">
            <a:extLst>
              <a:ext uri="{FF2B5EF4-FFF2-40B4-BE49-F238E27FC236}">
                <a16:creationId xmlns:a16="http://schemas.microsoft.com/office/drawing/2014/main" id="{98D10418-5330-4545-9758-4402BEC44DF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52291712">
            <a:extLst>
              <a:ext uri="{FF2B5EF4-FFF2-40B4-BE49-F238E27FC236}">
                <a16:creationId xmlns:a16="http://schemas.microsoft.com/office/drawing/2014/main" id="{7FCA5124-1C86-FE45-A8FE-C181B5FEAD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2image52300608">
            <a:extLst>
              <a:ext uri="{FF2B5EF4-FFF2-40B4-BE49-F238E27FC236}">
                <a16:creationId xmlns:a16="http://schemas.microsoft.com/office/drawing/2014/main" id="{2AABC212-AE95-5945-B170-23366C330A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a:extLst>
              <a:ext uri="{FF2B5EF4-FFF2-40B4-BE49-F238E27FC236}">
                <a16:creationId xmlns:a16="http://schemas.microsoft.com/office/drawing/2014/main" id="{1EF60D4D-AE51-F84F-8027-9CF1254D2FE8}"/>
              </a:ext>
            </a:extLst>
          </p:cNvPr>
          <p:cNvSpPr/>
          <p:nvPr/>
        </p:nvSpPr>
        <p:spPr>
          <a:xfrm>
            <a:off x="359294" y="1364563"/>
            <a:ext cx="4612160" cy="307777"/>
          </a:xfrm>
          <a:prstGeom prst="rect">
            <a:avLst/>
          </a:prstGeom>
        </p:spPr>
        <p:txBody>
          <a:bodyPr wrap="none">
            <a:spAutoFit/>
          </a:bodyPr>
          <a:lstStyle/>
          <a:p>
            <a:pPr lvl="0">
              <a:buClr>
                <a:srgbClr val="888888"/>
              </a:buClr>
              <a:buSzPts val="2400"/>
            </a:pPr>
            <a:r>
              <a:rPr lang="es-ES_tradnl" dirty="0">
                <a:solidFill>
                  <a:schemeClr val="bg1"/>
                </a:solidFill>
                <a:latin typeface="Spartan"/>
                <a:ea typeface="Spartan"/>
                <a:cs typeface="Spartan"/>
                <a:sym typeface="Spartan"/>
              </a:rPr>
              <a:t>Cambiando la manera de gestionar los contratos y proyectos</a:t>
            </a:r>
          </a:p>
        </p:txBody>
      </p:sp>
      <p:sp>
        <p:nvSpPr>
          <p:cNvPr id="13" name="Rectángulo 12">
            <a:extLst>
              <a:ext uri="{FF2B5EF4-FFF2-40B4-BE49-F238E27FC236}">
                <a16:creationId xmlns:a16="http://schemas.microsoft.com/office/drawing/2014/main" id="{88F1FC36-89D7-6C48-B503-82EE172F951B}"/>
              </a:ext>
            </a:extLst>
          </p:cNvPr>
          <p:cNvSpPr/>
          <p:nvPr/>
        </p:nvSpPr>
        <p:spPr>
          <a:xfrm>
            <a:off x="1793940" y="2229115"/>
            <a:ext cx="5352836" cy="1015663"/>
          </a:xfrm>
          <a:prstGeom prst="rect">
            <a:avLst/>
          </a:prstGeom>
        </p:spPr>
        <p:txBody>
          <a:bodyPr wrap="square">
            <a:spAutoFit/>
          </a:bodyPr>
          <a:lstStyle/>
          <a:p>
            <a:pPr lvl="0">
              <a:buClr>
                <a:srgbClr val="888888"/>
              </a:buClr>
              <a:buSzPts val="2400"/>
            </a:pPr>
            <a:r>
              <a:rPr lang="es-ES_tradnl" sz="2000" dirty="0">
                <a:solidFill>
                  <a:schemeClr val="bg1"/>
                </a:solidFill>
                <a:latin typeface="Spartan"/>
                <a:ea typeface="Spartan"/>
                <a:cs typeface="Spartan"/>
                <a:sym typeface="Spartan"/>
              </a:rPr>
              <a:t>En la era de la Transformación Digital, </a:t>
            </a:r>
            <a:r>
              <a:rPr lang="es-ES_tradnl" sz="2000" b="1" dirty="0">
                <a:solidFill>
                  <a:srgbClr val="60D496"/>
                </a:solidFill>
                <a:latin typeface="Spartan"/>
                <a:ea typeface="Spartan"/>
                <a:cs typeface="Spartan"/>
                <a:sym typeface="Spartan"/>
              </a:rPr>
              <a:t>KMS</a:t>
            </a:r>
            <a:r>
              <a:rPr lang="es-ES_tradnl" sz="2000" dirty="0">
                <a:solidFill>
                  <a:schemeClr val="bg1"/>
                </a:solidFill>
                <a:latin typeface="Spartan"/>
                <a:ea typeface="Spartan"/>
                <a:cs typeface="Spartan"/>
                <a:sym typeface="Spartan"/>
              </a:rPr>
              <a:t> es la herramienta que cambia la manera de gestionar los contratos y proyectos</a:t>
            </a:r>
          </a:p>
        </p:txBody>
      </p:sp>
      <p:sp>
        <p:nvSpPr>
          <p:cNvPr id="18" name="CuadroTexto 17">
            <a:extLst>
              <a:ext uri="{FF2B5EF4-FFF2-40B4-BE49-F238E27FC236}">
                <a16:creationId xmlns:a16="http://schemas.microsoft.com/office/drawing/2014/main" id="{E7EC2F5C-1A91-F648-8DD3-071FF2CFF326}"/>
              </a:ext>
            </a:extLst>
          </p:cNvPr>
          <p:cNvSpPr txBox="1"/>
          <p:nvPr/>
        </p:nvSpPr>
        <p:spPr>
          <a:xfrm>
            <a:off x="3149009" y="3727047"/>
            <a:ext cx="4766048" cy="954107"/>
          </a:xfrm>
          <a:prstGeom prst="rect">
            <a:avLst/>
          </a:prstGeom>
          <a:noFill/>
        </p:spPr>
        <p:txBody>
          <a:bodyPr wrap="none" rtlCol="0">
            <a:spAutoFit/>
          </a:bodyPr>
          <a:lstStyle/>
          <a:p>
            <a:pPr marL="285750" indent="-285750">
              <a:buClr>
                <a:schemeClr val="bg1"/>
              </a:buClr>
              <a:buSzPct val="70000"/>
              <a:buFont typeface=".Lucida Grande UI Regular"/>
              <a:buChar char="►"/>
            </a:pPr>
            <a:r>
              <a:rPr lang="es-ES_tradnl" dirty="0">
                <a:solidFill>
                  <a:schemeClr val="bg1"/>
                </a:solidFill>
                <a:latin typeface="Spartan"/>
              </a:rPr>
              <a:t>Optimiza el ciclo de vida de la administración de contratos </a:t>
            </a:r>
          </a:p>
          <a:p>
            <a:pPr marL="285750" indent="-285750">
              <a:buClr>
                <a:schemeClr val="bg1"/>
              </a:buClr>
              <a:buSzPct val="70000"/>
              <a:buFont typeface=".Lucida Grande UI Regular"/>
              <a:buChar char="►"/>
            </a:pPr>
            <a:r>
              <a:rPr lang="es-ES_tradnl" dirty="0">
                <a:solidFill>
                  <a:schemeClr val="bg1"/>
                </a:solidFill>
                <a:latin typeface="Spartan"/>
              </a:rPr>
              <a:t>Acelera el proceso de venta y de compra</a:t>
            </a:r>
          </a:p>
          <a:p>
            <a:pPr marL="285750" indent="-285750">
              <a:buClr>
                <a:schemeClr val="bg1"/>
              </a:buClr>
              <a:buSzPct val="70000"/>
              <a:buFont typeface=".Lucida Grande UI Regular"/>
              <a:buChar char="►"/>
            </a:pPr>
            <a:r>
              <a:rPr lang="es-ES_tradnl" dirty="0">
                <a:solidFill>
                  <a:schemeClr val="bg1"/>
                </a:solidFill>
                <a:latin typeface="Spartan"/>
              </a:rPr>
              <a:t>Incrementa la productividad </a:t>
            </a:r>
          </a:p>
          <a:p>
            <a:pPr marL="285750" indent="-285750">
              <a:buClr>
                <a:schemeClr val="bg1"/>
              </a:buClr>
              <a:buSzPct val="70000"/>
              <a:buFont typeface=".Lucida Grande UI Regular"/>
              <a:buChar char="►"/>
            </a:pPr>
            <a:r>
              <a:rPr lang="es-ES_tradnl" dirty="0">
                <a:solidFill>
                  <a:schemeClr val="bg1"/>
                </a:solidFill>
                <a:latin typeface="Spartan"/>
              </a:rPr>
              <a:t>Controla la operación </a:t>
            </a:r>
          </a:p>
        </p:txBody>
      </p:sp>
    </p:spTree>
    <p:extLst>
      <p:ext uri="{BB962C8B-B14F-4D97-AF65-F5344CB8AC3E}">
        <p14:creationId xmlns:p14="http://schemas.microsoft.com/office/powerpoint/2010/main" val="428138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p:tgtEl>
                                          <p:spTgt spid="31"/>
                                        </p:tgtEl>
                                        <p:attrNameLst>
                                          <p:attrName>ppt_y</p:attrName>
                                        </p:attrNameLst>
                                      </p:cBhvr>
                                      <p:tavLst>
                                        <p:tav tm="0">
                                          <p:val>
                                            <p:strVal val="#ppt_y+#ppt_h*1.125000"/>
                                          </p:val>
                                        </p:tav>
                                        <p:tav tm="100000">
                                          <p:val>
                                            <p:strVal val="#ppt_y"/>
                                          </p:val>
                                        </p:tav>
                                      </p:tavLst>
                                    </p:anim>
                                    <p:animEffect transition="in" filter="wipe(up)">
                                      <p:cBhvr>
                                        <p:cTn id="13" dur="500"/>
                                        <p:tgtEl>
                                          <p:spTgt spid="31"/>
                                        </p:tgtEl>
                                      </p:cBhvr>
                                    </p:animEffect>
                                  </p:childTnLst>
                                </p:cTn>
                              </p:par>
                            </p:childTnLst>
                          </p:cTn>
                        </p:par>
                        <p:par>
                          <p:cTn id="14" fill="hold">
                            <p:stCondLst>
                              <p:cond delay="1000"/>
                            </p:stCondLst>
                            <p:childTnLst>
                              <p:par>
                                <p:cTn id="15" presetID="12" presetClass="entr" presetSubtype="4" fill="hold" grpId="1"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p:tgtEl>
                                          <p:spTgt spid="18"/>
                                        </p:tgtEl>
                                        <p:attrNameLst>
                                          <p:attrName>ppt_y</p:attrName>
                                        </p:attrNameLst>
                                      </p:cBhvr>
                                      <p:tavLst>
                                        <p:tav tm="0">
                                          <p:val>
                                            <p:strVal val="#ppt_y+#ppt_h*1.125000"/>
                                          </p:val>
                                        </p:tav>
                                        <p:tav tm="100000">
                                          <p:val>
                                            <p:strVal val="#ppt_y"/>
                                          </p:val>
                                        </p:tav>
                                      </p:tavLst>
                                    </p:anim>
                                    <p:animEffect transition="in" filter="wipe(up)">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660D3"/>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2DEFCD-BB3C-AC43-A4BE-3ED917CBC94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3760"/>
            <a:ext cx="6873411" cy="1406324"/>
          </a:xfrm>
          <a:prstGeom prst="rect">
            <a:avLst/>
          </a:prstGeom>
        </p:spPr>
      </p:pic>
      <p:sp>
        <p:nvSpPr>
          <p:cNvPr id="14" name="Google Shape;108;p1">
            <a:extLst>
              <a:ext uri="{FF2B5EF4-FFF2-40B4-BE49-F238E27FC236}">
                <a16:creationId xmlns:a16="http://schemas.microsoft.com/office/drawing/2014/main" id="{2F8862EE-1CC5-E64D-9DCA-9CEC52912CCD}"/>
              </a:ext>
            </a:extLst>
          </p:cNvPr>
          <p:cNvSpPr/>
          <p:nvPr/>
        </p:nvSpPr>
        <p:spPr>
          <a:xfrm>
            <a:off x="6806786" y="1939989"/>
            <a:ext cx="2337214" cy="3207446"/>
          </a:xfrm>
          <a:custGeom>
            <a:avLst/>
            <a:gdLst/>
            <a:ahLst/>
            <a:cxnLst/>
            <a:rect l="l" t="t" r="r" b="b"/>
            <a:pathLst>
              <a:path w="1456" h="2315" extrusionOk="0">
                <a:moveTo>
                  <a:pt x="0" y="0"/>
                </a:moveTo>
                <a:lnTo>
                  <a:pt x="883" y="1158"/>
                </a:lnTo>
                <a:lnTo>
                  <a:pt x="0" y="2315"/>
                </a:lnTo>
                <a:lnTo>
                  <a:pt x="574" y="2315"/>
                </a:lnTo>
                <a:lnTo>
                  <a:pt x="1456" y="1158"/>
                </a:lnTo>
                <a:lnTo>
                  <a:pt x="574" y="0"/>
                </a:lnTo>
                <a:lnTo>
                  <a:pt x="0" y="0"/>
                </a:lnTo>
                <a:close/>
              </a:path>
            </a:pathLst>
          </a:custGeom>
          <a:solidFill>
            <a:srgbClr val="60D496"/>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09;p1">
            <a:extLst>
              <a:ext uri="{FF2B5EF4-FFF2-40B4-BE49-F238E27FC236}">
                <a16:creationId xmlns:a16="http://schemas.microsoft.com/office/drawing/2014/main" id="{2B29949D-B76A-5E47-AF50-409986B9B7CC}"/>
              </a:ext>
            </a:extLst>
          </p:cNvPr>
          <p:cNvSpPr/>
          <p:nvPr/>
        </p:nvSpPr>
        <p:spPr>
          <a:xfrm>
            <a:off x="5860993" y="2197002"/>
            <a:ext cx="1860462" cy="2550716"/>
          </a:xfrm>
          <a:custGeom>
            <a:avLst/>
            <a:gdLst/>
            <a:ahLst/>
            <a:cxnLst/>
            <a:rect l="l" t="t" r="r" b="b"/>
            <a:pathLst>
              <a:path w="1159" h="1841" extrusionOk="0">
                <a:moveTo>
                  <a:pt x="0" y="0"/>
                </a:moveTo>
                <a:lnTo>
                  <a:pt x="706" y="921"/>
                </a:lnTo>
                <a:lnTo>
                  <a:pt x="0" y="1841"/>
                </a:lnTo>
                <a:lnTo>
                  <a:pt x="458" y="1841"/>
                </a:lnTo>
                <a:lnTo>
                  <a:pt x="1159" y="921"/>
                </a:lnTo>
                <a:lnTo>
                  <a:pt x="458" y="0"/>
                </a:lnTo>
                <a:lnTo>
                  <a:pt x="0" y="0"/>
                </a:lnTo>
                <a:close/>
              </a:path>
            </a:pathLst>
          </a:custGeom>
          <a:solidFill>
            <a:schemeClr val="bg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110;p1">
            <a:extLst>
              <a:ext uri="{FF2B5EF4-FFF2-40B4-BE49-F238E27FC236}">
                <a16:creationId xmlns:a16="http://schemas.microsoft.com/office/drawing/2014/main" id="{8B0F8580-A5BE-4D46-8752-5B8ED2CE8513}"/>
              </a:ext>
            </a:extLst>
          </p:cNvPr>
          <p:cNvSpPr/>
          <p:nvPr/>
        </p:nvSpPr>
        <p:spPr>
          <a:xfrm>
            <a:off x="4157089" y="1939989"/>
            <a:ext cx="2337214" cy="3207446"/>
          </a:xfrm>
          <a:custGeom>
            <a:avLst/>
            <a:gdLst/>
            <a:ahLst/>
            <a:cxnLst/>
            <a:rect l="l" t="t" r="r" b="b"/>
            <a:pathLst>
              <a:path w="1456" h="2315" extrusionOk="0">
                <a:moveTo>
                  <a:pt x="0" y="0"/>
                </a:moveTo>
                <a:lnTo>
                  <a:pt x="883" y="1158"/>
                </a:lnTo>
                <a:lnTo>
                  <a:pt x="0" y="2315"/>
                </a:lnTo>
                <a:lnTo>
                  <a:pt x="574" y="2315"/>
                </a:lnTo>
                <a:lnTo>
                  <a:pt x="1456" y="1158"/>
                </a:lnTo>
                <a:lnTo>
                  <a:pt x="574" y="0"/>
                </a:lnTo>
                <a:lnTo>
                  <a:pt x="0" y="0"/>
                </a:lnTo>
                <a:close/>
              </a:path>
            </a:pathLst>
          </a:custGeom>
          <a:solidFill>
            <a:srgbClr val="41CD9D"/>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11;p1">
            <a:extLst>
              <a:ext uri="{FF2B5EF4-FFF2-40B4-BE49-F238E27FC236}">
                <a16:creationId xmlns:a16="http://schemas.microsoft.com/office/drawing/2014/main" id="{7BB5FF0E-3BBC-604B-93FA-58CCE71378F8}"/>
              </a:ext>
            </a:extLst>
          </p:cNvPr>
          <p:cNvSpPr/>
          <p:nvPr/>
        </p:nvSpPr>
        <p:spPr>
          <a:xfrm>
            <a:off x="3219483" y="2197001"/>
            <a:ext cx="1860462" cy="2550716"/>
          </a:xfrm>
          <a:custGeom>
            <a:avLst/>
            <a:gdLst/>
            <a:ahLst/>
            <a:cxnLst/>
            <a:rect l="l" t="t" r="r" b="b"/>
            <a:pathLst>
              <a:path w="1159" h="1841" extrusionOk="0">
                <a:moveTo>
                  <a:pt x="0" y="0"/>
                </a:moveTo>
                <a:lnTo>
                  <a:pt x="706" y="921"/>
                </a:lnTo>
                <a:lnTo>
                  <a:pt x="0" y="1841"/>
                </a:lnTo>
                <a:lnTo>
                  <a:pt x="458" y="1841"/>
                </a:lnTo>
                <a:lnTo>
                  <a:pt x="1159" y="921"/>
                </a:lnTo>
                <a:lnTo>
                  <a:pt x="458" y="0"/>
                </a:lnTo>
                <a:lnTo>
                  <a:pt x="0" y="0"/>
                </a:lnTo>
                <a:close/>
              </a:path>
            </a:pathLst>
          </a:custGeom>
          <a:solidFill>
            <a:schemeClr val="bg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07;p1">
            <a:extLst>
              <a:ext uri="{FF2B5EF4-FFF2-40B4-BE49-F238E27FC236}">
                <a16:creationId xmlns:a16="http://schemas.microsoft.com/office/drawing/2014/main" id="{BAF054F3-3120-6040-AA7A-AF5E59F9A0B1}"/>
              </a:ext>
            </a:extLst>
          </p:cNvPr>
          <p:cNvSpPr txBox="1">
            <a:spLocks/>
          </p:cNvSpPr>
          <p:nvPr/>
        </p:nvSpPr>
        <p:spPr>
          <a:xfrm>
            <a:off x="0" y="3193478"/>
            <a:ext cx="3929974" cy="515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888888"/>
              </a:buClr>
              <a:buSzPts val="2400"/>
              <a:buFont typeface="Arial"/>
              <a:buNone/>
              <a:tabLst/>
              <a:defRPr/>
            </a:pPr>
            <a:r>
              <a:rPr kumimoji="0" lang="es-ES_tradnl" sz="2800" b="1" i="0" u="none" strike="noStrike" kern="0" cap="none" spc="0" normalizeH="0" baseline="0" noProof="0" dirty="0">
                <a:ln>
                  <a:noFill/>
                </a:ln>
                <a:solidFill>
                  <a:srgbClr val="FFFFFF"/>
                </a:solidFill>
                <a:effectLst/>
                <a:uLnTx/>
                <a:uFillTx/>
                <a:latin typeface="Spartan"/>
                <a:ea typeface="Spartan"/>
                <a:cs typeface="Spartan"/>
                <a:sym typeface="Spartan"/>
              </a:rPr>
              <a:t>Funcionalidad de </a:t>
            </a:r>
            <a:r>
              <a:rPr kumimoji="0" lang="es-ES_tradnl" sz="2800" b="1" i="0" u="none" strike="noStrike" kern="0" cap="none" spc="0" normalizeH="0" baseline="0" noProof="0" dirty="0">
                <a:ln>
                  <a:noFill/>
                </a:ln>
                <a:solidFill>
                  <a:srgbClr val="5CCE9D"/>
                </a:solidFill>
                <a:effectLst/>
                <a:uLnTx/>
                <a:uFillTx/>
                <a:latin typeface="Spartan"/>
                <a:ea typeface="Spartan"/>
                <a:cs typeface="Spartan"/>
                <a:sym typeface="Spartan"/>
              </a:rPr>
              <a:t>KMS</a:t>
            </a:r>
            <a:r>
              <a:rPr kumimoji="0" lang="es-ES_tradnl" sz="2800" b="1" i="0" u="none" strike="noStrike" kern="0" cap="none" spc="0" normalizeH="0" baseline="0" noProof="0" dirty="0">
                <a:ln>
                  <a:noFill/>
                </a:ln>
                <a:solidFill>
                  <a:srgbClr val="FFFFFF"/>
                </a:solidFill>
                <a:effectLst/>
                <a:uLnTx/>
                <a:uFillTx/>
                <a:latin typeface="Spartan"/>
                <a:ea typeface="Spartan"/>
                <a:cs typeface="Spartan"/>
                <a:sym typeface="Spartan"/>
              </a:rPr>
              <a:t> </a:t>
            </a:r>
            <a:endParaRPr kumimoji="0" lang="es-ES_tradnl" sz="3600" b="1" i="0" u="none" strike="noStrike" kern="0" cap="none" spc="0" normalizeH="0" baseline="0" noProof="0" dirty="0">
              <a:ln>
                <a:noFill/>
              </a:ln>
              <a:solidFill>
                <a:srgbClr val="FFFFFF"/>
              </a:solidFill>
              <a:effectLst/>
              <a:uLnTx/>
              <a:uFillTx/>
              <a:latin typeface="Spartan"/>
              <a:ea typeface="Spartan"/>
              <a:cs typeface="Spartan"/>
              <a:sym typeface="Spartan"/>
            </a:endParaRPr>
          </a:p>
        </p:txBody>
      </p:sp>
      <p:pic>
        <p:nvPicPr>
          <p:cNvPr id="1026" name="Picture 2" descr="page1image52370560">
            <a:extLst>
              <a:ext uri="{FF2B5EF4-FFF2-40B4-BE49-F238E27FC236}">
                <a16:creationId xmlns:a16="http://schemas.microsoft.com/office/drawing/2014/main" id="{C88682EB-B325-DF44-B33F-9863773143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2image51928576">
            <a:extLst>
              <a:ext uri="{FF2B5EF4-FFF2-40B4-BE49-F238E27FC236}">
                <a16:creationId xmlns:a16="http://schemas.microsoft.com/office/drawing/2014/main" id="{98D10418-5330-4545-9758-4402BEC44DF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52291712">
            <a:extLst>
              <a:ext uri="{FF2B5EF4-FFF2-40B4-BE49-F238E27FC236}">
                <a16:creationId xmlns:a16="http://schemas.microsoft.com/office/drawing/2014/main" id="{7FCA5124-1C86-FE45-A8FE-C181B5FEAD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2image52300608">
            <a:extLst>
              <a:ext uri="{FF2B5EF4-FFF2-40B4-BE49-F238E27FC236}">
                <a16:creationId xmlns:a16="http://schemas.microsoft.com/office/drawing/2014/main" id="{2AABC212-AE95-5945-B170-23366C330A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a:extLst>
              <a:ext uri="{FF2B5EF4-FFF2-40B4-BE49-F238E27FC236}">
                <a16:creationId xmlns:a16="http://schemas.microsoft.com/office/drawing/2014/main" id="{1EF60D4D-AE51-F84F-8027-9CF1254D2FE8}"/>
              </a:ext>
            </a:extLst>
          </p:cNvPr>
          <p:cNvSpPr/>
          <p:nvPr/>
        </p:nvSpPr>
        <p:spPr>
          <a:xfrm>
            <a:off x="378750" y="1364563"/>
            <a:ext cx="461216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888888"/>
              </a:buClr>
              <a:buSzPts val="2400"/>
              <a:buFont typeface="Arial"/>
              <a:buNone/>
              <a:tabLst/>
              <a:defRPr/>
            </a:pPr>
            <a:r>
              <a:rPr kumimoji="0" lang="es-ES_tradnl" sz="1400" b="0" i="0" u="none" strike="noStrike" kern="0" cap="none" spc="0" normalizeH="0" baseline="0" noProof="0" dirty="0">
                <a:ln>
                  <a:noFill/>
                </a:ln>
                <a:solidFill>
                  <a:srgbClr val="FFFFFF">
                    <a:lumMod val="85000"/>
                  </a:srgbClr>
                </a:solidFill>
                <a:effectLst/>
                <a:uLnTx/>
                <a:uFillTx/>
                <a:latin typeface="Spartan"/>
                <a:ea typeface="Spartan"/>
                <a:cs typeface="Spartan"/>
                <a:sym typeface="Spartan"/>
              </a:rPr>
              <a:t>Cambiando la manera de gestionar los contratos y proyectos</a:t>
            </a:r>
          </a:p>
        </p:txBody>
      </p:sp>
    </p:spTree>
    <p:extLst>
      <p:ext uri="{BB962C8B-B14F-4D97-AF65-F5344CB8AC3E}">
        <p14:creationId xmlns:p14="http://schemas.microsoft.com/office/powerpoint/2010/main" val="29977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2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4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6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p:nvPr/>
        </p:nvSpPr>
        <p:spPr>
          <a:xfrm>
            <a:off x="740218" y="213015"/>
            <a:ext cx="4912437"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Funcionalidad de </a:t>
            </a:r>
            <a:r>
              <a:rPr lang="es-ES_tradnl" sz="2700" b="1" dirty="0">
                <a:solidFill>
                  <a:srgbClr val="0560D4"/>
                </a:solidFill>
                <a:latin typeface="Open Sans"/>
                <a:ea typeface="Open Sans"/>
                <a:cs typeface="Open Sans"/>
                <a:sym typeface="Open Sans"/>
              </a:rPr>
              <a:t>KMS</a:t>
            </a:r>
          </a:p>
        </p:txBody>
      </p:sp>
      <p:sp>
        <p:nvSpPr>
          <p:cNvPr id="414" name="Google Shape;414;p6"/>
          <p:cNvSpPr txBox="1"/>
          <p:nvPr/>
        </p:nvSpPr>
        <p:spPr>
          <a:xfrm>
            <a:off x="819598" y="634121"/>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a:ea typeface="Calibri"/>
                <a:cs typeface="Calibri"/>
                <a:sym typeface="Calibri"/>
              </a:rPr>
              <a:t>Cambiando la manera de gestionar los contratos y proyectos</a:t>
            </a:r>
          </a:p>
        </p:txBody>
      </p:sp>
      <p:sp>
        <p:nvSpPr>
          <p:cNvPr id="415" name="Google Shape;415;p6"/>
          <p:cNvSpPr txBox="1"/>
          <p:nvPr/>
        </p:nvSpPr>
        <p:spPr>
          <a:xfrm>
            <a:off x="453886" y="2638262"/>
            <a:ext cx="3909392" cy="1959867"/>
          </a:xfrm>
          <a:prstGeom prst="rect">
            <a:avLst/>
          </a:prstGeom>
          <a:noFill/>
          <a:ln>
            <a:noFill/>
          </a:ln>
        </p:spPr>
        <p:txBody>
          <a:bodyPr spcFirstLastPara="1" wrap="square" lIns="91425" tIns="45700" rIns="91425" bIns="45700" anchor="t" anchorCtr="0">
            <a:normAutofit fontScale="92500" lnSpcReduction="10000"/>
          </a:bodyPr>
          <a:lstStyle/>
          <a:p>
            <a:r>
              <a:rPr lang="es-ES_tradnl" sz="1700" b="1" dirty="0">
                <a:solidFill>
                  <a:srgbClr val="7F7F7F"/>
                </a:solidFill>
                <a:latin typeface="Open Sans"/>
                <a:ea typeface="Open Sans"/>
                <a:cs typeface="Open Sans"/>
              </a:rPr>
              <a:t>Principales funcionalidades</a:t>
            </a:r>
          </a:p>
          <a:p>
            <a:endParaRPr lang="es-ES_tradnl" sz="800" b="1" dirty="0">
              <a:solidFill>
                <a:srgbClr val="0560D6"/>
              </a:solidFill>
              <a:latin typeface="Calibri" panose="020F0502020204030204" pitchFamily="34" charset="0"/>
              <a:cs typeface="Calibri" panose="020F0502020204030204" pitchFamily="34" charset="0"/>
            </a:endParaRP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Registro de la solicitud </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Anexar documentos </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Validación de documentos </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Datos complementarios con campos dinámicos </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Autorización / Rechazo de la solicitud </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Generación de Dratfs</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Autorización por niveles  escalonado</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Carga de documentos digitales </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Administración de Templates </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Marca de Agua</a:t>
            </a:r>
          </a:p>
          <a:p>
            <a:pPr marL="171450" indent="-171450">
              <a:buClr>
                <a:srgbClr val="0560D4"/>
              </a:buClr>
              <a:buFont typeface="Wingdings" pitchFamily="2" charset="2"/>
              <a:buChar char="v"/>
            </a:pPr>
            <a:r>
              <a:rPr lang="es-ES_tradnl" sz="1050" dirty="0">
                <a:solidFill>
                  <a:schemeClr val="bg1">
                    <a:lumMod val="50000"/>
                  </a:schemeClr>
                </a:solidFill>
                <a:latin typeface="Calibri" panose="020F0502020204030204" pitchFamily="34" charset="0"/>
                <a:cs typeface="Calibri" panose="020F0502020204030204" pitchFamily="34" charset="0"/>
              </a:rPr>
              <a:t>Sellos</a:t>
            </a:r>
          </a:p>
        </p:txBody>
      </p:sp>
      <p:sp>
        <p:nvSpPr>
          <p:cNvPr id="52" name="Rectángulo 51">
            <a:extLst>
              <a:ext uri="{FF2B5EF4-FFF2-40B4-BE49-F238E27FC236}">
                <a16:creationId xmlns:a16="http://schemas.microsoft.com/office/drawing/2014/main" id="{BCD76AAE-2652-1545-A86B-050E189C974E}"/>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6" name="Grupo 15">
            <a:extLst>
              <a:ext uri="{FF2B5EF4-FFF2-40B4-BE49-F238E27FC236}">
                <a16:creationId xmlns:a16="http://schemas.microsoft.com/office/drawing/2014/main" id="{7016B76E-25A9-F445-A45C-19ACC135B233}"/>
              </a:ext>
            </a:extLst>
          </p:cNvPr>
          <p:cNvGrpSpPr/>
          <p:nvPr/>
        </p:nvGrpSpPr>
        <p:grpSpPr>
          <a:xfrm>
            <a:off x="4755686" y="1753264"/>
            <a:ext cx="579005" cy="734282"/>
            <a:chOff x="4755686" y="1753264"/>
            <a:chExt cx="579005" cy="734282"/>
          </a:xfrm>
        </p:grpSpPr>
        <p:sp>
          <p:nvSpPr>
            <p:cNvPr id="54" name="Shape 2550">
              <a:extLst>
                <a:ext uri="{FF2B5EF4-FFF2-40B4-BE49-F238E27FC236}">
                  <a16:creationId xmlns:a16="http://schemas.microsoft.com/office/drawing/2014/main" id="{7A3DFA24-0EA8-D147-86B8-F9F11783AEC6}"/>
                </a:ext>
              </a:extLst>
            </p:cNvPr>
            <p:cNvSpPr/>
            <p:nvPr/>
          </p:nvSpPr>
          <p:spPr>
            <a:xfrm>
              <a:off x="4911248" y="1753264"/>
              <a:ext cx="342714" cy="34267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2" name="CuadroTexto 1">
              <a:extLst>
                <a:ext uri="{FF2B5EF4-FFF2-40B4-BE49-F238E27FC236}">
                  <a16:creationId xmlns:a16="http://schemas.microsoft.com/office/drawing/2014/main" id="{662F8CE0-E43F-EF44-A1C3-278FDBF76E7E}"/>
                </a:ext>
              </a:extLst>
            </p:cNvPr>
            <p:cNvSpPr txBox="1"/>
            <p:nvPr/>
          </p:nvSpPr>
          <p:spPr>
            <a:xfrm>
              <a:off x="4755686" y="2179769"/>
              <a:ext cx="579005"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Crear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Solicitudes</a:t>
              </a:r>
            </a:p>
          </p:txBody>
        </p:sp>
      </p:grpSp>
      <p:grpSp>
        <p:nvGrpSpPr>
          <p:cNvPr id="18" name="Grupo 17">
            <a:extLst>
              <a:ext uri="{FF2B5EF4-FFF2-40B4-BE49-F238E27FC236}">
                <a16:creationId xmlns:a16="http://schemas.microsoft.com/office/drawing/2014/main" id="{85EE4329-89EE-C24F-B1B6-6E7328BFF444}"/>
              </a:ext>
            </a:extLst>
          </p:cNvPr>
          <p:cNvGrpSpPr/>
          <p:nvPr/>
        </p:nvGrpSpPr>
        <p:grpSpPr>
          <a:xfrm>
            <a:off x="6122361" y="1368811"/>
            <a:ext cx="649537" cy="1150005"/>
            <a:chOff x="6122361" y="1368811"/>
            <a:chExt cx="649537" cy="1150005"/>
          </a:xfrm>
        </p:grpSpPr>
        <p:sp>
          <p:nvSpPr>
            <p:cNvPr id="55" name="Shape 2848">
              <a:extLst>
                <a:ext uri="{FF2B5EF4-FFF2-40B4-BE49-F238E27FC236}">
                  <a16:creationId xmlns:a16="http://schemas.microsoft.com/office/drawing/2014/main" id="{8287636C-0E1C-4C4F-BFFD-D4A7EE091573}"/>
                </a:ext>
              </a:extLst>
            </p:cNvPr>
            <p:cNvSpPr/>
            <p:nvPr/>
          </p:nvSpPr>
          <p:spPr>
            <a:xfrm>
              <a:off x="6266699" y="1786282"/>
              <a:ext cx="342714" cy="34267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60" name="Shape 2926">
              <a:extLst>
                <a:ext uri="{FF2B5EF4-FFF2-40B4-BE49-F238E27FC236}">
                  <a16:creationId xmlns:a16="http://schemas.microsoft.com/office/drawing/2014/main" id="{FA9718C0-5FF6-8E42-BE77-53EECD07AFAC}"/>
                </a:ext>
              </a:extLst>
            </p:cNvPr>
            <p:cNvSpPr/>
            <p:nvPr/>
          </p:nvSpPr>
          <p:spPr>
            <a:xfrm rot="20077266">
              <a:off x="6150870" y="1368811"/>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61" name="CuadroTexto 60">
              <a:extLst>
                <a:ext uri="{FF2B5EF4-FFF2-40B4-BE49-F238E27FC236}">
                  <a16:creationId xmlns:a16="http://schemas.microsoft.com/office/drawing/2014/main" id="{11AA622F-C60D-6243-AFEF-E1F97C14CC03}"/>
                </a:ext>
              </a:extLst>
            </p:cNvPr>
            <p:cNvSpPr txBox="1"/>
            <p:nvPr/>
          </p:nvSpPr>
          <p:spPr>
            <a:xfrm>
              <a:off x="6122361" y="2211039"/>
              <a:ext cx="649537"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Anexar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Documentos</a:t>
              </a:r>
            </a:p>
          </p:txBody>
        </p:sp>
      </p:grpSp>
      <p:grpSp>
        <p:nvGrpSpPr>
          <p:cNvPr id="20" name="Grupo 19">
            <a:extLst>
              <a:ext uri="{FF2B5EF4-FFF2-40B4-BE49-F238E27FC236}">
                <a16:creationId xmlns:a16="http://schemas.microsoft.com/office/drawing/2014/main" id="{FD81542B-8A1A-E246-A5CB-11D70EB1AF61}"/>
              </a:ext>
            </a:extLst>
          </p:cNvPr>
          <p:cNvGrpSpPr/>
          <p:nvPr/>
        </p:nvGrpSpPr>
        <p:grpSpPr>
          <a:xfrm>
            <a:off x="7396172" y="1426698"/>
            <a:ext cx="838692" cy="1092118"/>
            <a:chOff x="7396172" y="1426698"/>
            <a:chExt cx="838692" cy="1092118"/>
          </a:xfrm>
        </p:grpSpPr>
        <p:sp>
          <p:nvSpPr>
            <p:cNvPr id="57" name="Shape 2533">
              <a:extLst>
                <a:ext uri="{FF2B5EF4-FFF2-40B4-BE49-F238E27FC236}">
                  <a16:creationId xmlns:a16="http://schemas.microsoft.com/office/drawing/2014/main" id="{59BCC1E4-39A1-EB47-9366-9E37893F12E5}"/>
                </a:ext>
              </a:extLst>
            </p:cNvPr>
            <p:cNvSpPr/>
            <p:nvPr/>
          </p:nvSpPr>
          <p:spPr>
            <a:xfrm>
              <a:off x="7707500" y="1786282"/>
              <a:ext cx="280405" cy="34267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64" name="Shape 2926">
              <a:extLst>
                <a:ext uri="{FF2B5EF4-FFF2-40B4-BE49-F238E27FC236}">
                  <a16:creationId xmlns:a16="http://schemas.microsoft.com/office/drawing/2014/main" id="{4F71789A-BBF8-0243-A4EA-C374A5C5087B}"/>
                </a:ext>
              </a:extLst>
            </p:cNvPr>
            <p:cNvSpPr/>
            <p:nvPr/>
          </p:nvSpPr>
          <p:spPr>
            <a:xfrm rot="20077266">
              <a:off x="7441410" y="1426698"/>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65" name="CuadroTexto 64">
              <a:extLst>
                <a:ext uri="{FF2B5EF4-FFF2-40B4-BE49-F238E27FC236}">
                  <a16:creationId xmlns:a16="http://schemas.microsoft.com/office/drawing/2014/main" id="{B730A4EC-D914-D04F-83A2-E368FBE6658A}"/>
                </a:ext>
              </a:extLst>
            </p:cNvPr>
            <p:cNvSpPr txBox="1"/>
            <p:nvPr/>
          </p:nvSpPr>
          <p:spPr>
            <a:xfrm>
              <a:off x="7396172" y="2211039"/>
              <a:ext cx="838692"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Agregar Datos</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Complementarios</a:t>
              </a:r>
            </a:p>
          </p:txBody>
        </p:sp>
      </p:grpSp>
      <p:grpSp>
        <p:nvGrpSpPr>
          <p:cNvPr id="19" name="Grupo 18">
            <a:extLst>
              <a:ext uri="{FF2B5EF4-FFF2-40B4-BE49-F238E27FC236}">
                <a16:creationId xmlns:a16="http://schemas.microsoft.com/office/drawing/2014/main" id="{34CA598D-55E3-A148-9C90-7B28E0FEC73B}"/>
              </a:ext>
            </a:extLst>
          </p:cNvPr>
          <p:cNvGrpSpPr/>
          <p:nvPr/>
        </p:nvGrpSpPr>
        <p:grpSpPr>
          <a:xfrm>
            <a:off x="6746282" y="1227933"/>
            <a:ext cx="678659" cy="968063"/>
            <a:chOff x="6746282" y="1227933"/>
            <a:chExt cx="678659" cy="968063"/>
          </a:xfrm>
        </p:grpSpPr>
        <p:sp>
          <p:nvSpPr>
            <p:cNvPr id="56" name="Shape 2613">
              <a:extLst>
                <a:ext uri="{FF2B5EF4-FFF2-40B4-BE49-F238E27FC236}">
                  <a16:creationId xmlns:a16="http://schemas.microsoft.com/office/drawing/2014/main" id="{96E56166-8CC3-8649-8466-3789B80B350A}"/>
                </a:ext>
              </a:extLst>
            </p:cNvPr>
            <p:cNvSpPr/>
            <p:nvPr/>
          </p:nvSpPr>
          <p:spPr>
            <a:xfrm>
              <a:off x="6910861" y="1227933"/>
              <a:ext cx="342714" cy="34267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63" name="CuadroTexto 62">
              <a:extLst>
                <a:ext uri="{FF2B5EF4-FFF2-40B4-BE49-F238E27FC236}">
                  <a16:creationId xmlns:a16="http://schemas.microsoft.com/office/drawing/2014/main" id="{9FC7A1CA-6E93-2548-BB5D-B28799D651A9}"/>
                </a:ext>
              </a:extLst>
            </p:cNvPr>
            <p:cNvSpPr txBox="1"/>
            <p:nvPr/>
          </p:nvSpPr>
          <p:spPr>
            <a:xfrm>
              <a:off x="6748153" y="1651746"/>
              <a:ext cx="676788"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Validación de</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Documentos</a:t>
              </a:r>
            </a:p>
          </p:txBody>
        </p:sp>
        <p:sp>
          <p:nvSpPr>
            <p:cNvPr id="69" name="Shape 2927">
              <a:extLst>
                <a:ext uri="{FF2B5EF4-FFF2-40B4-BE49-F238E27FC236}">
                  <a16:creationId xmlns:a16="http://schemas.microsoft.com/office/drawing/2014/main" id="{0DD7E9D8-9E39-CC42-B6CB-5D29F7B7B5FE}"/>
                </a:ext>
              </a:extLst>
            </p:cNvPr>
            <p:cNvSpPr/>
            <p:nvPr/>
          </p:nvSpPr>
          <p:spPr>
            <a:xfrm rot="662328">
              <a:off x="6746282" y="1962940"/>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21" name="Grupo 20">
            <a:extLst>
              <a:ext uri="{FF2B5EF4-FFF2-40B4-BE49-F238E27FC236}">
                <a16:creationId xmlns:a16="http://schemas.microsoft.com/office/drawing/2014/main" id="{1D9EFE7F-1F4C-3040-A142-4220B63B9012}"/>
              </a:ext>
            </a:extLst>
          </p:cNvPr>
          <p:cNvGrpSpPr/>
          <p:nvPr/>
        </p:nvGrpSpPr>
        <p:grpSpPr>
          <a:xfrm>
            <a:off x="8056715" y="1227933"/>
            <a:ext cx="691215" cy="968063"/>
            <a:chOff x="8056715" y="1227933"/>
            <a:chExt cx="691215" cy="968063"/>
          </a:xfrm>
        </p:grpSpPr>
        <p:sp>
          <p:nvSpPr>
            <p:cNvPr id="62" name="Shape 2927">
              <a:extLst>
                <a:ext uri="{FF2B5EF4-FFF2-40B4-BE49-F238E27FC236}">
                  <a16:creationId xmlns:a16="http://schemas.microsoft.com/office/drawing/2014/main" id="{AFC50CF2-EB1C-0A41-9537-C62D4BE75F1F}"/>
                </a:ext>
              </a:extLst>
            </p:cNvPr>
            <p:cNvSpPr/>
            <p:nvPr/>
          </p:nvSpPr>
          <p:spPr>
            <a:xfrm rot="662328">
              <a:off x="8200361" y="1962940"/>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70" name="Freeform: Shape 119">
              <a:extLst>
                <a:ext uri="{FF2B5EF4-FFF2-40B4-BE49-F238E27FC236}">
                  <a16:creationId xmlns:a16="http://schemas.microsoft.com/office/drawing/2014/main" id="{20C374C8-24C2-D149-9D9B-2E7F319513BA}"/>
                </a:ext>
              </a:extLst>
            </p:cNvPr>
            <p:cNvSpPr/>
            <p:nvPr/>
          </p:nvSpPr>
          <p:spPr>
            <a:xfrm>
              <a:off x="8244147" y="1227933"/>
              <a:ext cx="344534" cy="317056"/>
            </a:xfrm>
            <a:custGeom>
              <a:avLst/>
              <a:gdLst/>
              <a:ahLst/>
              <a:cxnLst/>
              <a:rect l="l" t="t" r="r" b="b"/>
              <a:pathLst>
                <a:path w="212128" h="179599">
                  <a:moveTo>
                    <a:pt x="187763" y="8285"/>
                  </a:moveTo>
                  <a:cubicBezTo>
                    <a:pt x="190474" y="8285"/>
                    <a:pt x="192897" y="9304"/>
                    <a:pt x="195034" y="11343"/>
                  </a:cubicBezTo>
                  <a:lnTo>
                    <a:pt x="209067" y="25372"/>
                  </a:lnTo>
                  <a:cubicBezTo>
                    <a:pt x="211108" y="27509"/>
                    <a:pt x="212128" y="29933"/>
                    <a:pt x="212128" y="32644"/>
                  </a:cubicBezTo>
                  <a:cubicBezTo>
                    <a:pt x="212128" y="35355"/>
                    <a:pt x="211108" y="37779"/>
                    <a:pt x="209067" y="39916"/>
                  </a:cubicBezTo>
                  <a:lnTo>
                    <a:pt x="105237" y="143767"/>
                  </a:lnTo>
                  <a:cubicBezTo>
                    <a:pt x="103100" y="145808"/>
                    <a:pt x="100676" y="146829"/>
                    <a:pt x="97964" y="146829"/>
                  </a:cubicBezTo>
                  <a:cubicBezTo>
                    <a:pt x="95253" y="146829"/>
                    <a:pt x="92829" y="145808"/>
                    <a:pt x="90692" y="143767"/>
                  </a:cubicBezTo>
                  <a:lnTo>
                    <a:pt x="35833" y="88907"/>
                  </a:lnTo>
                  <a:cubicBezTo>
                    <a:pt x="33791" y="86770"/>
                    <a:pt x="32771" y="84346"/>
                    <a:pt x="32771" y="81635"/>
                  </a:cubicBezTo>
                  <a:cubicBezTo>
                    <a:pt x="32771" y="78924"/>
                    <a:pt x="33791" y="76500"/>
                    <a:pt x="35833" y="74363"/>
                  </a:cubicBezTo>
                  <a:lnTo>
                    <a:pt x="49867" y="60329"/>
                  </a:lnTo>
                  <a:cubicBezTo>
                    <a:pt x="52004" y="58288"/>
                    <a:pt x="54428" y="57267"/>
                    <a:pt x="57139" y="57267"/>
                  </a:cubicBezTo>
                  <a:cubicBezTo>
                    <a:pt x="59850" y="57267"/>
                    <a:pt x="62274" y="58288"/>
                    <a:pt x="64411" y="60329"/>
                  </a:cubicBezTo>
                  <a:lnTo>
                    <a:pt x="97964" y="93883"/>
                  </a:lnTo>
                  <a:lnTo>
                    <a:pt x="180492" y="11343"/>
                  </a:lnTo>
                  <a:cubicBezTo>
                    <a:pt x="182628" y="9304"/>
                    <a:pt x="185052" y="8285"/>
                    <a:pt x="187763" y="8285"/>
                  </a:cubicBezTo>
                  <a:close/>
                  <a:moveTo>
                    <a:pt x="36726" y="1"/>
                  </a:moveTo>
                  <a:lnTo>
                    <a:pt x="142873" y="1"/>
                  </a:lnTo>
                  <a:cubicBezTo>
                    <a:pt x="145432" y="-2"/>
                    <a:pt x="147968" y="258"/>
                    <a:pt x="150480" y="781"/>
                  </a:cubicBezTo>
                  <a:cubicBezTo>
                    <a:pt x="152992" y="1305"/>
                    <a:pt x="155432" y="2106"/>
                    <a:pt x="157800" y="3187"/>
                  </a:cubicBezTo>
                  <a:cubicBezTo>
                    <a:pt x="158382" y="3452"/>
                    <a:pt x="158876" y="3846"/>
                    <a:pt x="159283" y="4366"/>
                  </a:cubicBezTo>
                  <a:cubicBezTo>
                    <a:pt x="159689" y="4886"/>
                    <a:pt x="159961" y="5470"/>
                    <a:pt x="160096" y="6118"/>
                  </a:cubicBezTo>
                  <a:cubicBezTo>
                    <a:pt x="160351" y="7541"/>
                    <a:pt x="159969" y="8773"/>
                    <a:pt x="158948" y="9814"/>
                  </a:cubicBezTo>
                  <a:lnTo>
                    <a:pt x="152696" y="16059"/>
                  </a:lnTo>
                  <a:cubicBezTo>
                    <a:pt x="152303" y="16447"/>
                    <a:pt x="151846" y="16755"/>
                    <a:pt x="151325" y="16984"/>
                  </a:cubicBezTo>
                  <a:cubicBezTo>
                    <a:pt x="150804" y="17212"/>
                    <a:pt x="150283" y="17329"/>
                    <a:pt x="149762" y="17334"/>
                  </a:cubicBezTo>
                  <a:cubicBezTo>
                    <a:pt x="149571" y="17332"/>
                    <a:pt x="149379" y="17305"/>
                    <a:pt x="149188" y="17255"/>
                  </a:cubicBezTo>
                  <a:cubicBezTo>
                    <a:pt x="148997" y="17204"/>
                    <a:pt x="148805" y="17146"/>
                    <a:pt x="148614" y="17079"/>
                  </a:cubicBezTo>
                  <a:cubicBezTo>
                    <a:pt x="146700" y="16569"/>
                    <a:pt x="144786" y="16314"/>
                    <a:pt x="142873" y="16314"/>
                  </a:cubicBezTo>
                  <a:lnTo>
                    <a:pt x="36726" y="16314"/>
                  </a:lnTo>
                  <a:cubicBezTo>
                    <a:pt x="30963" y="16462"/>
                    <a:pt x="26158" y="18461"/>
                    <a:pt x="22309" y="22310"/>
                  </a:cubicBezTo>
                  <a:cubicBezTo>
                    <a:pt x="18460" y="26159"/>
                    <a:pt x="16462" y="30964"/>
                    <a:pt x="16313" y="36727"/>
                  </a:cubicBezTo>
                  <a:lnTo>
                    <a:pt x="16313" y="142874"/>
                  </a:lnTo>
                  <a:cubicBezTo>
                    <a:pt x="16462" y="148636"/>
                    <a:pt x="18460" y="153442"/>
                    <a:pt x="22309" y="157290"/>
                  </a:cubicBezTo>
                  <a:cubicBezTo>
                    <a:pt x="26158" y="161139"/>
                    <a:pt x="30963" y="163138"/>
                    <a:pt x="36726" y="163287"/>
                  </a:cubicBezTo>
                  <a:lnTo>
                    <a:pt x="142873" y="163287"/>
                  </a:lnTo>
                  <a:cubicBezTo>
                    <a:pt x="148635" y="163138"/>
                    <a:pt x="153441" y="161137"/>
                    <a:pt x="157290" y="157286"/>
                  </a:cubicBezTo>
                  <a:cubicBezTo>
                    <a:pt x="161138" y="153435"/>
                    <a:pt x="163137" y="148626"/>
                    <a:pt x="163286" y="142859"/>
                  </a:cubicBezTo>
                  <a:lnTo>
                    <a:pt x="163286" y="110430"/>
                  </a:lnTo>
                  <a:cubicBezTo>
                    <a:pt x="163286" y="109914"/>
                    <a:pt x="163382" y="109414"/>
                    <a:pt x="163573" y="108930"/>
                  </a:cubicBezTo>
                  <a:cubicBezTo>
                    <a:pt x="163764" y="108446"/>
                    <a:pt x="164051" y="108010"/>
                    <a:pt x="164433" y="107622"/>
                  </a:cubicBezTo>
                  <a:lnTo>
                    <a:pt x="172589" y="99450"/>
                  </a:lnTo>
                  <a:cubicBezTo>
                    <a:pt x="173038" y="99006"/>
                    <a:pt x="173511" y="98682"/>
                    <a:pt x="174007" y="98477"/>
                  </a:cubicBezTo>
                  <a:cubicBezTo>
                    <a:pt x="174503" y="98272"/>
                    <a:pt x="175008" y="98171"/>
                    <a:pt x="175520" y="98174"/>
                  </a:cubicBezTo>
                  <a:cubicBezTo>
                    <a:pt x="176030" y="98174"/>
                    <a:pt x="176540" y="98301"/>
                    <a:pt x="177050" y="98557"/>
                  </a:cubicBezTo>
                  <a:cubicBezTo>
                    <a:pt x="177825" y="98887"/>
                    <a:pt x="178441" y="99376"/>
                    <a:pt x="178898" y="100025"/>
                  </a:cubicBezTo>
                  <a:cubicBezTo>
                    <a:pt x="179354" y="100674"/>
                    <a:pt x="179588" y="101419"/>
                    <a:pt x="179599" y="102259"/>
                  </a:cubicBezTo>
                  <a:lnTo>
                    <a:pt x="179599" y="142874"/>
                  </a:lnTo>
                  <a:cubicBezTo>
                    <a:pt x="179521" y="149713"/>
                    <a:pt x="177850" y="155892"/>
                    <a:pt x="174585" y="161411"/>
                  </a:cubicBezTo>
                  <a:cubicBezTo>
                    <a:pt x="171320" y="166929"/>
                    <a:pt x="166929" y="171321"/>
                    <a:pt x="161410" y="174586"/>
                  </a:cubicBezTo>
                  <a:cubicBezTo>
                    <a:pt x="155891" y="177850"/>
                    <a:pt x="149712" y="179521"/>
                    <a:pt x="142873" y="179599"/>
                  </a:cubicBezTo>
                  <a:lnTo>
                    <a:pt x="36726" y="179599"/>
                  </a:lnTo>
                  <a:cubicBezTo>
                    <a:pt x="29886" y="179521"/>
                    <a:pt x="23707" y="177850"/>
                    <a:pt x="18189" y="174586"/>
                  </a:cubicBezTo>
                  <a:cubicBezTo>
                    <a:pt x="12670" y="171321"/>
                    <a:pt x="8278" y="166929"/>
                    <a:pt x="5014" y="161411"/>
                  </a:cubicBezTo>
                  <a:cubicBezTo>
                    <a:pt x="1749" y="155892"/>
                    <a:pt x="78" y="149713"/>
                    <a:pt x="0" y="142874"/>
                  </a:cubicBezTo>
                  <a:lnTo>
                    <a:pt x="0" y="36727"/>
                  </a:lnTo>
                  <a:cubicBezTo>
                    <a:pt x="78" y="29887"/>
                    <a:pt x="1749" y="23708"/>
                    <a:pt x="5014" y="18189"/>
                  </a:cubicBezTo>
                  <a:cubicBezTo>
                    <a:pt x="8278" y="12671"/>
                    <a:pt x="12670" y="8279"/>
                    <a:pt x="18189" y="5014"/>
                  </a:cubicBezTo>
                  <a:cubicBezTo>
                    <a:pt x="23707" y="1750"/>
                    <a:pt x="29886" y="79"/>
                    <a:pt x="36726" y="1"/>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CuadroTexto 70">
              <a:extLst>
                <a:ext uri="{FF2B5EF4-FFF2-40B4-BE49-F238E27FC236}">
                  <a16:creationId xmlns:a16="http://schemas.microsoft.com/office/drawing/2014/main" id="{ADCD7437-0ABA-1D46-8FAB-C2DED825519D}"/>
                </a:ext>
              </a:extLst>
            </p:cNvPr>
            <p:cNvSpPr txBox="1"/>
            <p:nvPr/>
          </p:nvSpPr>
          <p:spPr>
            <a:xfrm>
              <a:off x="8056715" y="1654529"/>
              <a:ext cx="691215"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Autorización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de Contratos</a:t>
              </a:r>
            </a:p>
          </p:txBody>
        </p:sp>
      </p:grpSp>
      <p:grpSp>
        <p:nvGrpSpPr>
          <p:cNvPr id="17" name="Grupo 16">
            <a:extLst>
              <a:ext uri="{FF2B5EF4-FFF2-40B4-BE49-F238E27FC236}">
                <a16:creationId xmlns:a16="http://schemas.microsoft.com/office/drawing/2014/main" id="{12B5899A-49D6-0744-819A-5E4FA1E89E24}"/>
              </a:ext>
            </a:extLst>
          </p:cNvPr>
          <p:cNvGrpSpPr/>
          <p:nvPr/>
        </p:nvGrpSpPr>
        <p:grpSpPr>
          <a:xfrm>
            <a:off x="5322788" y="1227933"/>
            <a:ext cx="1048685" cy="968063"/>
            <a:chOff x="5322788" y="1227933"/>
            <a:chExt cx="1048685" cy="968063"/>
          </a:xfrm>
        </p:grpSpPr>
        <p:sp>
          <p:nvSpPr>
            <p:cNvPr id="66" name="CuadroTexto 65">
              <a:extLst>
                <a:ext uri="{FF2B5EF4-FFF2-40B4-BE49-F238E27FC236}">
                  <a16:creationId xmlns:a16="http://schemas.microsoft.com/office/drawing/2014/main" id="{7C573078-AFCC-0C41-A5AE-10DAC8D26E90}"/>
                </a:ext>
              </a:extLst>
            </p:cNvPr>
            <p:cNvSpPr txBox="1"/>
            <p:nvPr/>
          </p:nvSpPr>
          <p:spPr>
            <a:xfrm>
              <a:off x="5322788" y="1658115"/>
              <a:ext cx="1048685"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Autorización / Rechazo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de Solicitudes</a:t>
              </a:r>
            </a:p>
          </p:txBody>
        </p:sp>
        <p:sp>
          <p:nvSpPr>
            <p:cNvPr id="67" name="Shape 2927">
              <a:extLst>
                <a:ext uri="{FF2B5EF4-FFF2-40B4-BE49-F238E27FC236}">
                  <a16:creationId xmlns:a16="http://schemas.microsoft.com/office/drawing/2014/main" id="{1A76C27A-A64D-7F45-B2B6-4E98686E18C7}"/>
                </a:ext>
              </a:extLst>
            </p:cNvPr>
            <p:cNvSpPr/>
            <p:nvPr/>
          </p:nvSpPr>
          <p:spPr>
            <a:xfrm rot="662328">
              <a:off x="5362131" y="1962940"/>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72" name="Shape 2540">
              <a:extLst>
                <a:ext uri="{FF2B5EF4-FFF2-40B4-BE49-F238E27FC236}">
                  <a16:creationId xmlns:a16="http://schemas.microsoft.com/office/drawing/2014/main" id="{60378B60-9850-4845-AFD4-7721A774A005}"/>
                </a:ext>
              </a:extLst>
            </p:cNvPr>
            <p:cNvSpPr/>
            <p:nvPr/>
          </p:nvSpPr>
          <p:spPr>
            <a:xfrm>
              <a:off x="5653292" y="1227933"/>
              <a:ext cx="342714" cy="34267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
        <p:nvSpPr>
          <p:cNvPr id="23" name="Google Shape;415;p6">
            <a:extLst>
              <a:ext uri="{FF2B5EF4-FFF2-40B4-BE49-F238E27FC236}">
                <a16:creationId xmlns:a16="http://schemas.microsoft.com/office/drawing/2014/main" id="{BB5ED366-B771-3A4C-B26B-27406F7C0AA7}"/>
              </a:ext>
            </a:extLst>
          </p:cNvPr>
          <p:cNvSpPr txBox="1"/>
          <p:nvPr/>
        </p:nvSpPr>
        <p:spPr>
          <a:xfrm>
            <a:off x="363000" y="913822"/>
            <a:ext cx="3909392" cy="1554914"/>
          </a:xfrm>
          <a:prstGeom prst="rect">
            <a:avLst/>
          </a:prstGeom>
          <a:noFill/>
          <a:ln>
            <a:noFill/>
          </a:ln>
        </p:spPr>
        <p:txBody>
          <a:bodyPr spcFirstLastPara="1" wrap="square" lIns="91425" tIns="45700" rIns="91425" bIns="45700" anchor="t" anchorCtr="0">
            <a:normAutofit/>
          </a:bodyPr>
          <a:lstStyle/>
          <a:p>
            <a:pPr>
              <a:lnSpc>
                <a:spcPct val="90000"/>
              </a:lnSpc>
            </a:pPr>
            <a:r>
              <a:rPr lang="es-ES_tradnl" sz="1600" b="1" dirty="0">
                <a:solidFill>
                  <a:srgbClr val="7F7F7F"/>
                </a:solidFill>
                <a:latin typeface="Open Sans"/>
                <a:ea typeface="Open Sans"/>
                <a:cs typeface="Open Sans"/>
              </a:rPr>
              <a:t>Solicitudes de contratos</a:t>
            </a:r>
          </a:p>
          <a:p>
            <a:endParaRPr lang="es-ES_tradnl" sz="800" b="1" dirty="0">
              <a:solidFill>
                <a:srgbClr val="0560D6"/>
              </a:solidFill>
              <a:latin typeface="Calibri" panose="020F0502020204030204" pitchFamily="34" charset="0"/>
              <a:cs typeface="Calibri" panose="020F0502020204030204" pitchFamily="34" charset="0"/>
            </a:endParaRPr>
          </a:p>
          <a:p>
            <a:pPr>
              <a:buClr>
                <a:srgbClr val="0560D4"/>
              </a:buClr>
            </a:pPr>
            <a:r>
              <a:rPr lang="es-ES_tradnl" sz="1200" dirty="0">
                <a:solidFill>
                  <a:schemeClr val="bg1">
                    <a:lumMod val="50000"/>
                  </a:schemeClr>
                </a:solidFill>
                <a:latin typeface="Calibri" panose="020F0502020204030204" pitchFamily="34" charset="0"/>
                <a:cs typeface="Calibri" panose="020F0502020204030204" pitchFamily="34" charset="0"/>
              </a:rPr>
              <a:t>Este módulo tiene como finalidad el simplificar y reducir los tiempos de gestión de todas las solicitudes de contratos entre el área jurídica y las áreas de negocio que gestionan contratos </a:t>
            </a:r>
          </a:p>
        </p:txBody>
      </p:sp>
      <p:sp>
        <p:nvSpPr>
          <p:cNvPr id="3" name="Rectángulo 2">
            <a:extLst>
              <a:ext uri="{FF2B5EF4-FFF2-40B4-BE49-F238E27FC236}">
                <a16:creationId xmlns:a16="http://schemas.microsoft.com/office/drawing/2014/main" id="{797CD8BD-3363-CC4E-87FF-5A517C78BBEC}"/>
              </a:ext>
            </a:extLst>
          </p:cNvPr>
          <p:cNvSpPr/>
          <p:nvPr/>
        </p:nvSpPr>
        <p:spPr>
          <a:xfrm>
            <a:off x="6276944" y="826270"/>
            <a:ext cx="947695" cy="286232"/>
          </a:xfrm>
          <a:prstGeom prst="rect">
            <a:avLst/>
          </a:prstGeom>
        </p:spPr>
        <p:txBody>
          <a:bodyPr wrap="none">
            <a:spAutoFit/>
          </a:bodyPr>
          <a:lstStyle/>
          <a:p>
            <a:pPr>
              <a:lnSpc>
                <a:spcPct val="90000"/>
              </a:lnSpc>
            </a:pPr>
            <a:r>
              <a:rPr lang="es-ES_tradnl" b="1" dirty="0">
                <a:solidFill>
                  <a:srgbClr val="7F7F7F"/>
                </a:solidFill>
                <a:latin typeface="Open Sans"/>
                <a:ea typeface="Open Sans"/>
                <a:cs typeface="Open Sans"/>
              </a:rPr>
              <a:t>El proceso</a:t>
            </a:r>
          </a:p>
        </p:txBody>
      </p:sp>
      <p:grpSp>
        <p:nvGrpSpPr>
          <p:cNvPr id="14" name="Grupo 13">
            <a:extLst>
              <a:ext uri="{FF2B5EF4-FFF2-40B4-BE49-F238E27FC236}">
                <a16:creationId xmlns:a16="http://schemas.microsoft.com/office/drawing/2014/main" id="{87264DF2-F55F-A04A-9B77-1F9E2B9AA784}"/>
              </a:ext>
            </a:extLst>
          </p:cNvPr>
          <p:cNvGrpSpPr/>
          <p:nvPr/>
        </p:nvGrpSpPr>
        <p:grpSpPr>
          <a:xfrm>
            <a:off x="4368518" y="2571750"/>
            <a:ext cx="3068636" cy="1716469"/>
            <a:chOff x="4368518" y="2571750"/>
            <a:chExt cx="3068636" cy="1716469"/>
          </a:xfrm>
        </p:grpSpPr>
        <p:pic>
          <p:nvPicPr>
            <p:cNvPr id="5" name="Imagen 4">
              <a:extLst>
                <a:ext uri="{FF2B5EF4-FFF2-40B4-BE49-F238E27FC236}">
                  <a16:creationId xmlns:a16="http://schemas.microsoft.com/office/drawing/2014/main" id="{22AFD1B2-F52B-A742-AC99-FA6BBB2A477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68518" y="2571750"/>
              <a:ext cx="3068636" cy="1716469"/>
            </a:xfrm>
            <a:prstGeom prst="rect">
              <a:avLst/>
            </a:prstGeom>
          </p:spPr>
        </p:pic>
        <p:sp>
          <p:nvSpPr>
            <p:cNvPr id="6" name="Rectángulo 5">
              <a:extLst>
                <a:ext uri="{FF2B5EF4-FFF2-40B4-BE49-F238E27FC236}">
                  <a16:creationId xmlns:a16="http://schemas.microsoft.com/office/drawing/2014/main" id="{BEF2CA29-4229-494B-A81D-828073EF5D32}"/>
                </a:ext>
              </a:extLst>
            </p:cNvPr>
            <p:cNvSpPr/>
            <p:nvPr/>
          </p:nvSpPr>
          <p:spPr>
            <a:xfrm>
              <a:off x="4369018" y="2571750"/>
              <a:ext cx="361627" cy="134727"/>
            </a:xfrm>
            <a:prstGeom prst="rect">
              <a:avLst/>
            </a:prstGeom>
            <a:solidFill>
              <a:srgbClr val="707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2" name="Grupo 21">
            <a:extLst>
              <a:ext uri="{FF2B5EF4-FFF2-40B4-BE49-F238E27FC236}">
                <a16:creationId xmlns:a16="http://schemas.microsoft.com/office/drawing/2014/main" id="{C5E3C01A-CA9B-0D4E-B42D-D4783C6F3BB7}"/>
              </a:ext>
            </a:extLst>
          </p:cNvPr>
          <p:cNvGrpSpPr/>
          <p:nvPr/>
        </p:nvGrpSpPr>
        <p:grpSpPr>
          <a:xfrm>
            <a:off x="5414351" y="3058775"/>
            <a:ext cx="3083851" cy="1724980"/>
            <a:chOff x="5414351" y="3058775"/>
            <a:chExt cx="3083851" cy="1724980"/>
          </a:xfrm>
        </p:grpSpPr>
        <p:pic>
          <p:nvPicPr>
            <p:cNvPr id="13" name="Imagen 12">
              <a:extLst>
                <a:ext uri="{FF2B5EF4-FFF2-40B4-BE49-F238E27FC236}">
                  <a16:creationId xmlns:a16="http://schemas.microsoft.com/office/drawing/2014/main" id="{5140C33E-3654-514C-9757-FA5358A7F7A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14351" y="3058775"/>
              <a:ext cx="3083851" cy="1724980"/>
            </a:xfrm>
            <a:prstGeom prst="rect">
              <a:avLst/>
            </a:prstGeom>
          </p:spPr>
        </p:pic>
        <p:sp>
          <p:nvSpPr>
            <p:cNvPr id="35" name="Rectángulo 34">
              <a:extLst>
                <a:ext uri="{FF2B5EF4-FFF2-40B4-BE49-F238E27FC236}">
                  <a16:creationId xmlns:a16="http://schemas.microsoft.com/office/drawing/2014/main" id="{5FDB7ABC-C7D8-1440-A5CA-D5F56C2F5147}"/>
                </a:ext>
              </a:extLst>
            </p:cNvPr>
            <p:cNvSpPr/>
            <p:nvPr/>
          </p:nvSpPr>
          <p:spPr>
            <a:xfrm>
              <a:off x="5426709" y="3064909"/>
              <a:ext cx="386716" cy="132316"/>
            </a:xfrm>
            <a:prstGeom prst="rect">
              <a:avLst/>
            </a:prstGeom>
            <a:solidFill>
              <a:srgbClr val="707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780294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ppt_y</p:attrName>
                                        </p:attrNameLst>
                                      </p:cBhvr>
                                      <p:tavLst>
                                        <p:tav tm="0">
                                          <p:val>
                                            <p:strVal val="#ppt_y+#ppt_h*1.125000"/>
                                          </p:val>
                                        </p:tav>
                                        <p:tav tm="100000">
                                          <p:val>
                                            <p:strVal val="#ppt_y"/>
                                          </p:val>
                                        </p:tav>
                                      </p:tavLst>
                                    </p:anim>
                                    <p:animEffect transition="in" filter="wipe(up)">
                                      <p:cBhvr>
                                        <p:cTn id="31" dur="500"/>
                                        <p:tgtEl>
                                          <p:spTgt spid="17"/>
                                        </p:tgtEl>
                                      </p:cBhvr>
                                    </p:animEffect>
                                  </p:childTnLst>
                                </p:cTn>
                              </p:par>
                            </p:childTnLst>
                          </p:cTn>
                        </p:par>
                        <p:par>
                          <p:cTn id="32" fill="hold">
                            <p:stCondLst>
                              <p:cond delay="3000"/>
                            </p:stCondLst>
                            <p:childTnLst>
                              <p:par>
                                <p:cTn id="33" presetID="1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ppt_y</p:attrName>
                                        </p:attrNameLst>
                                      </p:cBhvr>
                                      <p:tavLst>
                                        <p:tav tm="0">
                                          <p:val>
                                            <p:strVal val="#ppt_y+#ppt_h*1.125000"/>
                                          </p:val>
                                        </p:tav>
                                        <p:tav tm="100000">
                                          <p:val>
                                            <p:strVal val="#ppt_y"/>
                                          </p:val>
                                        </p:tav>
                                      </p:tavLst>
                                    </p:anim>
                                    <p:animEffect transition="in" filter="wipe(up)">
                                      <p:cBhvr>
                                        <p:cTn id="36" dur="500"/>
                                        <p:tgtEl>
                                          <p:spTgt spid="18"/>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childTnLst>
                          </p:cTn>
                        </p:par>
                        <p:par>
                          <p:cTn id="42" fill="hold">
                            <p:stCondLst>
                              <p:cond delay="4000"/>
                            </p:stCondLst>
                            <p:childTnLst>
                              <p:par>
                                <p:cTn id="43" presetID="12" presetClass="entr" presetSubtype="4"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p:tgtEl>
                                          <p:spTgt spid="21"/>
                                        </p:tgtEl>
                                        <p:attrNameLst>
                                          <p:attrName>ppt_y</p:attrName>
                                        </p:attrNameLst>
                                      </p:cBhvr>
                                      <p:tavLst>
                                        <p:tav tm="0">
                                          <p:val>
                                            <p:strVal val="#ppt_y+#ppt_h*1.125000"/>
                                          </p:val>
                                        </p:tav>
                                        <p:tav tm="100000">
                                          <p:val>
                                            <p:strVal val="#ppt_y"/>
                                          </p:val>
                                        </p:tav>
                                      </p:tavLst>
                                    </p:anim>
                                    <p:animEffect transition="in" filter="wipe(up)">
                                      <p:cBhvr>
                                        <p:cTn id="51" dur="500"/>
                                        <p:tgtEl>
                                          <p:spTgt spid="21"/>
                                        </p:tgtEl>
                                      </p:cBhvr>
                                    </p:animEffect>
                                  </p:childTnLst>
                                </p:cTn>
                              </p:par>
                            </p:childTnLst>
                          </p:cTn>
                        </p:par>
                        <p:par>
                          <p:cTn id="52" fill="hold">
                            <p:stCondLst>
                              <p:cond delay="5000"/>
                            </p:stCondLst>
                            <p:childTnLst>
                              <p:par>
                                <p:cTn id="53" presetID="12" presetClass="entr" presetSubtype="4" fill="hold" grpId="0" nodeType="afterEffect">
                                  <p:stCondLst>
                                    <p:cond delay="0"/>
                                  </p:stCondLst>
                                  <p:childTnLst>
                                    <p:set>
                                      <p:cBhvr>
                                        <p:cTn id="54" dur="1" fill="hold">
                                          <p:stCondLst>
                                            <p:cond delay="0"/>
                                          </p:stCondLst>
                                        </p:cTn>
                                        <p:tgtEl>
                                          <p:spTgt spid="415"/>
                                        </p:tgtEl>
                                        <p:attrNameLst>
                                          <p:attrName>style.visibility</p:attrName>
                                        </p:attrNameLst>
                                      </p:cBhvr>
                                      <p:to>
                                        <p:strVal val="visible"/>
                                      </p:to>
                                    </p:set>
                                    <p:anim calcmode="lin" valueType="num">
                                      <p:cBhvr additive="base">
                                        <p:cTn id="55" dur="500"/>
                                        <p:tgtEl>
                                          <p:spTgt spid="415"/>
                                        </p:tgtEl>
                                        <p:attrNameLst>
                                          <p:attrName>ppt_y</p:attrName>
                                        </p:attrNameLst>
                                      </p:cBhvr>
                                      <p:tavLst>
                                        <p:tav tm="0">
                                          <p:val>
                                            <p:strVal val="#ppt_y+#ppt_h*1.125000"/>
                                          </p:val>
                                        </p:tav>
                                        <p:tav tm="100000">
                                          <p:val>
                                            <p:strVal val="#ppt_y"/>
                                          </p:val>
                                        </p:tav>
                                      </p:tavLst>
                                    </p:anim>
                                    <p:animEffect transition="in" filter="wipe(up)">
                                      <p:cBhvr>
                                        <p:cTn id="56" dur="500"/>
                                        <p:tgtEl>
                                          <p:spTgt spid="415"/>
                                        </p:tgtEl>
                                      </p:cBhvr>
                                    </p:animEffect>
                                  </p:childTnLst>
                                </p:cTn>
                              </p:par>
                            </p:childTnLst>
                          </p:cTn>
                        </p:par>
                        <p:par>
                          <p:cTn id="57" fill="hold">
                            <p:stCondLst>
                              <p:cond delay="5500"/>
                            </p:stCondLst>
                            <p:childTnLst>
                              <p:par>
                                <p:cTn id="58" presetID="12" presetClass="entr" presetSubtype="4"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ppt_y</p:attrName>
                                        </p:attrNameLst>
                                      </p:cBhvr>
                                      <p:tavLst>
                                        <p:tav tm="0">
                                          <p:val>
                                            <p:strVal val="#ppt_y+#ppt_h*1.125000"/>
                                          </p:val>
                                        </p:tav>
                                        <p:tav tm="100000">
                                          <p:val>
                                            <p:strVal val="#ppt_y"/>
                                          </p:val>
                                        </p:tav>
                                      </p:tavLst>
                                    </p:anim>
                                    <p:animEffect transition="in" filter="wipe(up)">
                                      <p:cBhvr>
                                        <p:cTn id="61" dur="500"/>
                                        <p:tgtEl>
                                          <p:spTgt spid="14"/>
                                        </p:tgtEl>
                                      </p:cBhvr>
                                    </p:animEffect>
                                  </p:childTnLst>
                                </p:cTn>
                              </p:par>
                            </p:childTnLst>
                          </p:cTn>
                        </p:par>
                        <p:par>
                          <p:cTn id="62" fill="hold">
                            <p:stCondLst>
                              <p:cond delay="6000"/>
                            </p:stCondLst>
                            <p:childTnLst>
                              <p:par>
                                <p:cTn id="63" presetID="12" presetClass="entr" presetSubtype="4"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p:tgtEl>
                                          <p:spTgt spid="22"/>
                                        </p:tgtEl>
                                        <p:attrNameLst>
                                          <p:attrName>ppt_y</p:attrName>
                                        </p:attrNameLst>
                                      </p:cBhvr>
                                      <p:tavLst>
                                        <p:tav tm="0">
                                          <p:val>
                                            <p:strVal val="#ppt_y+#ppt_h*1.125000"/>
                                          </p:val>
                                        </p:tav>
                                        <p:tav tm="100000">
                                          <p:val>
                                            <p:strVal val="#ppt_y"/>
                                          </p:val>
                                        </p:tav>
                                      </p:tavLst>
                                    </p:anim>
                                    <p:animEffect transition="in" filter="wipe(up)">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23"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p:nvPr/>
        </p:nvSpPr>
        <p:spPr>
          <a:xfrm>
            <a:off x="740218" y="213015"/>
            <a:ext cx="4912437"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Funcionalidad de </a:t>
            </a:r>
            <a:r>
              <a:rPr lang="es-ES_tradnl" sz="2700" b="1" dirty="0">
                <a:solidFill>
                  <a:srgbClr val="0560D4"/>
                </a:solidFill>
                <a:latin typeface="Open Sans"/>
                <a:ea typeface="Open Sans"/>
                <a:cs typeface="Open Sans"/>
                <a:sym typeface="Open Sans"/>
              </a:rPr>
              <a:t>KMS</a:t>
            </a:r>
          </a:p>
        </p:txBody>
      </p:sp>
      <p:sp>
        <p:nvSpPr>
          <p:cNvPr id="414" name="Google Shape;414;p6"/>
          <p:cNvSpPr txBox="1"/>
          <p:nvPr/>
        </p:nvSpPr>
        <p:spPr>
          <a:xfrm>
            <a:off x="819598" y="634121"/>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a:ea typeface="Calibri"/>
                <a:cs typeface="Calibri"/>
                <a:sym typeface="Calibri"/>
              </a:rPr>
              <a:t>Cambiando la manera de gestionar los contratos y proyectos</a:t>
            </a:r>
          </a:p>
        </p:txBody>
      </p:sp>
      <p:sp>
        <p:nvSpPr>
          <p:cNvPr id="415" name="Google Shape;415;p6"/>
          <p:cNvSpPr txBox="1"/>
          <p:nvPr/>
        </p:nvSpPr>
        <p:spPr>
          <a:xfrm>
            <a:off x="310590" y="2715056"/>
            <a:ext cx="3793918" cy="1769866"/>
          </a:xfrm>
          <a:prstGeom prst="rect">
            <a:avLst/>
          </a:prstGeom>
          <a:noFill/>
          <a:ln>
            <a:noFill/>
          </a:ln>
        </p:spPr>
        <p:txBody>
          <a:bodyPr spcFirstLastPara="1" wrap="square" lIns="91425" tIns="45700" rIns="91425" bIns="45700" anchor="t" anchorCtr="0">
            <a:normAutofit/>
          </a:bodyPr>
          <a:lstStyle/>
          <a:p>
            <a:r>
              <a:rPr lang="es-ES_tradnl" sz="1600" b="1" dirty="0">
                <a:solidFill>
                  <a:srgbClr val="7F7F7F"/>
                </a:solidFill>
                <a:latin typeface="Open Sans"/>
                <a:ea typeface="Open Sans"/>
                <a:cs typeface="Open Sans"/>
              </a:rPr>
              <a:t>Principales funcionalidades</a:t>
            </a:r>
          </a:p>
          <a:p>
            <a:endParaRPr lang="es-ES_tradnl" sz="1100" b="1" dirty="0">
              <a:solidFill>
                <a:srgbClr val="0560D6"/>
              </a:solidFill>
              <a:latin typeface="Calibri" panose="020F0502020204030204" pitchFamily="34" charset="0"/>
              <a:cs typeface="Calibri" panose="020F0502020204030204" pitchFamily="34" charset="0"/>
            </a:endParaRPr>
          </a:p>
          <a:p>
            <a:pPr marL="95250" indent="-952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Configuración de contratos </a:t>
            </a:r>
          </a:p>
          <a:p>
            <a:pPr marL="95250" indent="-952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Carga y control de documentos</a:t>
            </a:r>
          </a:p>
          <a:p>
            <a:pPr marL="95250" indent="-952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Servicios y tipos de servicio</a:t>
            </a:r>
          </a:p>
          <a:p>
            <a:pPr marL="95250" indent="-952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SLA`s</a:t>
            </a:r>
          </a:p>
          <a:p>
            <a:pPr marL="95250" indent="-952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Entregables </a:t>
            </a:r>
          </a:p>
          <a:p>
            <a:pPr marL="95250" indent="-952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Facturación </a:t>
            </a:r>
          </a:p>
          <a:p>
            <a:pPr marL="95250" indent="-952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Autorización / Rechazo  de contratos</a:t>
            </a:r>
          </a:p>
          <a:p>
            <a:pPr marL="95250" indent="-952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Extensión de contratos </a:t>
            </a:r>
          </a:p>
        </p:txBody>
      </p:sp>
      <p:sp>
        <p:nvSpPr>
          <p:cNvPr id="52" name="Rectángulo 51">
            <a:extLst>
              <a:ext uri="{FF2B5EF4-FFF2-40B4-BE49-F238E27FC236}">
                <a16:creationId xmlns:a16="http://schemas.microsoft.com/office/drawing/2014/main" id="{BCD76AAE-2652-1545-A86B-050E189C974E}"/>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 name="Grupo 7">
            <a:extLst>
              <a:ext uri="{FF2B5EF4-FFF2-40B4-BE49-F238E27FC236}">
                <a16:creationId xmlns:a16="http://schemas.microsoft.com/office/drawing/2014/main" id="{E800791F-5CC6-B74D-B663-FDCAEB327B01}"/>
              </a:ext>
            </a:extLst>
          </p:cNvPr>
          <p:cNvGrpSpPr/>
          <p:nvPr/>
        </p:nvGrpSpPr>
        <p:grpSpPr>
          <a:xfrm>
            <a:off x="5145656" y="1311186"/>
            <a:ext cx="692818" cy="680029"/>
            <a:chOff x="5145656" y="1311186"/>
            <a:chExt cx="692818" cy="680029"/>
          </a:xfrm>
        </p:grpSpPr>
        <p:pic>
          <p:nvPicPr>
            <p:cNvPr id="3" name="Gráfico 2" descr="Herramientas">
              <a:extLst>
                <a:ext uri="{FF2B5EF4-FFF2-40B4-BE49-F238E27FC236}">
                  <a16:creationId xmlns:a16="http://schemas.microsoft.com/office/drawing/2014/main" id="{9E3897BD-821E-4443-8F07-406BC7ED3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8070" y="1311186"/>
              <a:ext cx="324196" cy="324196"/>
            </a:xfrm>
            <a:prstGeom prst="rect">
              <a:avLst/>
            </a:prstGeom>
          </p:spPr>
        </p:pic>
        <p:sp>
          <p:nvSpPr>
            <p:cNvPr id="11" name="CuadroTexto 10">
              <a:extLst>
                <a:ext uri="{FF2B5EF4-FFF2-40B4-BE49-F238E27FC236}">
                  <a16:creationId xmlns:a16="http://schemas.microsoft.com/office/drawing/2014/main" id="{17E54679-7807-B247-A6FB-C4BA22733083}"/>
                </a:ext>
              </a:extLst>
            </p:cNvPr>
            <p:cNvSpPr txBox="1"/>
            <p:nvPr/>
          </p:nvSpPr>
          <p:spPr>
            <a:xfrm>
              <a:off x="5145656" y="1683438"/>
              <a:ext cx="692818"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Configuración</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De Contratos</a:t>
              </a:r>
            </a:p>
          </p:txBody>
        </p:sp>
      </p:grpSp>
      <p:grpSp>
        <p:nvGrpSpPr>
          <p:cNvPr id="14" name="Grupo 13">
            <a:extLst>
              <a:ext uri="{FF2B5EF4-FFF2-40B4-BE49-F238E27FC236}">
                <a16:creationId xmlns:a16="http://schemas.microsoft.com/office/drawing/2014/main" id="{B6E04F63-B194-394E-BC7F-67B4356AFF92}"/>
              </a:ext>
            </a:extLst>
          </p:cNvPr>
          <p:cNvGrpSpPr/>
          <p:nvPr/>
        </p:nvGrpSpPr>
        <p:grpSpPr>
          <a:xfrm>
            <a:off x="5884475" y="1424614"/>
            <a:ext cx="780895" cy="1076306"/>
            <a:chOff x="5884475" y="1424614"/>
            <a:chExt cx="780895" cy="1076306"/>
          </a:xfrm>
        </p:grpSpPr>
        <p:sp>
          <p:nvSpPr>
            <p:cNvPr id="12" name="Shape 2848">
              <a:extLst>
                <a:ext uri="{FF2B5EF4-FFF2-40B4-BE49-F238E27FC236}">
                  <a16:creationId xmlns:a16="http://schemas.microsoft.com/office/drawing/2014/main" id="{60D556C9-D68F-5C47-B5D1-55460A46FB34}"/>
                </a:ext>
              </a:extLst>
            </p:cNvPr>
            <p:cNvSpPr/>
            <p:nvPr/>
          </p:nvSpPr>
          <p:spPr>
            <a:xfrm>
              <a:off x="6100056" y="1768386"/>
              <a:ext cx="342714" cy="34267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13" name="CuadroTexto 12">
              <a:extLst>
                <a:ext uri="{FF2B5EF4-FFF2-40B4-BE49-F238E27FC236}">
                  <a16:creationId xmlns:a16="http://schemas.microsoft.com/office/drawing/2014/main" id="{4909A2F6-80E2-EE4A-B5C9-D582DAC3C03A}"/>
                </a:ext>
              </a:extLst>
            </p:cNvPr>
            <p:cNvSpPr txBox="1"/>
            <p:nvPr/>
          </p:nvSpPr>
          <p:spPr>
            <a:xfrm>
              <a:off x="5895607" y="2193143"/>
              <a:ext cx="769763"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Carga y control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de documentos</a:t>
              </a:r>
            </a:p>
          </p:txBody>
        </p:sp>
        <p:sp>
          <p:nvSpPr>
            <p:cNvPr id="17" name="Shape 2926">
              <a:extLst>
                <a:ext uri="{FF2B5EF4-FFF2-40B4-BE49-F238E27FC236}">
                  <a16:creationId xmlns:a16="http://schemas.microsoft.com/office/drawing/2014/main" id="{EBDAEE64-83CE-A147-A6F2-698DB7A61D84}"/>
                </a:ext>
              </a:extLst>
            </p:cNvPr>
            <p:cNvSpPr/>
            <p:nvPr/>
          </p:nvSpPr>
          <p:spPr>
            <a:xfrm rot="20077266">
              <a:off x="5884475" y="1424614"/>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15" name="Grupo 14">
            <a:extLst>
              <a:ext uri="{FF2B5EF4-FFF2-40B4-BE49-F238E27FC236}">
                <a16:creationId xmlns:a16="http://schemas.microsoft.com/office/drawing/2014/main" id="{9ADB03A7-2C10-D142-9999-0D2AF4B55343}"/>
              </a:ext>
            </a:extLst>
          </p:cNvPr>
          <p:cNvGrpSpPr/>
          <p:nvPr/>
        </p:nvGrpSpPr>
        <p:grpSpPr>
          <a:xfrm>
            <a:off x="6627498" y="1275422"/>
            <a:ext cx="1048685" cy="1042879"/>
            <a:chOff x="6627498" y="1275422"/>
            <a:chExt cx="1048685" cy="1042879"/>
          </a:xfrm>
        </p:grpSpPr>
        <p:sp>
          <p:nvSpPr>
            <p:cNvPr id="9" name="CuadroTexto 8">
              <a:extLst>
                <a:ext uri="{FF2B5EF4-FFF2-40B4-BE49-F238E27FC236}">
                  <a16:creationId xmlns:a16="http://schemas.microsoft.com/office/drawing/2014/main" id="{D3503BE6-0678-8649-B2EA-5A8C371F78F5}"/>
                </a:ext>
              </a:extLst>
            </p:cNvPr>
            <p:cNvSpPr txBox="1"/>
            <p:nvPr/>
          </p:nvSpPr>
          <p:spPr>
            <a:xfrm>
              <a:off x="6627498" y="1705604"/>
              <a:ext cx="1048685"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Autorización / Rechazo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De Contratos</a:t>
              </a:r>
            </a:p>
          </p:txBody>
        </p:sp>
        <p:sp>
          <p:nvSpPr>
            <p:cNvPr id="10" name="Shape 2540">
              <a:extLst>
                <a:ext uri="{FF2B5EF4-FFF2-40B4-BE49-F238E27FC236}">
                  <a16:creationId xmlns:a16="http://schemas.microsoft.com/office/drawing/2014/main" id="{77E0BF75-8D87-734F-B39B-C24EFB3B285B}"/>
                </a:ext>
              </a:extLst>
            </p:cNvPr>
            <p:cNvSpPr/>
            <p:nvPr/>
          </p:nvSpPr>
          <p:spPr>
            <a:xfrm>
              <a:off x="6958002" y="1275422"/>
              <a:ext cx="342714" cy="34267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18" name="Shape 2927">
              <a:extLst>
                <a:ext uri="{FF2B5EF4-FFF2-40B4-BE49-F238E27FC236}">
                  <a16:creationId xmlns:a16="http://schemas.microsoft.com/office/drawing/2014/main" id="{60E60824-9916-DA4B-9AC0-12EC6E5C3ADF}"/>
                </a:ext>
              </a:extLst>
            </p:cNvPr>
            <p:cNvSpPr/>
            <p:nvPr/>
          </p:nvSpPr>
          <p:spPr>
            <a:xfrm rot="662328">
              <a:off x="6776204" y="2085245"/>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24" name="Grupo 23">
            <a:extLst>
              <a:ext uri="{FF2B5EF4-FFF2-40B4-BE49-F238E27FC236}">
                <a16:creationId xmlns:a16="http://schemas.microsoft.com/office/drawing/2014/main" id="{60C3AF4B-B410-9240-904C-CD89CE40B453}"/>
              </a:ext>
            </a:extLst>
          </p:cNvPr>
          <p:cNvGrpSpPr/>
          <p:nvPr/>
        </p:nvGrpSpPr>
        <p:grpSpPr>
          <a:xfrm>
            <a:off x="7624607" y="1385822"/>
            <a:ext cx="949055" cy="1087530"/>
            <a:chOff x="7624607" y="1385822"/>
            <a:chExt cx="949055" cy="1087530"/>
          </a:xfrm>
        </p:grpSpPr>
        <p:pic>
          <p:nvPicPr>
            <p:cNvPr id="5" name="Gráfico 4" descr="Indicador">
              <a:extLst>
                <a:ext uri="{FF2B5EF4-FFF2-40B4-BE49-F238E27FC236}">
                  <a16:creationId xmlns:a16="http://schemas.microsoft.com/office/drawing/2014/main" id="{FF1D5063-E8E7-8B43-9536-D0941FFF63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0622" y="1643696"/>
              <a:ext cx="475408" cy="475408"/>
            </a:xfrm>
            <a:prstGeom prst="rect">
              <a:avLst/>
            </a:prstGeom>
          </p:spPr>
        </p:pic>
        <p:sp>
          <p:nvSpPr>
            <p:cNvPr id="16" name="CuadroTexto 15">
              <a:extLst>
                <a:ext uri="{FF2B5EF4-FFF2-40B4-BE49-F238E27FC236}">
                  <a16:creationId xmlns:a16="http://schemas.microsoft.com/office/drawing/2014/main" id="{D4EF592D-54EB-9B4A-A621-89D39E32BBAA}"/>
                </a:ext>
              </a:extLst>
            </p:cNvPr>
            <p:cNvSpPr txBox="1"/>
            <p:nvPr/>
          </p:nvSpPr>
          <p:spPr>
            <a:xfrm>
              <a:off x="7896874" y="2165575"/>
              <a:ext cx="676788"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Control de la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Gestión</a:t>
              </a:r>
            </a:p>
          </p:txBody>
        </p:sp>
        <p:sp>
          <p:nvSpPr>
            <p:cNvPr id="19" name="Shape 2926">
              <a:extLst>
                <a:ext uri="{FF2B5EF4-FFF2-40B4-BE49-F238E27FC236}">
                  <a16:creationId xmlns:a16="http://schemas.microsoft.com/office/drawing/2014/main" id="{023D917D-A8A7-2D46-8795-3A47A1D71F6E}"/>
                </a:ext>
              </a:extLst>
            </p:cNvPr>
            <p:cNvSpPr/>
            <p:nvPr/>
          </p:nvSpPr>
          <p:spPr>
            <a:xfrm rot="20077266">
              <a:off x="7624607" y="1385822"/>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
        <p:nvSpPr>
          <p:cNvPr id="20" name="Google Shape;415;p6">
            <a:extLst>
              <a:ext uri="{FF2B5EF4-FFF2-40B4-BE49-F238E27FC236}">
                <a16:creationId xmlns:a16="http://schemas.microsoft.com/office/drawing/2014/main" id="{4B813119-6650-C24A-8D29-09CFF4AF82D8}"/>
              </a:ext>
            </a:extLst>
          </p:cNvPr>
          <p:cNvSpPr txBox="1"/>
          <p:nvPr/>
        </p:nvSpPr>
        <p:spPr>
          <a:xfrm>
            <a:off x="346601" y="909746"/>
            <a:ext cx="3909392" cy="1554914"/>
          </a:xfrm>
          <a:prstGeom prst="rect">
            <a:avLst/>
          </a:prstGeom>
          <a:noFill/>
          <a:ln>
            <a:noFill/>
          </a:ln>
        </p:spPr>
        <p:txBody>
          <a:bodyPr spcFirstLastPara="1" wrap="square" lIns="91425" tIns="45700" rIns="91425" bIns="45700" anchor="t" anchorCtr="0">
            <a:normAutofit/>
          </a:bodyPr>
          <a:lstStyle/>
          <a:p>
            <a:pPr>
              <a:lnSpc>
                <a:spcPct val="90000"/>
              </a:lnSpc>
            </a:pPr>
            <a:r>
              <a:rPr lang="es-ES_tradnl" sz="1600" b="1" dirty="0">
                <a:solidFill>
                  <a:srgbClr val="7F7F7F"/>
                </a:solidFill>
                <a:latin typeface="Open Sans"/>
                <a:ea typeface="Open Sans"/>
                <a:cs typeface="Open Sans"/>
              </a:rPr>
              <a:t>Configuración y gestión de contratos</a:t>
            </a:r>
          </a:p>
          <a:p>
            <a:endParaRPr lang="es-ES_tradnl" sz="800" b="1" dirty="0">
              <a:solidFill>
                <a:srgbClr val="0560D6"/>
              </a:solidFill>
              <a:latin typeface="Calibri" panose="020F0502020204030204" pitchFamily="34" charset="0"/>
              <a:cs typeface="Calibri" panose="020F0502020204030204" pitchFamily="34" charset="0"/>
            </a:endParaRPr>
          </a:p>
          <a:p>
            <a:pPr>
              <a:buClr>
                <a:srgbClr val="0560D4"/>
              </a:buClr>
            </a:pPr>
            <a:r>
              <a:rPr lang="es-ES_tradnl" sz="1200" dirty="0">
                <a:solidFill>
                  <a:schemeClr val="bg1">
                    <a:lumMod val="50000"/>
                  </a:schemeClr>
                </a:solidFill>
                <a:latin typeface="Calibri" panose="020F0502020204030204" pitchFamily="34" charset="0"/>
                <a:cs typeface="Calibri" panose="020F0502020204030204" pitchFamily="34" charset="0"/>
              </a:rPr>
              <a:t>Con la configuración de contratos los negocios aseguran que estos puedan ser gestionados de acuerdo a como fueron contratados</a:t>
            </a:r>
          </a:p>
        </p:txBody>
      </p:sp>
      <p:sp>
        <p:nvSpPr>
          <p:cNvPr id="21" name="Rectángulo 20">
            <a:extLst>
              <a:ext uri="{FF2B5EF4-FFF2-40B4-BE49-F238E27FC236}">
                <a16:creationId xmlns:a16="http://schemas.microsoft.com/office/drawing/2014/main" id="{1B464AE9-1D18-A149-8D5E-ACB4A32D4E3D}"/>
              </a:ext>
            </a:extLst>
          </p:cNvPr>
          <p:cNvSpPr/>
          <p:nvPr/>
        </p:nvSpPr>
        <p:spPr>
          <a:xfrm>
            <a:off x="6390143" y="861106"/>
            <a:ext cx="947695" cy="286232"/>
          </a:xfrm>
          <a:prstGeom prst="rect">
            <a:avLst/>
          </a:prstGeom>
        </p:spPr>
        <p:txBody>
          <a:bodyPr wrap="none">
            <a:spAutoFit/>
          </a:bodyPr>
          <a:lstStyle/>
          <a:p>
            <a:pPr>
              <a:lnSpc>
                <a:spcPct val="90000"/>
              </a:lnSpc>
            </a:pPr>
            <a:r>
              <a:rPr lang="es-ES_tradnl" b="1" dirty="0">
                <a:solidFill>
                  <a:srgbClr val="7F7F7F"/>
                </a:solidFill>
                <a:latin typeface="Open Sans"/>
                <a:ea typeface="Open Sans"/>
                <a:cs typeface="Open Sans"/>
              </a:rPr>
              <a:t>El proceso</a:t>
            </a:r>
          </a:p>
        </p:txBody>
      </p:sp>
      <p:grpSp>
        <p:nvGrpSpPr>
          <p:cNvPr id="26" name="Grupo 25">
            <a:extLst>
              <a:ext uri="{FF2B5EF4-FFF2-40B4-BE49-F238E27FC236}">
                <a16:creationId xmlns:a16="http://schemas.microsoft.com/office/drawing/2014/main" id="{B02840F5-6E04-B54E-BA83-FCF778DC4137}"/>
              </a:ext>
            </a:extLst>
          </p:cNvPr>
          <p:cNvGrpSpPr/>
          <p:nvPr/>
        </p:nvGrpSpPr>
        <p:grpSpPr>
          <a:xfrm>
            <a:off x="4206241" y="2627290"/>
            <a:ext cx="3407255" cy="1832950"/>
            <a:chOff x="4206241" y="2627290"/>
            <a:chExt cx="3407255" cy="1832950"/>
          </a:xfrm>
        </p:grpSpPr>
        <p:pic>
          <p:nvPicPr>
            <p:cNvPr id="4" name="Imagen 3">
              <a:extLst>
                <a:ext uri="{FF2B5EF4-FFF2-40B4-BE49-F238E27FC236}">
                  <a16:creationId xmlns:a16="http://schemas.microsoft.com/office/drawing/2014/main" id="{A2A29E1C-61D5-4746-BD9F-92DD66AE9BA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206241" y="2627290"/>
              <a:ext cx="3407255" cy="1832950"/>
            </a:xfrm>
            <a:prstGeom prst="rect">
              <a:avLst/>
            </a:prstGeom>
          </p:spPr>
        </p:pic>
        <p:sp>
          <p:nvSpPr>
            <p:cNvPr id="23" name="Rectángulo 22">
              <a:extLst>
                <a:ext uri="{FF2B5EF4-FFF2-40B4-BE49-F238E27FC236}">
                  <a16:creationId xmlns:a16="http://schemas.microsoft.com/office/drawing/2014/main" id="{161634CC-2960-F142-89F0-A583DB49A4A0}"/>
                </a:ext>
              </a:extLst>
            </p:cNvPr>
            <p:cNvSpPr/>
            <p:nvPr/>
          </p:nvSpPr>
          <p:spPr>
            <a:xfrm>
              <a:off x="4232059" y="2635224"/>
              <a:ext cx="386716" cy="132316"/>
            </a:xfrm>
            <a:prstGeom prst="rect">
              <a:avLst/>
            </a:prstGeom>
            <a:solidFill>
              <a:srgbClr val="707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7" name="Grupo 26">
            <a:extLst>
              <a:ext uri="{FF2B5EF4-FFF2-40B4-BE49-F238E27FC236}">
                <a16:creationId xmlns:a16="http://schemas.microsoft.com/office/drawing/2014/main" id="{96EF952B-A06E-1E40-9183-2D2533CE3FE9}"/>
              </a:ext>
            </a:extLst>
          </p:cNvPr>
          <p:cNvGrpSpPr/>
          <p:nvPr/>
        </p:nvGrpSpPr>
        <p:grpSpPr>
          <a:xfrm>
            <a:off x="5390148" y="3042016"/>
            <a:ext cx="3429000" cy="1858103"/>
            <a:chOff x="5390148" y="3042016"/>
            <a:chExt cx="3429000" cy="1858103"/>
          </a:xfrm>
        </p:grpSpPr>
        <p:pic>
          <p:nvPicPr>
            <p:cNvPr id="7" name="Imagen 6">
              <a:extLst>
                <a:ext uri="{FF2B5EF4-FFF2-40B4-BE49-F238E27FC236}">
                  <a16:creationId xmlns:a16="http://schemas.microsoft.com/office/drawing/2014/main" id="{CB0AEDC8-DE67-1349-9A5C-8E88672F379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390148" y="3042016"/>
              <a:ext cx="3429000" cy="1858103"/>
            </a:xfrm>
            <a:prstGeom prst="rect">
              <a:avLst/>
            </a:prstGeom>
          </p:spPr>
        </p:pic>
        <p:sp>
          <p:nvSpPr>
            <p:cNvPr id="25" name="Rectángulo 24">
              <a:extLst>
                <a:ext uri="{FF2B5EF4-FFF2-40B4-BE49-F238E27FC236}">
                  <a16:creationId xmlns:a16="http://schemas.microsoft.com/office/drawing/2014/main" id="{5E49709E-F839-C144-8FED-20B221DDDE34}"/>
                </a:ext>
              </a:extLst>
            </p:cNvPr>
            <p:cNvSpPr/>
            <p:nvPr/>
          </p:nvSpPr>
          <p:spPr>
            <a:xfrm>
              <a:off x="5414314" y="3055478"/>
              <a:ext cx="386716" cy="132316"/>
            </a:xfrm>
            <a:prstGeom prst="rect">
              <a:avLst/>
            </a:prstGeom>
            <a:solidFill>
              <a:srgbClr val="707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27525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ppt_y</p:attrName>
                                        </p:attrNameLst>
                                      </p:cBhvr>
                                      <p:tavLst>
                                        <p:tav tm="0">
                                          <p:val>
                                            <p:strVal val="#ppt_y+#ppt_h*1.125000"/>
                                          </p:val>
                                        </p:tav>
                                        <p:tav tm="100000">
                                          <p:val>
                                            <p:strVal val="#ppt_y"/>
                                          </p:val>
                                        </p:tav>
                                      </p:tavLst>
                                    </p:anim>
                                    <p:animEffect transition="in" filter="wipe(up)">
                                      <p:cBhvr>
                                        <p:cTn id="16" dur="500"/>
                                        <p:tgtEl>
                                          <p:spTgt spid="20"/>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ppt_y</p:attrName>
                                        </p:attrNameLst>
                                      </p:cBhvr>
                                      <p:tavLst>
                                        <p:tav tm="0">
                                          <p:val>
                                            <p:strVal val="#ppt_y+#ppt_h*1.125000"/>
                                          </p:val>
                                        </p:tav>
                                        <p:tav tm="100000">
                                          <p:val>
                                            <p:strVal val="#ppt_y"/>
                                          </p:val>
                                        </p:tav>
                                      </p:tavLst>
                                    </p:anim>
                                    <p:animEffect transition="in" filter="wipe(up)">
                                      <p:cBhvr>
                                        <p:cTn id="21" dur="500"/>
                                        <p:tgtEl>
                                          <p:spTgt spid="21"/>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up)">
                                      <p:cBhvr>
                                        <p:cTn id="31" dur="500"/>
                                        <p:tgtEl>
                                          <p:spTgt spid="14"/>
                                        </p:tgtEl>
                                      </p:cBhvr>
                                    </p:animEffect>
                                  </p:childTnLst>
                                </p:cTn>
                              </p:par>
                            </p:childTnLst>
                          </p:cTn>
                        </p:par>
                        <p:par>
                          <p:cTn id="32" fill="hold">
                            <p:stCondLst>
                              <p:cond delay="3000"/>
                            </p:stCondLst>
                            <p:childTnLst>
                              <p:par>
                                <p:cTn id="33" presetID="1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up)">
                                      <p:cBhvr>
                                        <p:cTn id="36" dur="500"/>
                                        <p:tgtEl>
                                          <p:spTgt spid="15"/>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p:tgtEl>
                                          <p:spTgt spid="24"/>
                                        </p:tgtEl>
                                        <p:attrNameLst>
                                          <p:attrName>ppt_y</p:attrName>
                                        </p:attrNameLst>
                                      </p:cBhvr>
                                      <p:tavLst>
                                        <p:tav tm="0">
                                          <p:val>
                                            <p:strVal val="#ppt_y+#ppt_h*1.125000"/>
                                          </p:val>
                                        </p:tav>
                                        <p:tav tm="100000">
                                          <p:val>
                                            <p:strVal val="#ppt_y"/>
                                          </p:val>
                                        </p:tav>
                                      </p:tavLst>
                                    </p:anim>
                                    <p:animEffect transition="in" filter="wipe(up)">
                                      <p:cBhvr>
                                        <p:cTn id="41" dur="500"/>
                                        <p:tgtEl>
                                          <p:spTgt spid="24"/>
                                        </p:tgtEl>
                                      </p:cBhvr>
                                    </p:animEffect>
                                  </p:childTnLst>
                                </p:cTn>
                              </p:par>
                            </p:childTnLst>
                          </p:cTn>
                        </p:par>
                        <p:par>
                          <p:cTn id="42" fill="hold">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415"/>
                                        </p:tgtEl>
                                        <p:attrNameLst>
                                          <p:attrName>style.visibility</p:attrName>
                                        </p:attrNameLst>
                                      </p:cBhvr>
                                      <p:to>
                                        <p:strVal val="visible"/>
                                      </p:to>
                                    </p:set>
                                    <p:anim calcmode="lin" valueType="num">
                                      <p:cBhvr additive="base">
                                        <p:cTn id="45" dur="500"/>
                                        <p:tgtEl>
                                          <p:spTgt spid="415"/>
                                        </p:tgtEl>
                                        <p:attrNameLst>
                                          <p:attrName>ppt_y</p:attrName>
                                        </p:attrNameLst>
                                      </p:cBhvr>
                                      <p:tavLst>
                                        <p:tav tm="0">
                                          <p:val>
                                            <p:strVal val="#ppt_y+#ppt_h*1.125000"/>
                                          </p:val>
                                        </p:tav>
                                        <p:tav tm="100000">
                                          <p:val>
                                            <p:strVal val="#ppt_y"/>
                                          </p:val>
                                        </p:tav>
                                      </p:tavLst>
                                    </p:anim>
                                    <p:animEffect transition="in" filter="wipe(up)">
                                      <p:cBhvr>
                                        <p:cTn id="46" dur="500"/>
                                        <p:tgtEl>
                                          <p:spTgt spid="415"/>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p:tgtEl>
                                          <p:spTgt spid="26"/>
                                        </p:tgtEl>
                                        <p:attrNameLst>
                                          <p:attrName>ppt_y</p:attrName>
                                        </p:attrNameLst>
                                      </p:cBhvr>
                                      <p:tavLst>
                                        <p:tav tm="0">
                                          <p:val>
                                            <p:strVal val="#ppt_y+#ppt_h*1.125000"/>
                                          </p:val>
                                        </p:tav>
                                        <p:tav tm="100000">
                                          <p:val>
                                            <p:strVal val="#ppt_y"/>
                                          </p:val>
                                        </p:tav>
                                      </p:tavLst>
                                    </p:anim>
                                    <p:animEffect transition="in" filter="wipe(up)">
                                      <p:cBhvr>
                                        <p:cTn id="51" dur="500"/>
                                        <p:tgtEl>
                                          <p:spTgt spid="26"/>
                                        </p:tgtEl>
                                      </p:cBhvr>
                                    </p:animEffect>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ppt_y</p:attrName>
                                        </p:attrNameLst>
                                      </p:cBhvr>
                                      <p:tavLst>
                                        <p:tav tm="0">
                                          <p:val>
                                            <p:strVal val="#ppt_y+#ppt_h*1.125000"/>
                                          </p:val>
                                        </p:tav>
                                        <p:tav tm="100000">
                                          <p:val>
                                            <p:strVal val="#ppt_y"/>
                                          </p:val>
                                        </p:tav>
                                      </p:tavLst>
                                    </p:anim>
                                    <p:animEffect transition="in" filter="wipe(up)">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p:nvPr/>
        </p:nvSpPr>
        <p:spPr>
          <a:xfrm>
            <a:off x="740218" y="213015"/>
            <a:ext cx="4912437"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Funcionalidad de </a:t>
            </a:r>
            <a:r>
              <a:rPr lang="es-ES_tradnl" sz="2700" b="1" dirty="0">
                <a:solidFill>
                  <a:srgbClr val="0560D4"/>
                </a:solidFill>
                <a:latin typeface="Open Sans"/>
                <a:ea typeface="Open Sans"/>
                <a:cs typeface="Open Sans"/>
                <a:sym typeface="Open Sans"/>
              </a:rPr>
              <a:t>KMS</a:t>
            </a:r>
          </a:p>
        </p:txBody>
      </p:sp>
      <p:sp>
        <p:nvSpPr>
          <p:cNvPr id="414" name="Google Shape;414;p6"/>
          <p:cNvSpPr txBox="1"/>
          <p:nvPr/>
        </p:nvSpPr>
        <p:spPr>
          <a:xfrm>
            <a:off x="819598" y="634121"/>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a:ea typeface="Calibri"/>
                <a:cs typeface="Calibri"/>
                <a:sym typeface="Calibri"/>
              </a:rPr>
              <a:t>Cambiando la manera de gestionar los contratos y proyectos</a:t>
            </a:r>
          </a:p>
        </p:txBody>
      </p:sp>
      <p:sp>
        <p:nvSpPr>
          <p:cNvPr id="415" name="Google Shape;415;p6"/>
          <p:cNvSpPr txBox="1"/>
          <p:nvPr/>
        </p:nvSpPr>
        <p:spPr>
          <a:xfrm>
            <a:off x="271006" y="2658841"/>
            <a:ext cx="3909392" cy="1669324"/>
          </a:xfrm>
          <a:prstGeom prst="rect">
            <a:avLst/>
          </a:prstGeom>
          <a:noFill/>
          <a:ln>
            <a:noFill/>
          </a:ln>
        </p:spPr>
        <p:txBody>
          <a:bodyPr spcFirstLastPara="1" wrap="square" lIns="91425" tIns="45700" rIns="91425" bIns="45700" anchor="t" anchorCtr="0">
            <a:normAutofit/>
          </a:bodyPr>
          <a:lstStyle/>
          <a:p>
            <a:r>
              <a:rPr lang="es-ES_tradnl" sz="1600" b="1" dirty="0">
                <a:solidFill>
                  <a:srgbClr val="7F7F7F"/>
                </a:solidFill>
                <a:latin typeface="Open Sans"/>
                <a:ea typeface="Open Sans"/>
                <a:cs typeface="Open Sans"/>
              </a:rPr>
              <a:t>Principales funcionalidades</a:t>
            </a:r>
          </a:p>
          <a:p>
            <a:endParaRPr lang="es-ES_tradnl" sz="1000" dirty="0">
              <a:latin typeface="Calibri" panose="020F0502020204030204" pitchFamily="34" charset="0"/>
              <a:cs typeface="Calibri" panose="020F0502020204030204" pitchFamily="34" charset="0"/>
            </a:endParaRP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Configuración de flujo de ordenes de trabajo</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Generación y seguimiento de planes de trabajo </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Asignación de recursos </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Generación de reportes de avance </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Alertas y notificaciones </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Escalamiento de tareas vencidas</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Seguimiento de SLA's</a:t>
            </a:r>
          </a:p>
        </p:txBody>
      </p:sp>
      <p:sp>
        <p:nvSpPr>
          <p:cNvPr id="52" name="Rectángulo 51">
            <a:extLst>
              <a:ext uri="{FF2B5EF4-FFF2-40B4-BE49-F238E27FC236}">
                <a16:creationId xmlns:a16="http://schemas.microsoft.com/office/drawing/2014/main" id="{BCD76AAE-2652-1545-A86B-050E189C974E}"/>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Grupo 8">
            <a:extLst>
              <a:ext uri="{FF2B5EF4-FFF2-40B4-BE49-F238E27FC236}">
                <a16:creationId xmlns:a16="http://schemas.microsoft.com/office/drawing/2014/main" id="{56C2519D-2AFE-994D-8761-2B91DD639FC6}"/>
              </a:ext>
            </a:extLst>
          </p:cNvPr>
          <p:cNvGrpSpPr/>
          <p:nvPr/>
        </p:nvGrpSpPr>
        <p:grpSpPr>
          <a:xfrm>
            <a:off x="4934939" y="1157797"/>
            <a:ext cx="713657" cy="769293"/>
            <a:chOff x="4934939" y="1157797"/>
            <a:chExt cx="713657" cy="769293"/>
          </a:xfrm>
        </p:grpSpPr>
        <p:pic>
          <p:nvPicPr>
            <p:cNvPr id="3" name="Gráfico 2" descr="Flujo de trabajo">
              <a:extLst>
                <a:ext uri="{FF2B5EF4-FFF2-40B4-BE49-F238E27FC236}">
                  <a16:creationId xmlns:a16="http://schemas.microsoft.com/office/drawing/2014/main" id="{C1DA85AA-E888-A546-A3DD-7A4EF983FE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0763" y="1157797"/>
              <a:ext cx="465513" cy="465513"/>
            </a:xfrm>
            <a:prstGeom prst="rect">
              <a:avLst/>
            </a:prstGeom>
          </p:spPr>
        </p:pic>
        <p:sp>
          <p:nvSpPr>
            <p:cNvPr id="14" name="CuadroTexto 13">
              <a:extLst>
                <a:ext uri="{FF2B5EF4-FFF2-40B4-BE49-F238E27FC236}">
                  <a16:creationId xmlns:a16="http://schemas.microsoft.com/office/drawing/2014/main" id="{43181203-C939-6049-8A4B-471AA2252749}"/>
                </a:ext>
              </a:extLst>
            </p:cNvPr>
            <p:cNvSpPr txBox="1"/>
            <p:nvPr/>
          </p:nvSpPr>
          <p:spPr>
            <a:xfrm>
              <a:off x="4934939" y="1619313"/>
              <a:ext cx="713657" cy="307777"/>
            </a:xfrm>
            <a:prstGeom prst="rect">
              <a:avLst/>
            </a:prstGeom>
            <a:noFill/>
          </p:spPr>
          <p:txBody>
            <a:bodyPr wrap="none" rtlCol="0">
              <a:spAutoFit/>
            </a:bodyPr>
            <a:lstStyle/>
            <a:p>
              <a:pPr algn="ctr"/>
              <a:r>
                <a:rPr lang="es-ES_tradnl" sz="700" dirty="0">
                  <a:latin typeface="Calibri" panose="020F0502020204030204" pitchFamily="34" charset="0"/>
                  <a:cs typeface="Calibri" panose="020F0502020204030204" pitchFamily="34" charset="0"/>
                </a:rPr>
                <a:t>Configuración </a:t>
              </a:r>
            </a:p>
            <a:p>
              <a:pPr algn="ctr"/>
              <a:r>
                <a:rPr lang="es-ES_tradnl" sz="700" dirty="0">
                  <a:latin typeface="Calibri" panose="020F0502020204030204" pitchFamily="34" charset="0"/>
                  <a:cs typeface="Calibri" panose="020F0502020204030204" pitchFamily="34" charset="0"/>
                </a:rPr>
                <a:t>De flujos</a:t>
              </a:r>
            </a:p>
          </p:txBody>
        </p:sp>
      </p:grpSp>
      <p:grpSp>
        <p:nvGrpSpPr>
          <p:cNvPr id="10" name="Grupo 9">
            <a:extLst>
              <a:ext uri="{FF2B5EF4-FFF2-40B4-BE49-F238E27FC236}">
                <a16:creationId xmlns:a16="http://schemas.microsoft.com/office/drawing/2014/main" id="{9C66EB3B-DB61-E84E-A3F6-89485029BBC2}"/>
              </a:ext>
            </a:extLst>
          </p:cNvPr>
          <p:cNvGrpSpPr/>
          <p:nvPr/>
        </p:nvGrpSpPr>
        <p:grpSpPr>
          <a:xfrm>
            <a:off x="5614505" y="1337531"/>
            <a:ext cx="628354" cy="1187812"/>
            <a:chOff x="5614505" y="1337531"/>
            <a:chExt cx="628354" cy="1187812"/>
          </a:xfrm>
        </p:grpSpPr>
        <p:pic>
          <p:nvPicPr>
            <p:cNvPr id="7" name="Gráfico 6" descr="Lista de comprobación RTL">
              <a:extLst>
                <a:ext uri="{FF2B5EF4-FFF2-40B4-BE49-F238E27FC236}">
                  <a16:creationId xmlns:a16="http://schemas.microsoft.com/office/drawing/2014/main" id="{72B336D4-82B7-204A-94B3-CA33BF1426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0844" y="1687243"/>
              <a:ext cx="532015" cy="532015"/>
            </a:xfrm>
            <a:prstGeom prst="rect">
              <a:avLst/>
            </a:prstGeom>
          </p:spPr>
        </p:pic>
        <p:sp>
          <p:nvSpPr>
            <p:cNvPr id="16" name="CuadroTexto 15">
              <a:extLst>
                <a:ext uri="{FF2B5EF4-FFF2-40B4-BE49-F238E27FC236}">
                  <a16:creationId xmlns:a16="http://schemas.microsoft.com/office/drawing/2014/main" id="{03D5A2BC-CDFB-544D-BFDA-0E84CAE4A090}"/>
                </a:ext>
              </a:extLst>
            </p:cNvPr>
            <p:cNvSpPr txBox="1"/>
            <p:nvPr/>
          </p:nvSpPr>
          <p:spPr>
            <a:xfrm>
              <a:off x="5680494" y="2217566"/>
              <a:ext cx="554959" cy="307777"/>
            </a:xfrm>
            <a:prstGeom prst="rect">
              <a:avLst/>
            </a:prstGeom>
            <a:noFill/>
          </p:spPr>
          <p:txBody>
            <a:bodyPr wrap="none" rtlCol="0">
              <a:spAutoFit/>
            </a:bodyPr>
            <a:lstStyle/>
            <a:p>
              <a:pPr algn="ctr"/>
              <a:r>
                <a:rPr lang="es-ES_tradnl" sz="700" dirty="0">
                  <a:latin typeface="Calibri" panose="020F0502020204030204" pitchFamily="34" charset="0"/>
                  <a:cs typeface="Calibri" panose="020F0502020204030204" pitchFamily="34" charset="0"/>
                </a:rPr>
                <a:t>Planes de </a:t>
              </a:r>
            </a:p>
            <a:p>
              <a:pPr algn="ctr"/>
              <a:r>
                <a:rPr lang="es-ES_tradnl" sz="700" dirty="0">
                  <a:latin typeface="Calibri" panose="020F0502020204030204" pitchFamily="34" charset="0"/>
                  <a:cs typeface="Calibri" panose="020F0502020204030204" pitchFamily="34" charset="0"/>
                </a:rPr>
                <a:t>Trabajo</a:t>
              </a:r>
            </a:p>
          </p:txBody>
        </p:sp>
        <p:sp>
          <p:nvSpPr>
            <p:cNvPr id="22" name="Shape 2926">
              <a:extLst>
                <a:ext uri="{FF2B5EF4-FFF2-40B4-BE49-F238E27FC236}">
                  <a16:creationId xmlns:a16="http://schemas.microsoft.com/office/drawing/2014/main" id="{46CEFCF2-0438-CF49-ABF4-5583AF2FB186}"/>
                </a:ext>
              </a:extLst>
            </p:cNvPr>
            <p:cNvSpPr/>
            <p:nvPr/>
          </p:nvSpPr>
          <p:spPr>
            <a:xfrm rot="20077266">
              <a:off x="5614505" y="1337531"/>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12" name="Grupo 11">
            <a:extLst>
              <a:ext uri="{FF2B5EF4-FFF2-40B4-BE49-F238E27FC236}">
                <a16:creationId xmlns:a16="http://schemas.microsoft.com/office/drawing/2014/main" id="{D6A909AB-DD1F-3444-BC57-F797817BAD14}"/>
              </a:ext>
            </a:extLst>
          </p:cNvPr>
          <p:cNvGrpSpPr/>
          <p:nvPr/>
        </p:nvGrpSpPr>
        <p:grpSpPr>
          <a:xfrm>
            <a:off x="6106435" y="1193273"/>
            <a:ext cx="617478" cy="889893"/>
            <a:chOff x="6106435" y="1193273"/>
            <a:chExt cx="617478" cy="889893"/>
          </a:xfrm>
        </p:grpSpPr>
        <p:sp>
          <p:nvSpPr>
            <p:cNvPr id="15" name="Freeform: Shape 187">
              <a:extLst>
                <a:ext uri="{FF2B5EF4-FFF2-40B4-BE49-F238E27FC236}">
                  <a16:creationId xmlns:a16="http://schemas.microsoft.com/office/drawing/2014/main" id="{A8AA10B4-D845-394D-97E4-B960347BF1AA}"/>
                </a:ext>
              </a:extLst>
            </p:cNvPr>
            <p:cNvSpPr/>
            <p:nvPr/>
          </p:nvSpPr>
          <p:spPr>
            <a:xfrm>
              <a:off x="6255443" y="1193273"/>
              <a:ext cx="304702" cy="228519"/>
            </a:xfrm>
            <a:custGeom>
              <a:avLst/>
              <a:gdLst/>
              <a:ahLst/>
              <a:cxnLst/>
              <a:rect l="l" t="t" r="r" b="b"/>
              <a:pathLst>
                <a:path w="261246" h="195927">
                  <a:moveTo>
                    <a:pt x="44144" y="89807"/>
                  </a:moveTo>
                  <a:cubicBezTo>
                    <a:pt x="45148" y="89818"/>
                    <a:pt x="46041" y="90019"/>
                    <a:pt x="46822" y="90412"/>
                  </a:cubicBezTo>
                  <a:cubicBezTo>
                    <a:pt x="47604" y="90805"/>
                    <a:pt x="48369" y="91325"/>
                    <a:pt x="49119" y="91973"/>
                  </a:cubicBezTo>
                  <a:cubicBezTo>
                    <a:pt x="55279" y="96801"/>
                    <a:pt x="61615" y="100589"/>
                    <a:pt x="68126" y="103335"/>
                  </a:cubicBezTo>
                  <a:cubicBezTo>
                    <a:pt x="74637" y="106081"/>
                    <a:pt x="81866" y="107479"/>
                    <a:pt x="89812" y="107530"/>
                  </a:cubicBezTo>
                  <a:cubicBezTo>
                    <a:pt x="97759" y="107479"/>
                    <a:pt x="104987" y="106081"/>
                    <a:pt x="111499" y="103335"/>
                  </a:cubicBezTo>
                  <a:cubicBezTo>
                    <a:pt x="118010" y="100589"/>
                    <a:pt x="124346" y="96801"/>
                    <a:pt x="130506" y="91973"/>
                  </a:cubicBezTo>
                  <a:cubicBezTo>
                    <a:pt x="131256" y="91325"/>
                    <a:pt x="132021" y="90805"/>
                    <a:pt x="132802" y="90412"/>
                  </a:cubicBezTo>
                  <a:cubicBezTo>
                    <a:pt x="133584" y="90019"/>
                    <a:pt x="134477" y="89818"/>
                    <a:pt x="135481" y="89807"/>
                  </a:cubicBezTo>
                  <a:cubicBezTo>
                    <a:pt x="140924" y="89807"/>
                    <a:pt x="145984" y="90826"/>
                    <a:pt x="150662" y="92865"/>
                  </a:cubicBezTo>
                  <a:cubicBezTo>
                    <a:pt x="155339" y="94903"/>
                    <a:pt x="159507" y="97961"/>
                    <a:pt x="163163" y="102037"/>
                  </a:cubicBezTo>
                  <a:lnTo>
                    <a:pt x="134716" y="102037"/>
                  </a:lnTo>
                  <a:cubicBezTo>
                    <a:pt x="130129" y="102160"/>
                    <a:pt x="126291" y="103767"/>
                    <a:pt x="123203" y="106859"/>
                  </a:cubicBezTo>
                  <a:cubicBezTo>
                    <a:pt x="120115" y="109950"/>
                    <a:pt x="118509" y="113790"/>
                    <a:pt x="118387" y="118380"/>
                  </a:cubicBezTo>
                  <a:lnTo>
                    <a:pt x="118387" y="142861"/>
                  </a:lnTo>
                  <a:cubicBezTo>
                    <a:pt x="118509" y="147451"/>
                    <a:pt x="120115" y="151291"/>
                    <a:pt x="123203" y="154382"/>
                  </a:cubicBezTo>
                  <a:cubicBezTo>
                    <a:pt x="126291" y="157474"/>
                    <a:pt x="130129" y="159081"/>
                    <a:pt x="134716" y="159203"/>
                  </a:cubicBezTo>
                  <a:lnTo>
                    <a:pt x="167373" y="159203"/>
                  </a:lnTo>
                  <a:lnTo>
                    <a:pt x="167373" y="189551"/>
                  </a:lnTo>
                  <a:cubicBezTo>
                    <a:pt x="164208" y="191825"/>
                    <a:pt x="160747" y="193462"/>
                    <a:pt x="156992" y="194460"/>
                  </a:cubicBezTo>
                  <a:cubicBezTo>
                    <a:pt x="153237" y="195459"/>
                    <a:pt x="149426" y="195948"/>
                    <a:pt x="145559" y="195927"/>
                  </a:cubicBezTo>
                  <a:lnTo>
                    <a:pt x="34065" y="195927"/>
                  </a:lnTo>
                  <a:cubicBezTo>
                    <a:pt x="23717" y="195850"/>
                    <a:pt x="15489" y="192944"/>
                    <a:pt x="9381" y="187208"/>
                  </a:cubicBezTo>
                  <a:cubicBezTo>
                    <a:pt x="3274" y="181473"/>
                    <a:pt x="149" y="173370"/>
                    <a:pt x="5" y="162901"/>
                  </a:cubicBezTo>
                  <a:cubicBezTo>
                    <a:pt x="-57" y="155536"/>
                    <a:pt x="490" y="147674"/>
                    <a:pt x="1646" y="139314"/>
                  </a:cubicBezTo>
                  <a:cubicBezTo>
                    <a:pt x="2801" y="130954"/>
                    <a:pt x="4939" y="123030"/>
                    <a:pt x="8058" y="115540"/>
                  </a:cubicBezTo>
                  <a:cubicBezTo>
                    <a:pt x="11177" y="108050"/>
                    <a:pt x="15650" y="101928"/>
                    <a:pt x="21478" y="97173"/>
                  </a:cubicBezTo>
                  <a:cubicBezTo>
                    <a:pt x="27306" y="92418"/>
                    <a:pt x="34861" y="89962"/>
                    <a:pt x="44144" y="89807"/>
                  </a:cubicBezTo>
                  <a:close/>
                  <a:moveTo>
                    <a:pt x="183700" y="65314"/>
                  </a:moveTo>
                  <a:lnTo>
                    <a:pt x="208181" y="65314"/>
                  </a:lnTo>
                  <a:cubicBezTo>
                    <a:pt x="209299" y="65349"/>
                    <a:pt x="210250" y="65758"/>
                    <a:pt x="211034" y="66542"/>
                  </a:cubicBezTo>
                  <a:cubicBezTo>
                    <a:pt x="211817" y="67326"/>
                    <a:pt x="212226" y="68277"/>
                    <a:pt x="212261" y="69396"/>
                  </a:cubicBezTo>
                  <a:lnTo>
                    <a:pt x="212261" y="114300"/>
                  </a:lnTo>
                  <a:lnTo>
                    <a:pt x="257164" y="114300"/>
                  </a:lnTo>
                  <a:cubicBezTo>
                    <a:pt x="258283" y="114334"/>
                    <a:pt x="259234" y="114743"/>
                    <a:pt x="260019" y="115527"/>
                  </a:cubicBezTo>
                  <a:cubicBezTo>
                    <a:pt x="260803" y="116311"/>
                    <a:pt x="261212" y="117262"/>
                    <a:pt x="261246" y="118380"/>
                  </a:cubicBezTo>
                  <a:lnTo>
                    <a:pt x="261246" y="142861"/>
                  </a:lnTo>
                  <a:cubicBezTo>
                    <a:pt x="261212" y="143979"/>
                    <a:pt x="260803" y="144930"/>
                    <a:pt x="260019" y="145714"/>
                  </a:cubicBezTo>
                  <a:cubicBezTo>
                    <a:pt x="259234" y="146497"/>
                    <a:pt x="258283" y="146907"/>
                    <a:pt x="257164" y="146941"/>
                  </a:cubicBezTo>
                  <a:lnTo>
                    <a:pt x="212261" y="146941"/>
                  </a:lnTo>
                  <a:lnTo>
                    <a:pt x="212261" y="191846"/>
                  </a:lnTo>
                  <a:cubicBezTo>
                    <a:pt x="212226" y="192965"/>
                    <a:pt x="211817" y="193916"/>
                    <a:pt x="211034" y="194699"/>
                  </a:cubicBezTo>
                  <a:cubicBezTo>
                    <a:pt x="210250" y="195483"/>
                    <a:pt x="209299" y="195892"/>
                    <a:pt x="208181" y="195927"/>
                  </a:cubicBezTo>
                  <a:lnTo>
                    <a:pt x="183700" y="195927"/>
                  </a:lnTo>
                  <a:cubicBezTo>
                    <a:pt x="182581" y="195892"/>
                    <a:pt x="181630" y="195483"/>
                    <a:pt x="180847" y="194699"/>
                  </a:cubicBezTo>
                  <a:cubicBezTo>
                    <a:pt x="180063" y="193916"/>
                    <a:pt x="179654" y="192965"/>
                    <a:pt x="179620" y="191846"/>
                  </a:cubicBezTo>
                  <a:lnTo>
                    <a:pt x="179620" y="146941"/>
                  </a:lnTo>
                  <a:lnTo>
                    <a:pt x="134716" y="146941"/>
                  </a:lnTo>
                  <a:cubicBezTo>
                    <a:pt x="133597" y="146907"/>
                    <a:pt x="132646" y="146497"/>
                    <a:pt x="131862" y="145714"/>
                  </a:cubicBezTo>
                  <a:cubicBezTo>
                    <a:pt x="131077" y="144930"/>
                    <a:pt x="130668" y="143979"/>
                    <a:pt x="130634" y="142861"/>
                  </a:cubicBezTo>
                  <a:lnTo>
                    <a:pt x="130634" y="118380"/>
                  </a:lnTo>
                  <a:cubicBezTo>
                    <a:pt x="130668" y="117262"/>
                    <a:pt x="131077" y="116311"/>
                    <a:pt x="131862" y="115527"/>
                  </a:cubicBezTo>
                  <a:cubicBezTo>
                    <a:pt x="132646" y="114743"/>
                    <a:pt x="133597" y="114334"/>
                    <a:pt x="134716" y="114300"/>
                  </a:cubicBezTo>
                  <a:lnTo>
                    <a:pt x="179620" y="114300"/>
                  </a:lnTo>
                  <a:lnTo>
                    <a:pt x="179620" y="69396"/>
                  </a:lnTo>
                  <a:cubicBezTo>
                    <a:pt x="179654" y="68277"/>
                    <a:pt x="180063" y="67326"/>
                    <a:pt x="180847" y="66542"/>
                  </a:cubicBezTo>
                  <a:cubicBezTo>
                    <a:pt x="181630" y="65758"/>
                    <a:pt x="182581" y="65349"/>
                    <a:pt x="183700" y="65314"/>
                  </a:cubicBezTo>
                  <a:close/>
                  <a:moveTo>
                    <a:pt x="89812" y="0"/>
                  </a:moveTo>
                  <a:cubicBezTo>
                    <a:pt x="98931" y="104"/>
                    <a:pt x="107171" y="2334"/>
                    <a:pt x="114532" y="6690"/>
                  </a:cubicBezTo>
                  <a:cubicBezTo>
                    <a:pt x="121893" y="11046"/>
                    <a:pt x="127752" y="16905"/>
                    <a:pt x="132108" y="24266"/>
                  </a:cubicBezTo>
                  <a:cubicBezTo>
                    <a:pt x="136464" y="31627"/>
                    <a:pt x="138694" y="39867"/>
                    <a:pt x="138798" y="48986"/>
                  </a:cubicBezTo>
                  <a:cubicBezTo>
                    <a:pt x="138694" y="58104"/>
                    <a:pt x="136464" y="66343"/>
                    <a:pt x="132108" y="73702"/>
                  </a:cubicBezTo>
                  <a:cubicBezTo>
                    <a:pt x="127752" y="81062"/>
                    <a:pt x="121893" y="86919"/>
                    <a:pt x="114532" y="91273"/>
                  </a:cubicBezTo>
                  <a:cubicBezTo>
                    <a:pt x="107171" y="95628"/>
                    <a:pt x="98931" y="97857"/>
                    <a:pt x="89812" y="97961"/>
                  </a:cubicBezTo>
                  <a:cubicBezTo>
                    <a:pt x="80694" y="97857"/>
                    <a:pt x="72454" y="95628"/>
                    <a:pt x="65093" y="91273"/>
                  </a:cubicBezTo>
                  <a:cubicBezTo>
                    <a:pt x="57732" y="86919"/>
                    <a:pt x="51873" y="81062"/>
                    <a:pt x="47517" y="73702"/>
                  </a:cubicBezTo>
                  <a:cubicBezTo>
                    <a:pt x="43161" y="66343"/>
                    <a:pt x="40930" y="58104"/>
                    <a:pt x="40827" y="48986"/>
                  </a:cubicBezTo>
                  <a:cubicBezTo>
                    <a:pt x="40930" y="39867"/>
                    <a:pt x="43161" y="31627"/>
                    <a:pt x="47517" y="24266"/>
                  </a:cubicBezTo>
                  <a:cubicBezTo>
                    <a:pt x="51873" y="16905"/>
                    <a:pt x="57732" y="11046"/>
                    <a:pt x="65093" y="6690"/>
                  </a:cubicBezTo>
                  <a:cubicBezTo>
                    <a:pt x="72454" y="2334"/>
                    <a:pt x="80694" y="104"/>
                    <a:pt x="898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CuadroTexto 16">
              <a:extLst>
                <a:ext uri="{FF2B5EF4-FFF2-40B4-BE49-F238E27FC236}">
                  <a16:creationId xmlns:a16="http://schemas.microsoft.com/office/drawing/2014/main" id="{1EF5221F-231C-F04E-B7D7-6B33DE4B02B8}"/>
                </a:ext>
              </a:extLst>
            </p:cNvPr>
            <p:cNvSpPr txBox="1"/>
            <p:nvPr/>
          </p:nvSpPr>
          <p:spPr>
            <a:xfrm>
              <a:off x="6106435" y="1436434"/>
              <a:ext cx="617478" cy="307777"/>
            </a:xfrm>
            <a:prstGeom prst="rect">
              <a:avLst/>
            </a:prstGeom>
            <a:noFill/>
          </p:spPr>
          <p:txBody>
            <a:bodyPr wrap="none" rtlCol="0">
              <a:spAutoFit/>
            </a:bodyPr>
            <a:lstStyle/>
            <a:p>
              <a:pPr algn="ctr"/>
              <a:r>
                <a:rPr lang="es-ES_tradnl" sz="700" dirty="0">
                  <a:latin typeface="Calibri" panose="020F0502020204030204" pitchFamily="34" charset="0"/>
                  <a:cs typeface="Calibri" panose="020F0502020204030204" pitchFamily="34" charset="0"/>
                </a:rPr>
                <a:t>Asignación</a:t>
              </a:r>
            </a:p>
            <a:p>
              <a:pPr algn="ctr"/>
              <a:r>
                <a:rPr lang="es-ES_tradnl" sz="700" dirty="0">
                  <a:latin typeface="Calibri" panose="020F0502020204030204" pitchFamily="34" charset="0"/>
                  <a:cs typeface="Calibri" panose="020F0502020204030204" pitchFamily="34" charset="0"/>
                </a:rPr>
                <a:t>De recursos</a:t>
              </a:r>
            </a:p>
          </p:txBody>
        </p:sp>
        <p:sp>
          <p:nvSpPr>
            <p:cNvPr id="23" name="Shape 2927">
              <a:extLst>
                <a:ext uri="{FF2B5EF4-FFF2-40B4-BE49-F238E27FC236}">
                  <a16:creationId xmlns:a16="http://schemas.microsoft.com/office/drawing/2014/main" id="{DDD95089-786C-2448-900F-FA569F5C5125}"/>
                </a:ext>
              </a:extLst>
            </p:cNvPr>
            <p:cNvSpPr/>
            <p:nvPr/>
          </p:nvSpPr>
          <p:spPr>
            <a:xfrm rot="662328">
              <a:off x="6271100" y="1850110"/>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30" name="Grupo 29">
            <a:extLst>
              <a:ext uri="{FF2B5EF4-FFF2-40B4-BE49-F238E27FC236}">
                <a16:creationId xmlns:a16="http://schemas.microsoft.com/office/drawing/2014/main" id="{9CFA32C0-34F2-0346-8EF1-0B89DDEB933C}"/>
              </a:ext>
            </a:extLst>
          </p:cNvPr>
          <p:cNvGrpSpPr/>
          <p:nvPr/>
        </p:nvGrpSpPr>
        <p:grpSpPr>
          <a:xfrm>
            <a:off x="6777099" y="1350593"/>
            <a:ext cx="654637" cy="1174750"/>
            <a:chOff x="6777099" y="1350593"/>
            <a:chExt cx="654637" cy="1174750"/>
          </a:xfrm>
        </p:grpSpPr>
        <p:pic>
          <p:nvPicPr>
            <p:cNvPr id="11" name="Gráfico 10" descr="Presentación con lista de comprobación RTL">
              <a:extLst>
                <a:ext uri="{FF2B5EF4-FFF2-40B4-BE49-F238E27FC236}">
                  <a16:creationId xmlns:a16="http://schemas.microsoft.com/office/drawing/2014/main" id="{F6839B3C-B61B-494C-B3A2-BB20A9E86B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16436" y="1687243"/>
              <a:ext cx="581891" cy="581891"/>
            </a:xfrm>
            <a:prstGeom prst="rect">
              <a:avLst/>
            </a:prstGeom>
          </p:spPr>
        </p:pic>
        <p:sp>
          <p:nvSpPr>
            <p:cNvPr id="18" name="CuadroTexto 17">
              <a:extLst>
                <a:ext uri="{FF2B5EF4-FFF2-40B4-BE49-F238E27FC236}">
                  <a16:creationId xmlns:a16="http://schemas.microsoft.com/office/drawing/2014/main" id="{D2BFEDCF-026F-614A-B704-3FF8B33DF87B}"/>
                </a:ext>
              </a:extLst>
            </p:cNvPr>
            <p:cNvSpPr txBox="1"/>
            <p:nvPr/>
          </p:nvSpPr>
          <p:spPr>
            <a:xfrm>
              <a:off x="6870364" y="2217566"/>
              <a:ext cx="561372" cy="307777"/>
            </a:xfrm>
            <a:prstGeom prst="rect">
              <a:avLst/>
            </a:prstGeom>
            <a:noFill/>
          </p:spPr>
          <p:txBody>
            <a:bodyPr wrap="none" rtlCol="0">
              <a:spAutoFit/>
            </a:bodyPr>
            <a:lstStyle/>
            <a:p>
              <a:pPr algn="ctr"/>
              <a:r>
                <a:rPr lang="es-ES_tradnl" sz="700" dirty="0">
                  <a:latin typeface="Calibri" panose="020F0502020204030204" pitchFamily="34" charset="0"/>
                  <a:cs typeface="Calibri" panose="020F0502020204030204" pitchFamily="34" charset="0"/>
                </a:rPr>
                <a:t>Reportes </a:t>
              </a:r>
            </a:p>
            <a:p>
              <a:pPr algn="ctr"/>
              <a:r>
                <a:rPr lang="es-ES_tradnl" sz="700" dirty="0">
                  <a:latin typeface="Calibri" panose="020F0502020204030204" pitchFamily="34" charset="0"/>
                  <a:cs typeface="Calibri" panose="020F0502020204030204" pitchFamily="34" charset="0"/>
                </a:rPr>
                <a:t>De avance</a:t>
              </a:r>
            </a:p>
          </p:txBody>
        </p:sp>
        <p:sp>
          <p:nvSpPr>
            <p:cNvPr id="24" name="Shape 2926">
              <a:extLst>
                <a:ext uri="{FF2B5EF4-FFF2-40B4-BE49-F238E27FC236}">
                  <a16:creationId xmlns:a16="http://schemas.microsoft.com/office/drawing/2014/main" id="{CBBE0527-A174-3043-8508-B2EB7430F185}"/>
                </a:ext>
              </a:extLst>
            </p:cNvPr>
            <p:cNvSpPr/>
            <p:nvPr/>
          </p:nvSpPr>
          <p:spPr>
            <a:xfrm rot="20077266">
              <a:off x="6777099" y="1350593"/>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32" name="Grupo 31">
            <a:extLst>
              <a:ext uri="{FF2B5EF4-FFF2-40B4-BE49-F238E27FC236}">
                <a16:creationId xmlns:a16="http://schemas.microsoft.com/office/drawing/2014/main" id="{A0E67AAE-C7B1-1D49-8734-2BC7CF42C09D}"/>
              </a:ext>
            </a:extLst>
          </p:cNvPr>
          <p:cNvGrpSpPr/>
          <p:nvPr/>
        </p:nvGrpSpPr>
        <p:grpSpPr>
          <a:xfrm>
            <a:off x="7306747" y="1082983"/>
            <a:ext cx="827060" cy="1021954"/>
            <a:chOff x="7306747" y="1082983"/>
            <a:chExt cx="827060" cy="1021954"/>
          </a:xfrm>
        </p:grpSpPr>
        <p:pic>
          <p:nvPicPr>
            <p:cNvPr id="13" name="Gráfico 12" descr="Timbre">
              <a:extLst>
                <a:ext uri="{FF2B5EF4-FFF2-40B4-BE49-F238E27FC236}">
                  <a16:creationId xmlns:a16="http://schemas.microsoft.com/office/drawing/2014/main" id="{9E7199EB-499E-0D4A-B1E4-A44646BCAE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89768" y="1082983"/>
              <a:ext cx="454083" cy="454083"/>
            </a:xfrm>
            <a:prstGeom prst="rect">
              <a:avLst/>
            </a:prstGeom>
          </p:spPr>
        </p:pic>
        <p:sp>
          <p:nvSpPr>
            <p:cNvPr id="19" name="CuadroTexto 18">
              <a:extLst>
                <a:ext uri="{FF2B5EF4-FFF2-40B4-BE49-F238E27FC236}">
                  <a16:creationId xmlns:a16="http://schemas.microsoft.com/office/drawing/2014/main" id="{E0A50881-AA6B-4E41-831F-9FECDD1BD699}"/>
                </a:ext>
              </a:extLst>
            </p:cNvPr>
            <p:cNvSpPr txBox="1"/>
            <p:nvPr/>
          </p:nvSpPr>
          <p:spPr>
            <a:xfrm>
              <a:off x="7306747" y="1446857"/>
              <a:ext cx="827060" cy="415498"/>
            </a:xfrm>
            <a:prstGeom prst="rect">
              <a:avLst/>
            </a:prstGeom>
            <a:noFill/>
          </p:spPr>
          <p:txBody>
            <a:bodyPr wrap="square" rtlCol="0">
              <a:spAutoFit/>
            </a:bodyPr>
            <a:lstStyle/>
            <a:p>
              <a:pPr algn="ctr"/>
              <a:r>
                <a:rPr lang="es-ES_tradnl" sz="700" dirty="0">
                  <a:latin typeface="Calibri" panose="020F0502020204030204" pitchFamily="34" charset="0"/>
                  <a:cs typeface="Calibri" panose="020F0502020204030204" pitchFamily="34" charset="0"/>
                </a:rPr>
                <a:t>Alertas, </a:t>
              </a:r>
            </a:p>
            <a:p>
              <a:pPr algn="ctr"/>
              <a:r>
                <a:rPr lang="es-ES_tradnl" sz="700" dirty="0">
                  <a:latin typeface="Calibri" panose="020F0502020204030204" pitchFamily="34" charset="0"/>
                  <a:cs typeface="Calibri" panose="020F0502020204030204" pitchFamily="34" charset="0"/>
                </a:rPr>
                <a:t>Notificaciones y escalaciones</a:t>
              </a:r>
            </a:p>
          </p:txBody>
        </p:sp>
        <p:sp>
          <p:nvSpPr>
            <p:cNvPr id="25" name="Shape 2927">
              <a:extLst>
                <a:ext uri="{FF2B5EF4-FFF2-40B4-BE49-F238E27FC236}">
                  <a16:creationId xmlns:a16="http://schemas.microsoft.com/office/drawing/2014/main" id="{4E2A46A7-26F0-7B47-B338-634863A5AF47}"/>
                </a:ext>
              </a:extLst>
            </p:cNvPr>
            <p:cNvSpPr/>
            <p:nvPr/>
          </p:nvSpPr>
          <p:spPr>
            <a:xfrm rot="662328">
              <a:off x="7442402" y="1871881"/>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33" name="Grupo 32">
            <a:extLst>
              <a:ext uri="{FF2B5EF4-FFF2-40B4-BE49-F238E27FC236}">
                <a16:creationId xmlns:a16="http://schemas.microsoft.com/office/drawing/2014/main" id="{BEC7C739-5179-7944-8AFA-A023DF7D3622}"/>
              </a:ext>
            </a:extLst>
          </p:cNvPr>
          <p:cNvGrpSpPr/>
          <p:nvPr/>
        </p:nvGrpSpPr>
        <p:grpSpPr>
          <a:xfrm>
            <a:off x="7839127" y="1302695"/>
            <a:ext cx="992579" cy="965165"/>
            <a:chOff x="7839127" y="1302695"/>
            <a:chExt cx="992579" cy="965165"/>
          </a:xfrm>
        </p:grpSpPr>
        <p:pic>
          <p:nvPicPr>
            <p:cNvPr id="20" name="Gráfico 19" descr="Indicador">
              <a:extLst>
                <a:ext uri="{FF2B5EF4-FFF2-40B4-BE49-F238E27FC236}">
                  <a16:creationId xmlns:a16="http://schemas.microsoft.com/office/drawing/2014/main" id="{BCFAD58B-3BF5-8343-888A-31B271F3A6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63346" y="1545926"/>
              <a:ext cx="523702" cy="523702"/>
            </a:xfrm>
            <a:prstGeom prst="rect">
              <a:avLst/>
            </a:prstGeom>
          </p:spPr>
        </p:pic>
        <p:sp>
          <p:nvSpPr>
            <p:cNvPr id="21" name="CuadroTexto 20">
              <a:extLst>
                <a:ext uri="{FF2B5EF4-FFF2-40B4-BE49-F238E27FC236}">
                  <a16:creationId xmlns:a16="http://schemas.microsoft.com/office/drawing/2014/main" id="{FE2D39C0-21BB-7C45-B3D6-23EC698CCC27}"/>
                </a:ext>
              </a:extLst>
            </p:cNvPr>
            <p:cNvSpPr txBox="1"/>
            <p:nvPr/>
          </p:nvSpPr>
          <p:spPr>
            <a:xfrm>
              <a:off x="7839127" y="2067805"/>
              <a:ext cx="992579" cy="200055"/>
            </a:xfrm>
            <a:prstGeom prst="rect">
              <a:avLst/>
            </a:prstGeom>
            <a:noFill/>
          </p:spPr>
          <p:txBody>
            <a:bodyPr wrap="none" rtlCol="0">
              <a:spAutoFit/>
            </a:bodyPr>
            <a:lstStyle/>
            <a:p>
              <a:pPr algn="ctr"/>
              <a:r>
                <a:rPr lang="es-ES_tradnl" sz="700" dirty="0">
                  <a:latin typeface="Calibri" panose="020F0502020204030204" pitchFamily="34" charset="0"/>
                  <a:cs typeface="Calibri" panose="020F0502020204030204" pitchFamily="34" charset="0"/>
                </a:rPr>
                <a:t>Seguimiento y gestión</a:t>
              </a:r>
            </a:p>
          </p:txBody>
        </p:sp>
        <p:sp>
          <p:nvSpPr>
            <p:cNvPr id="26" name="Shape 2926">
              <a:extLst>
                <a:ext uri="{FF2B5EF4-FFF2-40B4-BE49-F238E27FC236}">
                  <a16:creationId xmlns:a16="http://schemas.microsoft.com/office/drawing/2014/main" id="{9AF61220-AE18-BC43-AB63-8E189A20E656}"/>
                </a:ext>
              </a:extLst>
            </p:cNvPr>
            <p:cNvSpPr/>
            <p:nvPr/>
          </p:nvSpPr>
          <p:spPr>
            <a:xfrm rot="20077266">
              <a:off x="8026779" y="1302695"/>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
        <p:nvSpPr>
          <p:cNvPr id="27" name="Google Shape;415;p6">
            <a:extLst>
              <a:ext uri="{FF2B5EF4-FFF2-40B4-BE49-F238E27FC236}">
                <a16:creationId xmlns:a16="http://schemas.microsoft.com/office/drawing/2014/main" id="{41EE75E9-E04D-044E-A925-A203A7578F36}"/>
              </a:ext>
            </a:extLst>
          </p:cNvPr>
          <p:cNvSpPr txBox="1"/>
          <p:nvPr/>
        </p:nvSpPr>
        <p:spPr>
          <a:xfrm>
            <a:off x="346601" y="888252"/>
            <a:ext cx="3909392" cy="1554914"/>
          </a:xfrm>
          <a:prstGeom prst="rect">
            <a:avLst/>
          </a:prstGeom>
          <a:noFill/>
          <a:ln>
            <a:noFill/>
          </a:ln>
        </p:spPr>
        <p:txBody>
          <a:bodyPr spcFirstLastPara="1" wrap="square" lIns="91425" tIns="45700" rIns="91425" bIns="45700" anchor="t" anchorCtr="0">
            <a:normAutofit/>
          </a:bodyPr>
          <a:lstStyle/>
          <a:p>
            <a:pPr>
              <a:lnSpc>
                <a:spcPct val="90000"/>
              </a:lnSpc>
            </a:pPr>
            <a:r>
              <a:rPr lang="es-ES_tradnl" sz="1600" b="1" dirty="0">
                <a:solidFill>
                  <a:srgbClr val="7F7F7F"/>
                </a:solidFill>
                <a:latin typeface="Open Sans"/>
                <a:ea typeface="Open Sans"/>
                <a:cs typeface="Open Sans"/>
              </a:rPr>
              <a:t>Configuración de Ordenes de Trabajo</a:t>
            </a:r>
          </a:p>
          <a:p>
            <a:endParaRPr lang="es-ES_tradnl" sz="800" b="1" dirty="0">
              <a:solidFill>
                <a:srgbClr val="0560D6"/>
              </a:solidFill>
              <a:latin typeface="Calibri" panose="020F0502020204030204" pitchFamily="34" charset="0"/>
              <a:cs typeface="Calibri" panose="020F0502020204030204" pitchFamily="34" charset="0"/>
            </a:endParaRPr>
          </a:p>
          <a:p>
            <a:pPr>
              <a:buClr>
                <a:srgbClr val="0560D4"/>
              </a:buClr>
            </a:pPr>
            <a:r>
              <a:rPr lang="es-ES_tradnl" sz="1200" dirty="0">
                <a:solidFill>
                  <a:schemeClr val="bg1">
                    <a:lumMod val="50000"/>
                  </a:schemeClr>
                </a:solidFill>
                <a:latin typeface="Calibri" panose="020F0502020204030204" pitchFamily="34" charset="0"/>
                <a:cs typeface="Calibri" panose="020F0502020204030204" pitchFamily="34" charset="0"/>
              </a:rPr>
              <a:t>A través de las ordenes de trabajo se gestionan todos los trabajos relacionados con un contrato, desde los flujos de proceso de las ordenes de trabajo y los planes de trabajo,  hasta las notificaciones, alertas y escalamientos que son requeridos, optimizando el tiempo de gestión.</a:t>
            </a:r>
          </a:p>
        </p:txBody>
      </p:sp>
      <p:sp>
        <p:nvSpPr>
          <p:cNvPr id="28" name="Rectángulo 27">
            <a:extLst>
              <a:ext uri="{FF2B5EF4-FFF2-40B4-BE49-F238E27FC236}">
                <a16:creationId xmlns:a16="http://schemas.microsoft.com/office/drawing/2014/main" id="{04AB7BBF-220A-214F-BF45-19AFA41D3E76}"/>
              </a:ext>
            </a:extLst>
          </p:cNvPr>
          <p:cNvSpPr/>
          <p:nvPr/>
        </p:nvSpPr>
        <p:spPr>
          <a:xfrm>
            <a:off x="6390143" y="878524"/>
            <a:ext cx="947695" cy="286232"/>
          </a:xfrm>
          <a:prstGeom prst="rect">
            <a:avLst/>
          </a:prstGeom>
        </p:spPr>
        <p:txBody>
          <a:bodyPr wrap="none">
            <a:spAutoFit/>
          </a:bodyPr>
          <a:lstStyle/>
          <a:p>
            <a:pPr>
              <a:lnSpc>
                <a:spcPct val="90000"/>
              </a:lnSpc>
            </a:pPr>
            <a:r>
              <a:rPr lang="es-ES_tradnl" b="1" dirty="0">
                <a:solidFill>
                  <a:srgbClr val="7F7F7F"/>
                </a:solidFill>
                <a:latin typeface="Open Sans"/>
                <a:ea typeface="Open Sans"/>
                <a:cs typeface="Open Sans"/>
              </a:rPr>
              <a:t>El proceso</a:t>
            </a:r>
          </a:p>
        </p:txBody>
      </p:sp>
      <p:grpSp>
        <p:nvGrpSpPr>
          <p:cNvPr id="34" name="Grupo 33">
            <a:extLst>
              <a:ext uri="{FF2B5EF4-FFF2-40B4-BE49-F238E27FC236}">
                <a16:creationId xmlns:a16="http://schemas.microsoft.com/office/drawing/2014/main" id="{47D5C366-B497-6B47-AF6C-651F46FDF888}"/>
              </a:ext>
            </a:extLst>
          </p:cNvPr>
          <p:cNvGrpSpPr/>
          <p:nvPr/>
        </p:nvGrpSpPr>
        <p:grpSpPr>
          <a:xfrm>
            <a:off x="4309242" y="2580542"/>
            <a:ext cx="3285091" cy="1837545"/>
            <a:chOff x="4309242" y="2580542"/>
            <a:chExt cx="3285091" cy="1837545"/>
          </a:xfrm>
        </p:grpSpPr>
        <p:pic>
          <p:nvPicPr>
            <p:cNvPr id="5" name="Imagen 4">
              <a:extLst>
                <a:ext uri="{FF2B5EF4-FFF2-40B4-BE49-F238E27FC236}">
                  <a16:creationId xmlns:a16="http://schemas.microsoft.com/office/drawing/2014/main" id="{B1FDDD5C-E709-E64D-9B6B-1ED0F0B9C331}"/>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309242" y="2580542"/>
              <a:ext cx="3285091" cy="1837545"/>
            </a:xfrm>
            <a:prstGeom prst="rect">
              <a:avLst/>
            </a:prstGeom>
          </p:spPr>
        </p:pic>
        <p:sp>
          <p:nvSpPr>
            <p:cNvPr id="29" name="Rectángulo 28">
              <a:extLst>
                <a:ext uri="{FF2B5EF4-FFF2-40B4-BE49-F238E27FC236}">
                  <a16:creationId xmlns:a16="http://schemas.microsoft.com/office/drawing/2014/main" id="{F4D7A8BA-9A18-1A4C-9808-32F04AFE52E3}"/>
                </a:ext>
              </a:extLst>
            </p:cNvPr>
            <p:cNvSpPr/>
            <p:nvPr/>
          </p:nvSpPr>
          <p:spPr>
            <a:xfrm>
              <a:off x="4312907" y="2588592"/>
              <a:ext cx="405208" cy="147165"/>
            </a:xfrm>
            <a:prstGeom prst="rect">
              <a:avLst/>
            </a:prstGeom>
            <a:solidFill>
              <a:srgbClr val="707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5" name="Grupo 34">
            <a:extLst>
              <a:ext uri="{FF2B5EF4-FFF2-40B4-BE49-F238E27FC236}">
                <a16:creationId xmlns:a16="http://schemas.microsoft.com/office/drawing/2014/main" id="{A5743D32-7974-AC4B-8FD3-C263786DF3BF}"/>
              </a:ext>
            </a:extLst>
          </p:cNvPr>
          <p:cNvGrpSpPr/>
          <p:nvPr/>
        </p:nvGrpSpPr>
        <p:grpSpPr>
          <a:xfrm>
            <a:off x="5496025" y="2978942"/>
            <a:ext cx="3278199" cy="1833690"/>
            <a:chOff x="5496025" y="2978942"/>
            <a:chExt cx="3278199" cy="1833690"/>
          </a:xfrm>
        </p:grpSpPr>
        <p:pic>
          <p:nvPicPr>
            <p:cNvPr id="8" name="Imagen 7">
              <a:extLst>
                <a:ext uri="{FF2B5EF4-FFF2-40B4-BE49-F238E27FC236}">
                  <a16:creationId xmlns:a16="http://schemas.microsoft.com/office/drawing/2014/main" id="{E1293671-49EE-0C48-B993-B44D134B36C1}"/>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496025" y="2978942"/>
              <a:ext cx="3278199" cy="1833690"/>
            </a:xfrm>
            <a:prstGeom prst="rect">
              <a:avLst/>
            </a:prstGeom>
          </p:spPr>
        </p:pic>
        <p:sp>
          <p:nvSpPr>
            <p:cNvPr id="31" name="Rectángulo 30">
              <a:extLst>
                <a:ext uri="{FF2B5EF4-FFF2-40B4-BE49-F238E27FC236}">
                  <a16:creationId xmlns:a16="http://schemas.microsoft.com/office/drawing/2014/main" id="{915EAFB2-B4BB-A84B-96CC-AE3A17951156}"/>
                </a:ext>
              </a:extLst>
            </p:cNvPr>
            <p:cNvSpPr/>
            <p:nvPr/>
          </p:nvSpPr>
          <p:spPr>
            <a:xfrm>
              <a:off x="5514459" y="2981623"/>
              <a:ext cx="412534" cy="152779"/>
            </a:xfrm>
            <a:prstGeom prst="rect">
              <a:avLst/>
            </a:prstGeom>
            <a:solidFill>
              <a:srgbClr val="36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17889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ppt_y</p:attrName>
                                        </p:attrNameLst>
                                      </p:cBhvr>
                                      <p:tavLst>
                                        <p:tav tm="0">
                                          <p:val>
                                            <p:strVal val="#ppt_y+#ppt_h*1.125000"/>
                                          </p:val>
                                        </p:tav>
                                        <p:tav tm="100000">
                                          <p:val>
                                            <p:strVal val="#ppt_y"/>
                                          </p:val>
                                        </p:tav>
                                      </p:tavLst>
                                    </p:anim>
                                    <p:animEffect transition="in" filter="wipe(up)">
                                      <p:cBhvr>
                                        <p:cTn id="16" dur="500"/>
                                        <p:tgtEl>
                                          <p:spTgt spid="27"/>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p:tgtEl>
                                          <p:spTgt spid="28"/>
                                        </p:tgtEl>
                                        <p:attrNameLst>
                                          <p:attrName>ppt_y</p:attrName>
                                        </p:attrNameLst>
                                      </p:cBhvr>
                                      <p:tavLst>
                                        <p:tav tm="0">
                                          <p:val>
                                            <p:strVal val="#ppt_y+#ppt_h*1.125000"/>
                                          </p:val>
                                        </p:tav>
                                        <p:tav tm="100000">
                                          <p:val>
                                            <p:strVal val="#ppt_y"/>
                                          </p:val>
                                        </p:tav>
                                      </p:tavLst>
                                    </p:anim>
                                    <p:animEffect transition="in" filter="wipe(up)">
                                      <p:cBhvr>
                                        <p:cTn id="21" dur="500"/>
                                        <p:tgtEl>
                                          <p:spTgt spid="28"/>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ppt_y</p:attrName>
                                        </p:attrNameLst>
                                      </p:cBhvr>
                                      <p:tavLst>
                                        <p:tav tm="0">
                                          <p:val>
                                            <p:strVal val="#ppt_y+#ppt_h*1.125000"/>
                                          </p:val>
                                        </p:tav>
                                        <p:tav tm="100000">
                                          <p:val>
                                            <p:strVal val="#ppt_y"/>
                                          </p:val>
                                        </p:tav>
                                      </p:tavLst>
                                    </p:anim>
                                    <p:animEffect transition="in" filter="wipe(up)">
                                      <p:cBhvr>
                                        <p:cTn id="31" dur="500"/>
                                        <p:tgtEl>
                                          <p:spTgt spid="10"/>
                                        </p:tgtEl>
                                      </p:cBhvr>
                                    </p:animEffect>
                                  </p:childTnLst>
                                </p:cTn>
                              </p:par>
                            </p:childTnLst>
                          </p:cTn>
                        </p:par>
                        <p:par>
                          <p:cTn id="32" fill="hold">
                            <p:stCondLst>
                              <p:cond delay="3000"/>
                            </p:stCondLst>
                            <p:childTnLst>
                              <p:par>
                                <p:cTn id="33" presetID="1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ppt_y</p:attrName>
                                        </p:attrNameLst>
                                      </p:cBhvr>
                                      <p:tavLst>
                                        <p:tav tm="0">
                                          <p:val>
                                            <p:strVal val="#ppt_y+#ppt_h*1.125000"/>
                                          </p:val>
                                        </p:tav>
                                        <p:tav tm="100000">
                                          <p:val>
                                            <p:strVal val="#ppt_y"/>
                                          </p:val>
                                        </p:tav>
                                      </p:tavLst>
                                    </p:anim>
                                    <p:animEffect transition="in" filter="wipe(up)">
                                      <p:cBhvr>
                                        <p:cTn id="36" dur="500"/>
                                        <p:tgtEl>
                                          <p:spTgt spid="12"/>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ppt_y</p:attrName>
                                        </p:attrNameLst>
                                      </p:cBhvr>
                                      <p:tavLst>
                                        <p:tav tm="0">
                                          <p:val>
                                            <p:strVal val="#ppt_y+#ppt_h*1.125000"/>
                                          </p:val>
                                        </p:tav>
                                        <p:tav tm="100000">
                                          <p:val>
                                            <p:strVal val="#ppt_y"/>
                                          </p:val>
                                        </p:tav>
                                      </p:tavLst>
                                    </p:anim>
                                    <p:animEffect transition="in" filter="wipe(up)">
                                      <p:cBhvr>
                                        <p:cTn id="41" dur="500"/>
                                        <p:tgtEl>
                                          <p:spTgt spid="30"/>
                                        </p:tgtEl>
                                      </p:cBhvr>
                                    </p:animEffect>
                                  </p:childTnLst>
                                </p:cTn>
                              </p:par>
                            </p:childTnLst>
                          </p:cTn>
                        </p:par>
                        <p:par>
                          <p:cTn id="42" fill="hold">
                            <p:stCondLst>
                              <p:cond delay="4000"/>
                            </p:stCondLst>
                            <p:childTnLst>
                              <p:par>
                                <p:cTn id="43" presetID="12" presetClass="entr" presetSubtype="4"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p:tgtEl>
                                          <p:spTgt spid="32"/>
                                        </p:tgtEl>
                                        <p:attrNameLst>
                                          <p:attrName>ppt_y</p:attrName>
                                        </p:attrNameLst>
                                      </p:cBhvr>
                                      <p:tavLst>
                                        <p:tav tm="0">
                                          <p:val>
                                            <p:strVal val="#ppt_y+#ppt_h*1.125000"/>
                                          </p:val>
                                        </p:tav>
                                        <p:tav tm="100000">
                                          <p:val>
                                            <p:strVal val="#ppt_y"/>
                                          </p:val>
                                        </p:tav>
                                      </p:tavLst>
                                    </p:anim>
                                    <p:animEffect transition="in" filter="wipe(up)">
                                      <p:cBhvr>
                                        <p:cTn id="46" dur="500"/>
                                        <p:tgtEl>
                                          <p:spTgt spid="32"/>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p:tgtEl>
                                          <p:spTgt spid="33"/>
                                        </p:tgtEl>
                                        <p:attrNameLst>
                                          <p:attrName>ppt_y</p:attrName>
                                        </p:attrNameLst>
                                      </p:cBhvr>
                                      <p:tavLst>
                                        <p:tav tm="0">
                                          <p:val>
                                            <p:strVal val="#ppt_y+#ppt_h*1.125000"/>
                                          </p:val>
                                        </p:tav>
                                        <p:tav tm="100000">
                                          <p:val>
                                            <p:strVal val="#ppt_y"/>
                                          </p:val>
                                        </p:tav>
                                      </p:tavLst>
                                    </p:anim>
                                    <p:animEffect transition="in" filter="wipe(up)">
                                      <p:cBhvr>
                                        <p:cTn id="51" dur="500"/>
                                        <p:tgtEl>
                                          <p:spTgt spid="33"/>
                                        </p:tgtEl>
                                      </p:cBhvr>
                                    </p:animEffect>
                                  </p:childTnLst>
                                </p:cTn>
                              </p:par>
                            </p:childTnLst>
                          </p:cTn>
                        </p:par>
                        <p:par>
                          <p:cTn id="52" fill="hold">
                            <p:stCondLst>
                              <p:cond delay="5000"/>
                            </p:stCondLst>
                            <p:childTnLst>
                              <p:par>
                                <p:cTn id="53" presetID="12" presetClass="entr" presetSubtype="4" fill="hold" grpId="0" nodeType="afterEffect">
                                  <p:stCondLst>
                                    <p:cond delay="0"/>
                                  </p:stCondLst>
                                  <p:childTnLst>
                                    <p:set>
                                      <p:cBhvr>
                                        <p:cTn id="54" dur="1" fill="hold">
                                          <p:stCondLst>
                                            <p:cond delay="0"/>
                                          </p:stCondLst>
                                        </p:cTn>
                                        <p:tgtEl>
                                          <p:spTgt spid="415"/>
                                        </p:tgtEl>
                                        <p:attrNameLst>
                                          <p:attrName>style.visibility</p:attrName>
                                        </p:attrNameLst>
                                      </p:cBhvr>
                                      <p:to>
                                        <p:strVal val="visible"/>
                                      </p:to>
                                    </p:set>
                                    <p:anim calcmode="lin" valueType="num">
                                      <p:cBhvr additive="base">
                                        <p:cTn id="55" dur="500"/>
                                        <p:tgtEl>
                                          <p:spTgt spid="415"/>
                                        </p:tgtEl>
                                        <p:attrNameLst>
                                          <p:attrName>ppt_y</p:attrName>
                                        </p:attrNameLst>
                                      </p:cBhvr>
                                      <p:tavLst>
                                        <p:tav tm="0">
                                          <p:val>
                                            <p:strVal val="#ppt_y+#ppt_h*1.125000"/>
                                          </p:val>
                                        </p:tav>
                                        <p:tav tm="100000">
                                          <p:val>
                                            <p:strVal val="#ppt_y"/>
                                          </p:val>
                                        </p:tav>
                                      </p:tavLst>
                                    </p:anim>
                                    <p:animEffect transition="in" filter="wipe(up)">
                                      <p:cBhvr>
                                        <p:cTn id="56" dur="500"/>
                                        <p:tgtEl>
                                          <p:spTgt spid="415"/>
                                        </p:tgtEl>
                                      </p:cBhvr>
                                    </p:animEffect>
                                  </p:childTnLst>
                                </p:cTn>
                              </p:par>
                            </p:childTnLst>
                          </p:cTn>
                        </p:par>
                        <p:par>
                          <p:cTn id="57" fill="hold">
                            <p:stCondLst>
                              <p:cond delay="5500"/>
                            </p:stCondLst>
                            <p:childTnLst>
                              <p:par>
                                <p:cTn id="58" presetID="12" presetClass="entr" presetSubtype="4"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p:tgtEl>
                                          <p:spTgt spid="34"/>
                                        </p:tgtEl>
                                        <p:attrNameLst>
                                          <p:attrName>ppt_y</p:attrName>
                                        </p:attrNameLst>
                                      </p:cBhvr>
                                      <p:tavLst>
                                        <p:tav tm="0">
                                          <p:val>
                                            <p:strVal val="#ppt_y+#ppt_h*1.125000"/>
                                          </p:val>
                                        </p:tav>
                                        <p:tav tm="100000">
                                          <p:val>
                                            <p:strVal val="#ppt_y"/>
                                          </p:val>
                                        </p:tav>
                                      </p:tavLst>
                                    </p:anim>
                                    <p:animEffect transition="in" filter="wipe(up)">
                                      <p:cBhvr>
                                        <p:cTn id="61" dur="500"/>
                                        <p:tgtEl>
                                          <p:spTgt spid="34"/>
                                        </p:tgtEl>
                                      </p:cBhvr>
                                    </p:animEffect>
                                  </p:childTnLst>
                                </p:cTn>
                              </p:par>
                            </p:childTnLst>
                          </p:cTn>
                        </p:par>
                        <p:par>
                          <p:cTn id="62" fill="hold">
                            <p:stCondLst>
                              <p:cond delay="6000"/>
                            </p:stCondLst>
                            <p:childTnLst>
                              <p:par>
                                <p:cTn id="63" presetID="1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p:tgtEl>
                                          <p:spTgt spid="35"/>
                                        </p:tgtEl>
                                        <p:attrNameLst>
                                          <p:attrName>ppt_y</p:attrName>
                                        </p:attrNameLst>
                                      </p:cBhvr>
                                      <p:tavLst>
                                        <p:tav tm="0">
                                          <p:val>
                                            <p:strVal val="#ppt_y+#ppt_h*1.125000"/>
                                          </p:val>
                                        </p:tav>
                                        <p:tav tm="100000">
                                          <p:val>
                                            <p:strVal val="#ppt_y"/>
                                          </p:val>
                                        </p:tav>
                                      </p:tavLst>
                                    </p:anim>
                                    <p:animEffect transition="in" filter="wipe(up)">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p:nvPr/>
        </p:nvSpPr>
        <p:spPr>
          <a:xfrm>
            <a:off x="740218" y="213015"/>
            <a:ext cx="4912437"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Funcionalidad de </a:t>
            </a:r>
            <a:r>
              <a:rPr lang="es-ES_tradnl" sz="2700" b="1" dirty="0">
                <a:solidFill>
                  <a:srgbClr val="0560D4"/>
                </a:solidFill>
                <a:latin typeface="Open Sans"/>
                <a:ea typeface="Open Sans"/>
                <a:cs typeface="Open Sans"/>
                <a:sym typeface="Open Sans"/>
              </a:rPr>
              <a:t>KMS</a:t>
            </a:r>
          </a:p>
        </p:txBody>
      </p:sp>
      <p:sp>
        <p:nvSpPr>
          <p:cNvPr id="414" name="Google Shape;414;p6"/>
          <p:cNvSpPr txBox="1"/>
          <p:nvPr/>
        </p:nvSpPr>
        <p:spPr>
          <a:xfrm>
            <a:off x="819598" y="634121"/>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a:ea typeface="Calibri"/>
                <a:cs typeface="Calibri"/>
                <a:sym typeface="Calibri"/>
              </a:rPr>
              <a:t>Cambiando la manera de gestionar los contratos y proyectos</a:t>
            </a:r>
          </a:p>
        </p:txBody>
      </p:sp>
      <p:sp>
        <p:nvSpPr>
          <p:cNvPr id="415" name="Google Shape;415;p6"/>
          <p:cNvSpPr txBox="1"/>
          <p:nvPr/>
        </p:nvSpPr>
        <p:spPr>
          <a:xfrm>
            <a:off x="361257" y="2690111"/>
            <a:ext cx="3909392" cy="1855764"/>
          </a:xfrm>
          <a:prstGeom prst="rect">
            <a:avLst/>
          </a:prstGeom>
          <a:noFill/>
          <a:ln>
            <a:noFill/>
          </a:ln>
        </p:spPr>
        <p:txBody>
          <a:bodyPr spcFirstLastPara="1" wrap="square" lIns="91425" tIns="45700" rIns="91425" bIns="45700" anchor="t" anchorCtr="0">
            <a:normAutofit/>
          </a:bodyPr>
          <a:lstStyle/>
          <a:p>
            <a:r>
              <a:rPr lang="es-ES_tradnl" b="1" dirty="0">
                <a:solidFill>
                  <a:srgbClr val="7F7F7F"/>
                </a:solidFill>
                <a:latin typeface="Open Sans"/>
                <a:ea typeface="Open Sans"/>
                <a:cs typeface="Open Sans"/>
              </a:rPr>
              <a:t>Principales funcionalidades</a:t>
            </a:r>
          </a:p>
          <a:p>
            <a:endParaRPr lang="es-ES_tradnl" b="1" dirty="0">
              <a:solidFill>
                <a:schemeClr val="bg1">
                  <a:lumMod val="50000"/>
                </a:schemeClr>
              </a:solidFill>
              <a:latin typeface="Calibri" panose="020F0502020204030204" pitchFamily="34" charset="0"/>
              <a:cs typeface="Calibri" panose="020F0502020204030204" pitchFamily="34" charset="0"/>
            </a:endParaRPr>
          </a:p>
          <a:p>
            <a:pPr marL="138113" indent="-138113">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Creación de tareas </a:t>
            </a:r>
          </a:p>
          <a:p>
            <a:pPr marL="138113" indent="-138113">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Asignación de responsables e involucrados</a:t>
            </a:r>
          </a:p>
          <a:p>
            <a:pPr marL="138113" indent="-138113">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Carga de documentos </a:t>
            </a:r>
          </a:p>
          <a:p>
            <a:pPr marL="138113" indent="-138113">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Escalamiento de tareas </a:t>
            </a:r>
          </a:p>
          <a:p>
            <a:pPr marL="138113" indent="-138113">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Seguimiento a SLA’s y fechas de compromiso</a:t>
            </a:r>
          </a:p>
          <a:p>
            <a:pPr marL="138113" indent="-138113">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Configuración de jornada laboral</a:t>
            </a:r>
          </a:p>
          <a:p>
            <a:endParaRPr lang="es-ES_tradnl" b="1" dirty="0">
              <a:solidFill>
                <a:srgbClr val="0560D6"/>
              </a:solidFill>
              <a:latin typeface="Calibri" panose="020F0502020204030204" pitchFamily="34" charset="0"/>
              <a:cs typeface="Calibri" panose="020F0502020204030204" pitchFamily="34" charset="0"/>
            </a:endParaRPr>
          </a:p>
        </p:txBody>
      </p:sp>
      <p:sp>
        <p:nvSpPr>
          <p:cNvPr id="52" name="Rectángulo 51">
            <a:extLst>
              <a:ext uri="{FF2B5EF4-FFF2-40B4-BE49-F238E27FC236}">
                <a16:creationId xmlns:a16="http://schemas.microsoft.com/office/drawing/2014/main" id="{BCD76AAE-2652-1545-A86B-050E189C974E}"/>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8" name="Grupo 27">
            <a:extLst>
              <a:ext uri="{FF2B5EF4-FFF2-40B4-BE49-F238E27FC236}">
                <a16:creationId xmlns:a16="http://schemas.microsoft.com/office/drawing/2014/main" id="{DB2C313F-EE37-C747-927E-CE36DC17FD1B}"/>
              </a:ext>
            </a:extLst>
          </p:cNvPr>
          <p:cNvGrpSpPr/>
          <p:nvPr/>
        </p:nvGrpSpPr>
        <p:grpSpPr>
          <a:xfrm>
            <a:off x="5102436" y="1911695"/>
            <a:ext cx="639919" cy="590164"/>
            <a:chOff x="5102436" y="1911695"/>
            <a:chExt cx="639919" cy="590164"/>
          </a:xfrm>
        </p:grpSpPr>
        <p:sp>
          <p:nvSpPr>
            <p:cNvPr id="12" name="Shape 2609">
              <a:extLst>
                <a:ext uri="{FF2B5EF4-FFF2-40B4-BE49-F238E27FC236}">
                  <a16:creationId xmlns:a16="http://schemas.microsoft.com/office/drawing/2014/main" id="{80B52536-1711-354E-B20C-D396341BB856}"/>
                </a:ext>
              </a:extLst>
            </p:cNvPr>
            <p:cNvSpPr/>
            <p:nvPr/>
          </p:nvSpPr>
          <p:spPr>
            <a:xfrm>
              <a:off x="5241986" y="1911695"/>
              <a:ext cx="342714" cy="280374"/>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dirty="0"/>
            </a:p>
          </p:txBody>
        </p:sp>
        <p:sp>
          <p:nvSpPr>
            <p:cNvPr id="17" name="CuadroTexto 16">
              <a:extLst>
                <a:ext uri="{FF2B5EF4-FFF2-40B4-BE49-F238E27FC236}">
                  <a16:creationId xmlns:a16="http://schemas.microsoft.com/office/drawing/2014/main" id="{C208B842-2AA3-CC47-B0B0-293C05E088D0}"/>
                </a:ext>
              </a:extLst>
            </p:cNvPr>
            <p:cNvSpPr txBox="1"/>
            <p:nvPr/>
          </p:nvSpPr>
          <p:spPr>
            <a:xfrm>
              <a:off x="5102436" y="2194082"/>
              <a:ext cx="639919"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Creación de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Tareas</a:t>
              </a:r>
            </a:p>
          </p:txBody>
        </p:sp>
      </p:grpSp>
      <p:grpSp>
        <p:nvGrpSpPr>
          <p:cNvPr id="31" name="Grupo 30">
            <a:extLst>
              <a:ext uri="{FF2B5EF4-FFF2-40B4-BE49-F238E27FC236}">
                <a16:creationId xmlns:a16="http://schemas.microsoft.com/office/drawing/2014/main" id="{77DF2179-86B2-8B4F-AD0A-8D4B901C1A75}"/>
              </a:ext>
            </a:extLst>
          </p:cNvPr>
          <p:cNvGrpSpPr/>
          <p:nvPr/>
        </p:nvGrpSpPr>
        <p:grpSpPr>
          <a:xfrm>
            <a:off x="6355678" y="1572667"/>
            <a:ext cx="641521" cy="929192"/>
            <a:chOff x="6355678" y="1572667"/>
            <a:chExt cx="641521" cy="929192"/>
          </a:xfrm>
        </p:grpSpPr>
        <p:sp>
          <p:nvSpPr>
            <p:cNvPr id="14" name="Shape 2848">
              <a:extLst>
                <a:ext uri="{FF2B5EF4-FFF2-40B4-BE49-F238E27FC236}">
                  <a16:creationId xmlns:a16="http://schemas.microsoft.com/office/drawing/2014/main" id="{BCAD75A1-84D8-1C4C-A9B1-F2B92AE50102}"/>
                </a:ext>
              </a:extLst>
            </p:cNvPr>
            <p:cNvSpPr/>
            <p:nvPr/>
          </p:nvSpPr>
          <p:spPr>
            <a:xfrm>
              <a:off x="6501834" y="1911695"/>
              <a:ext cx="342714" cy="34267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19" name="CuadroTexto 18">
              <a:extLst>
                <a:ext uri="{FF2B5EF4-FFF2-40B4-BE49-F238E27FC236}">
                  <a16:creationId xmlns:a16="http://schemas.microsoft.com/office/drawing/2014/main" id="{51B3C1DB-1679-1449-9DBF-7B156CB999D1}"/>
                </a:ext>
              </a:extLst>
            </p:cNvPr>
            <p:cNvSpPr txBox="1"/>
            <p:nvPr/>
          </p:nvSpPr>
          <p:spPr>
            <a:xfrm>
              <a:off x="6355678" y="2194082"/>
              <a:ext cx="641521"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Carga de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documentos</a:t>
              </a:r>
            </a:p>
          </p:txBody>
        </p:sp>
        <p:sp>
          <p:nvSpPr>
            <p:cNvPr id="22" name="Shape 2926">
              <a:extLst>
                <a:ext uri="{FF2B5EF4-FFF2-40B4-BE49-F238E27FC236}">
                  <a16:creationId xmlns:a16="http://schemas.microsoft.com/office/drawing/2014/main" id="{DA8CF5AC-61EF-934D-9C79-4A58E6CD24A2}"/>
                </a:ext>
              </a:extLst>
            </p:cNvPr>
            <p:cNvSpPr/>
            <p:nvPr/>
          </p:nvSpPr>
          <p:spPr>
            <a:xfrm rot="20077266">
              <a:off x="6494070" y="1572667"/>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29" name="Grupo 28">
            <a:extLst>
              <a:ext uri="{FF2B5EF4-FFF2-40B4-BE49-F238E27FC236}">
                <a16:creationId xmlns:a16="http://schemas.microsoft.com/office/drawing/2014/main" id="{0111C47A-5BDC-E944-B1F7-DC0D8DDDEA78}"/>
              </a:ext>
            </a:extLst>
          </p:cNvPr>
          <p:cNvGrpSpPr/>
          <p:nvPr/>
        </p:nvGrpSpPr>
        <p:grpSpPr>
          <a:xfrm>
            <a:off x="5714036" y="1187485"/>
            <a:ext cx="766557" cy="1008897"/>
            <a:chOff x="5714036" y="1187485"/>
            <a:chExt cx="766557" cy="1008897"/>
          </a:xfrm>
        </p:grpSpPr>
        <p:sp>
          <p:nvSpPr>
            <p:cNvPr id="13" name="Freeform: Shape 187">
              <a:extLst>
                <a:ext uri="{FF2B5EF4-FFF2-40B4-BE49-F238E27FC236}">
                  <a16:creationId xmlns:a16="http://schemas.microsoft.com/office/drawing/2014/main" id="{4F71460D-4C50-B145-9D30-348F44C6809B}"/>
                </a:ext>
              </a:extLst>
            </p:cNvPr>
            <p:cNvSpPr/>
            <p:nvPr/>
          </p:nvSpPr>
          <p:spPr>
            <a:xfrm>
              <a:off x="5968059" y="1187485"/>
              <a:ext cx="304702" cy="228519"/>
            </a:xfrm>
            <a:custGeom>
              <a:avLst/>
              <a:gdLst/>
              <a:ahLst/>
              <a:cxnLst/>
              <a:rect l="l" t="t" r="r" b="b"/>
              <a:pathLst>
                <a:path w="261246" h="195927">
                  <a:moveTo>
                    <a:pt x="44144" y="89807"/>
                  </a:moveTo>
                  <a:cubicBezTo>
                    <a:pt x="45148" y="89818"/>
                    <a:pt x="46041" y="90019"/>
                    <a:pt x="46822" y="90412"/>
                  </a:cubicBezTo>
                  <a:cubicBezTo>
                    <a:pt x="47604" y="90805"/>
                    <a:pt x="48369" y="91325"/>
                    <a:pt x="49119" y="91973"/>
                  </a:cubicBezTo>
                  <a:cubicBezTo>
                    <a:pt x="55279" y="96801"/>
                    <a:pt x="61615" y="100589"/>
                    <a:pt x="68126" y="103335"/>
                  </a:cubicBezTo>
                  <a:cubicBezTo>
                    <a:pt x="74637" y="106081"/>
                    <a:pt x="81866" y="107479"/>
                    <a:pt x="89812" y="107530"/>
                  </a:cubicBezTo>
                  <a:cubicBezTo>
                    <a:pt x="97759" y="107479"/>
                    <a:pt x="104987" y="106081"/>
                    <a:pt x="111499" y="103335"/>
                  </a:cubicBezTo>
                  <a:cubicBezTo>
                    <a:pt x="118010" y="100589"/>
                    <a:pt x="124346" y="96801"/>
                    <a:pt x="130506" y="91973"/>
                  </a:cubicBezTo>
                  <a:cubicBezTo>
                    <a:pt x="131256" y="91325"/>
                    <a:pt x="132021" y="90805"/>
                    <a:pt x="132802" y="90412"/>
                  </a:cubicBezTo>
                  <a:cubicBezTo>
                    <a:pt x="133584" y="90019"/>
                    <a:pt x="134477" y="89818"/>
                    <a:pt x="135481" y="89807"/>
                  </a:cubicBezTo>
                  <a:cubicBezTo>
                    <a:pt x="140924" y="89807"/>
                    <a:pt x="145984" y="90826"/>
                    <a:pt x="150662" y="92865"/>
                  </a:cubicBezTo>
                  <a:cubicBezTo>
                    <a:pt x="155339" y="94903"/>
                    <a:pt x="159507" y="97961"/>
                    <a:pt x="163163" y="102037"/>
                  </a:cubicBezTo>
                  <a:lnTo>
                    <a:pt x="134716" y="102037"/>
                  </a:lnTo>
                  <a:cubicBezTo>
                    <a:pt x="130129" y="102160"/>
                    <a:pt x="126291" y="103767"/>
                    <a:pt x="123203" y="106859"/>
                  </a:cubicBezTo>
                  <a:cubicBezTo>
                    <a:pt x="120115" y="109950"/>
                    <a:pt x="118509" y="113790"/>
                    <a:pt x="118387" y="118380"/>
                  </a:cubicBezTo>
                  <a:lnTo>
                    <a:pt x="118387" y="142861"/>
                  </a:lnTo>
                  <a:cubicBezTo>
                    <a:pt x="118509" y="147451"/>
                    <a:pt x="120115" y="151291"/>
                    <a:pt x="123203" y="154382"/>
                  </a:cubicBezTo>
                  <a:cubicBezTo>
                    <a:pt x="126291" y="157474"/>
                    <a:pt x="130129" y="159081"/>
                    <a:pt x="134716" y="159203"/>
                  </a:cubicBezTo>
                  <a:lnTo>
                    <a:pt x="167373" y="159203"/>
                  </a:lnTo>
                  <a:lnTo>
                    <a:pt x="167373" y="189551"/>
                  </a:lnTo>
                  <a:cubicBezTo>
                    <a:pt x="164208" y="191825"/>
                    <a:pt x="160747" y="193462"/>
                    <a:pt x="156992" y="194460"/>
                  </a:cubicBezTo>
                  <a:cubicBezTo>
                    <a:pt x="153237" y="195459"/>
                    <a:pt x="149426" y="195948"/>
                    <a:pt x="145559" y="195927"/>
                  </a:cubicBezTo>
                  <a:lnTo>
                    <a:pt x="34065" y="195927"/>
                  </a:lnTo>
                  <a:cubicBezTo>
                    <a:pt x="23717" y="195850"/>
                    <a:pt x="15489" y="192944"/>
                    <a:pt x="9381" y="187208"/>
                  </a:cubicBezTo>
                  <a:cubicBezTo>
                    <a:pt x="3274" y="181473"/>
                    <a:pt x="149" y="173370"/>
                    <a:pt x="5" y="162901"/>
                  </a:cubicBezTo>
                  <a:cubicBezTo>
                    <a:pt x="-57" y="155536"/>
                    <a:pt x="490" y="147674"/>
                    <a:pt x="1646" y="139314"/>
                  </a:cubicBezTo>
                  <a:cubicBezTo>
                    <a:pt x="2801" y="130954"/>
                    <a:pt x="4939" y="123030"/>
                    <a:pt x="8058" y="115540"/>
                  </a:cubicBezTo>
                  <a:cubicBezTo>
                    <a:pt x="11177" y="108050"/>
                    <a:pt x="15650" y="101928"/>
                    <a:pt x="21478" y="97173"/>
                  </a:cubicBezTo>
                  <a:cubicBezTo>
                    <a:pt x="27306" y="92418"/>
                    <a:pt x="34861" y="89962"/>
                    <a:pt x="44144" y="89807"/>
                  </a:cubicBezTo>
                  <a:close/>
                  <a:moveTo>
                    <a:pt x="183700" y="65314"/>
                  </a:moveTo>
                  <a:lnTo>
                    <a:pt x="208181" y="65314"/>
                  </a:lnTo>
                  <a:cubicBezTo>
                    <a:pt x="209299" y="65349"/>
                    <a:pt x="210250" y="65758"/>
                    <a:pt x="211034" y="66542"/>
                  </a:cubicBezTo>
                  <a:cubicBezTo>
                    <a:pt x="211817" y="67326"/>
                    <a:pt x="212226" y="68277"/>
                    <a:pt x="212261" y="69396"/>
                  </a:cubicBezTo>
                  <a:lnTo>
                    <a:pt x="212261" y="114300"/>
                  </a:lnTo>
                  <a:lnTo>
                    <a:pt x="257164" y="114300"/>
                  </a:lnTo>
                  <a:cubicBezTo>
                    <a:pt x="258283" y="114334"/>
                    <a:pt x="259234" y="114743"/>
                    <a:pt x="260019" y="115527"/>
                  </a:cubicBezTo>
                  <a:cubicBezTo>
                    <a:pt x="260803" y="116311"/>
                    <a:pt x="261212" y="117262"/>
                    <a:pt x="261246" y="118380"/>
                  </a:cubicBezTo>
                  <a:lnTo>
                    <a:pt x="261246" y="142861"/>
                  </a:lnTo>
                  <a:cubicBezTo>
                    <a:pt x="261212" y="143979"/>
                    <a:pt x="260803" y="144930"/>
                    <a:pt x="260019" y="145714"/>
                  </a:cubicBezTo>
                  <a:cubicBezTo>
                    <a:pt x="259234" y="146497"/>
                    <a:pt x="258283" y="146907"/>
                    <a:pt x="257164" y="146941"/>
                  </a:cubicBezTo>
                  <a:lnTo>
                    <a:pt x="212261" y="146941"/>
                  </a:lnTo>
                  <a:lnTo>
                    <a:pt x="212261" y="191846"/>
                  </a:lnTo>
                  <a:cubicBezTo>
                    <a:pt x="212226" y="192965"/>
                    <a:pt x="211817" y="193916"/>
                    <a:pt x="211034" y="194699"/>
                  </a:cubicBezTo>
                  <a:cubicBezTo>
                    <a:pt x="210250" y="195483"/>
                    <a:pt x="209299" y="195892"/>
                    <a:pt x="208181" y="195927"/>
                  </a:cubicBezTo>
                  <a:lnTo>
                    <a:pt x="183700" y="195927"/>
                  </a:lnTo>
                  <a:cubicBezTo>
                    <a:pt x="182581" y="195892"/>
                    <a:pt x="181630" y="195483"/>
                    <a:pt x="180847" y="194699"/>
                  </a:cubicBezTo>
                  <a:cubicBezTo>
                    <a:pt x="180063" y="193916"/>
                    <a:pt x="179654" y="192965"/>
                    <a:pt x="179620" y="191846"/>
                  </a:cubicBezTo>
                  <a:lnTo>
                    <a:pt x="179620" y="146941"/>
                  </a:lnTo>
                  <a:lnTo>
                    <a:pt x="134716" y="146941"/>
                  </a:lnTo>
                  <a:cubicBezTo>
                    <a:pt x="133597" y="146907"/>
                    <a:pt x="132646" y="146497"/>
                    <a:pt x="131862" y="145714"/>
                  </a:cubicBezTo>
                  <a:cubicBezTo>
                    <a:pt x="131077" y="144930"/>
                    <a:pt x="130668" y="143979"/>
                    <a:pt x="130634" y="142861"/>
                  </a:cubicBezTo>
                  <a:lnTo>
                    <a:pt x="130634" y="118380"/>
                  </a:lnTo>
                  <a:cubicBezTo>
                    <a:pt x="130668" y="117262"/>
                    <a:pt x="131077" y="116311"/>
                    <a:pt x="131862" y="115527"/>
                  </a:cubicBezTo>
                  <a:cubicBezTo>
                    <a:pt x="132646" y="114743"/>
                    <a:pt x="133597" y="114334"/>
                    <a:pt x="134716" y="114300"/>
                  </a:cubicBezTo>
                  <a:lnTo>
                    <a:pt x="179620" y="114300"/>
                  </a:lnTo>
                  <a:lnTo>
                    <a:pt x="179620" y="69396"/>
                  </a:lnTo>
                  <a:cubicBezTo>
                    <a:pt x="179654" y="68277"/>
                    <a:pt x="180063" y="67326"/>
                    <a:pt x="180847" y="66542"/>
                  </a:cubicBezTo>
                  <a:cubicBezTo>
                    <a:pt x="181630" y="65758"/>
                    <a:pt x="182581" y="65349"/>
                    <a:pt x="183700" y="65314"/>
                  </a:cubicBezTo>
                  <a:close/>
                  <a:moveTo>
                    <a:pt x="89812" y="0"/>
                  </a:moveTo>
                  <a:cubicBezTo>
                    <a:pt x="98931" y="104"/>
                    <a:pt x="107171" y="2334"/>
                    <a:pt x="114532" y="6690"/>
                  </a:cubicBezTo>
                  <a:cubicBezTo>
                    <a:pt x="121893" y="11046"/>
                    <a:pt x="127752" y="16905"/>
                    <a:pt x="132108" y="24266"/>
                  </a:cubicBezTo>
                  <a:cubicBezTo>
                    <a:pt x="136464" y="31627"/>
                    <a:pt x="138694" y="39867"/>
                    <a:pt x="138798" y="48986"/>
                  </a:cubicBezTo>
                  <a:cubicBezTo>
                    <a:pt x="138694" y="58104"/>
                    <a:pt x="136464" y="66343"/>
                    <a:pt x="132108" y="73702"/>
                  </a:cubicBezTo>
                  <a:cubicBezTo>
                    <a:pt x="127752" y="81062"/>
                    <a:pt x="121893" y="86919"/>
                    <a:pt x="114532" y="91273"/>
                  </a:cubicBezTo>
                  <a:cubicBezTo>
                    <a:pt x="107171" y="95628"/>
                    <a:pt x="98931" y="97857"/>
                    <a:pt x="89812" y="97961"/>
                  </a:cubicBezTo>
                  <a:cubicBezTo>
                    <a:pt x="80694" y="97857"/>
                    <a:pt x="72454" y="95628"/>
                    <a:pt x="65093" y="91273"/>
                  </a:cubicBezTo>
                  <a:cubicBezTo>
                    <a:pt x="57732" y="86919"/>
                    <a:pt x="51873" y="81062"/>
                    <a:pt x="47517" y="73702"/>
                  </a:cubicBezTo>
                  <a:cubicBezTo>
                    <a:pt x="43161" y="66343"/>
                    <a:pt x="40930" y="58104"/>
                    <a:pt x="40827" y="48986"/>
                  </a:cubicBezTo>
                  <a:cubicBezTo>
                    <a:pt x="40930" y="39867"/>
                    <a:pt x="43161" y="31627"/>
                    <a:pt x="47517" y="24266"/>
                  </a:cubicBezTo>
                  <a:cubicBezTo>
                    <a:pt x="51873" y="16905"/>
                    <a:pt x="57732" y="11046"/>
                    <a:pt x="65093" y="6690"/>
                  </a:cubicBezTo>
                  <a:cubicBezTo>
                    <a:pt x="72454" y="2334"/>
                    <a:pt x="80694" y="104"/>
                    <a:pt x="898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CuadroTexto 17">
              <a:extLst>
                <a:ext uri="{FF2B5EF4-FFF2-40B4-BE49-F238E27FC236}">
                  <a16:creationId xmlns:a16="http://schemas.microsoft.com/office/drawing/2014/main" id="{7D1985FE-B671-8840-B50C-F884898D5A3C}"/>
                </a:ext>
              </a:extLst>
            </p:cNvPr>
            <p:cNvSpPr txBox="1"/>
            <p:nvPr/>
          </p:nvSpPr>
          <p:spPr>
            <a:xfrm>
              <a:off x="5714036" y="1501747"/>
              <a:ext cx="766557" cy="415498"/>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Asignación de</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Responsables e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involucrados</a:t>
              </a:r>
            </a:p>
          </p:txBody>
        </p:sp>
        <p:sp>
          <p:nvSpPr>
            <p:cNvPr id="23" name="Shape 2927">
              <a:extLst>
                <a:ext uri="{FF2B5EF4-FFF2-40B4-BE49-F238E27FC236}">
                  <a16:creationId xmlns:a16="http://schemas.microsoft.com/office/drawing/2014/main" id="{044EBEEF-EEBE-A449-AF84-7CD6F91B1A76}"/>
                </a:ext>
              </a:extLst>
            </p:cNvPr>
            <p:cNvSpPr/>
            <p:nvPr/>
          </p:nvSpPr>
          <p:spPr>
            <a:xfrm rot="662328">
              <a:off x="5853088" y="1963326"/>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32" name="Grupo 31">
            <a:extLst>
              <a:ext uri="{FF2B5EF4-FFF2-40B4-BE49-F238E27FC236}">
                <a16:creationId xmlns:a16="http://schemas.microsoft.com/office/drawing/2014/main" id="{D93A7767-B949-1542-AF6E-91969FE9C53B}"/>
              </a:ext>
            </a:extLst>
          </p:cNvPr>
          <p:cNvGrpSpPr/>
          <p:nvPr/>
        </p:nvGrpSpPr>
        <p:grpSpPr>
          <a:xfrm>
            <a:off x="6928281" y="1187485"/>
            <a:ext cx="671979" cy="952290"/>
            <a:chOff x="6928281" y="1187485"/>
            <a:chExt cx="671979" cy="952290"/>
          </a:xfrm>
        </p:grpSpPr>
        <p:pic>
          <p:nvPicPr>
            <p:cNvPr id="15" name="Gráfico 14" descr="Timbre">
              <a:extLst>
                <a:ext uri="{FF2B5EF4-FFF2-40B4-BE49-F238E27FC236}">
                  <a16:creationId xmlns:a16="http://schemas.microsoft.com/office/drawing/2014/main" id="{947EB8DD-FABE-2048-9AB2-AE29DF8BF3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0465" y="1187485"/>
              <a:ext cx="454083" cy="454083"/>
            </a:xfrm>
            <a:prstGeom prst="rect">
              <a:avLst/>
            </a:prstGeom>
          </p:spPr>
        </p:pic>
        <p:sp>
          <p:nvSpPr>
            <p:cNvPr id="20" name="CuadroTexto 19">
              <a:extLst>
                <a:ext uri="{FF2B5EF4-FFF2-40B4-BE49-F238E27FC236}">
                  <a16:creationId xmlns:a16="http://schemas.microsoft.com/office/drawing/2014/main" id="{441315B2-3068-2F43-95EE-6178EDE55AAC}"/>
                </a:ext>
              </a:extLst>
            </p:cNvPr>
            <p:cNvSpPr txBox="1"/>
            <p:nvPr/>
          </p:nvSpPr>
          <p:spPr>
            <a:xfrm>
              <a:off x="6928281" y="1606250"/>
              <a:ext cx="671979"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Escalamiento</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 de tareas</a:t>
              </a:r>
            </a:p>
          </p:txBody>
        </p:sp>
        <p:sp>
          <p:nvSpPr>
            <p:cNvPr id="24" name="Shape 2927">
              <a:extLst>
                <a:ext uri="{FF2B5EF4-FFF2-40B4-BE49-F238E27FC236}">
                  <a16:creationId xmlns:a16="http://schemas.microsoft.com/office/drawing/2014/main" id="{2EC4CDDF-3FE9-3F4C-9625-C637ABCBEE72}"/>
                </a:ext>
              </a:extLst>
            </p:cNvPr>
            <p:cNvSpPr/>
            <p:nvPr/>
          </p:nvSpPr>
          <p:spPr>
            <a:xfrm rot="662328">
              <a:off x="6972139" y="1906719"/>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34" name="Grupo 33">
            <a:extLst>
              <a:ext uri="{FF2B5EF4-FFF2-40B4-BE49-F238E27FC236}">
                <a16:creationId xmlns:a16="http://schemas.microsoft.com/office/drawing/2014/main" id="{5F0671BC-F6DA-D74E-86B2-2A57F84EC20E}"/>
              </a:ext>
            </a:extLst>
          </p:cNvPr>
          <p:cNvGrpSpPr/>
          <p:nvPr/>
        </p:nvGrpSpPr>
        <p:grpSpPr>
          <a:xfrm>
            <a:off x="7610876" y="1472518"/>
            <a:ext cx="970137" cy="1029341"/>
            <a:chOff x="7610876" y="1472518"/>
            <a:chExt cx="970137" cy="1029341"/>
          </a:xfrm>
        </p:grpSpPr>
        <p:pic>
          <p:nvPicPr>
            <p:cNvPr id="16" name="Gráfico 15" descr="Indicador">
              <a:extLst>
                <a:ext uri="{FF2B5EF4-FFF2-40B4-BE49-F238E27FC236}">
                  <a16:creationId xmlns:a16="http://schemas.microsoft.com/office/drawing/2014/main" id="{CE7783C3-5BA0-5945-BBA8-3696D5375E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3049" y="1833314"/>
              <a:ext cx="361253" cy="361253"/>
            </a:xfrm>
            <a:prstGeom prst="rect">
              <a:avLst/>
            </a:prstGeom>
          </p:spPr>
        </p:pic>
        <p:sp>
          <p:nvSpPr>
            <p:cNvPr id="21" name="CuadroTexto 20">
              <a:extLst>
                <a:ext uri="{FF2B5EF4-FFF2-40B4-BE49-F238E27FC236}">
                  <a16:creationId xmlns:a16="http://schemas.microsoft.com/office/drawing/2014/main" id="{1A9B47B6-BE92-134A-99AA-D87167FA2372}"/>
                </a:ext>
              </a:extLst>
            </p:cNvPr>
            <p:cNvSpPr txBox="1"/>
            <p:nvPr/>
          </p:nvSpPr>
          <p:spPr>
            <a:xfrm>
              <a:off x="7610876" y="2194082"/>
              <a:ext cx="970137"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Seguimiento de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Compromisos y SLA´s</a:t>
              </a:r>
            </a:p>
          </p:txBody>
        </p:sp>
        <p:sp>
          <p:nvSpPr>
            <p:cNvPr id="25" name="Shape 2926">
              <a:extLst>
                <a:ext uri="{FF2B5EF4-FFF2-40B4-BE49-F238E27FC236}">
                  <a16:creationId xmlns:a16="http://schemas.microsoft.com/office/drawing/2014/main" id="{2A8B4FFB-988D-0946-9776-17449649D7FF}"/>
                </a:ext>
              </a:extLst>
            </p:cNvPr>
            <p:cNvSpPr/>
            <p:nvPr/>
          </p:nvSpPr>
          <p:spPr>
            <a:xfrm rot="20077266">
              <a:off x="7691498" y="1472518"/>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
        <p:nvSpPr>
          <p:cNvPr id="26" name="Google Shape;415;p6">
            <a:extLst>
              <a:ext uri="{FF2B5EF4-FFF2-40B4-BE49-F238E27FC236}">
                <a16:creationId xmlns:a16="http://schemas.microsoft.com/office/drawing/2014/main" id="{D8AD2138-2B36-4847-842E-73D4784FC1E6}"/>
              </a:ext>
            </a:extLst>
          </p:cNvPr>
          <p:cNvSpPr txBox="1"/>
          <p:nvPr/>
        </p:nvSpPr>
        <p:spPr>
          <a:xfrm>
            <a:off x="356329" y="888252"/>
            <a:ext cx="3909392" cy="1554914"/>
          </a:xfrm>
          <a:prstGeom prst="rect">
            <a:avLst/>
          </a:prstGeom>
          <a:noFill/>
          <a:ln>
            <a:noFill/>
          </a:ln>
        </p:spPr>
        <p:txBody>
          <a:bodyPr spcFirstLastPara="1" wrap="square" lIns="91425" tIns="45700" rIns="91425" bIns="45700" anchor="t" anchorCtr="0">
            <a:normAutofit/>
          </a:bodyPr>
          <a:lstStyle/>
          <a:p>
            <a:pPr>
              <a:lnSpc>
                <a:spcPct val="90000"/>
              </a:lnSpc>
            </a:pPr>
            <a:r>
              <a:rPr lang="es-ES_tradnl" sz="1600" b="1" dirty="0">
                <a:solidFill>
                  <a:srgbClr val="7F7F7F"/>
                </a:solidFill>
                <a:latin typeface="Open Sans"/>
                <a:ea typeface="Open Sans"/>
                <a:cs typeface="Open Sans"/>
              </a:rPr>
              <a:t>Tareas</a:t>
            </a:r>
          </a:p>
          <a:p>
            <a:endParaRPr lang="es-ES_tradnl" sz="800" b="1" dirty="0">
              <a:solidFill>
                <a:srgbClr val="0560D6"/>
              </a:solidFill>
              <a:latin typeface="Calibri" panose="020F0502020204030204" pitchFamily="34" charset="0"/>
              <a:cs typeface="Calibri" panose="020F0502020204030204" pitchFamily="34" charset="0"/>
            </a:endParaRPr>
          </a:p>
          <a:p>
            <a:pPr>
              <a:buClr>
                <a:srgbClr val="0560D4"/>
              </a:buClr>
            </a:pPr>
            <a:r>
              <a:rPr lang="es-ES_tradnl" sz="1200" dirty="0">
                <a:solidFill>
                  <a:schemeClr val="bg1">
                    <a:lumMod val="50000"/>
                  </a:schemeClr>
                </a:solidFill>
                <a:latin typeface="Calibri" panose="020F0502020204030204" pitchFamily="34" charset="0"/>
                <a:cs typeface="Calibri" panose="020F0502020204030204" pitchFamily="34" charset="0"/>
              </a:rPr>
              <a:t>A través del módulo de tareas KMS permite que se puedan gestionar los diversos temas o actividades que puedan surgir dentro del ciclo de vida de los contratos, asignando responsables e involucrados para asegurar que se cumplan las fechas de compromiso</a:t>
            </a:r>
          </a:p>
        </p:txBody>
      </p:sp>
      <p:sp>
        <p:nvSpPr>
          <p:cNvPr id="27" name="Rectángulo 26">
            <a:extLst>
              <a:ext uri="{FF2B5EF4-FFF2-40B4-BE49-F238E27FC236}">
                <a16:creationId xmlns:a16="http://schemas.microsoft.com/office/drawing/2014/main" id="{47125BF9-EECF-824E-ACF5-D6A2DFF6B93A}"/>
              </a:ext>
            </a:extLst>
          </p:cNvPr>
          <p:cNvSpPr/>
          <p:nvPr/>
        </p:nvSpPr>
        <p:spPr>
          <a:xfrm>
            <a:off x="6390143" y="878524"/>
            <a:ext cx="947695" cy="286232"/>
          </a:xfrm>
          <a:prstGeom prst="rect">
            <a:avLst/>
          </a:prstGeom>
        </p:spPr>
        <p:txBody>
          <a:bodyPr wrap="none">
            <a:spAutoFit/>
          </a:bodyPr>
          <a:lstStyle/>
          <a:p>
            <a:pPr>
              <a:lnSpc>
                <a:spcPct val="90000"/>
              </a:lnSpc>
            </a:pPr>
            <a:r>
              <a:rPr lang="es-ES_tradnl" b="1" dirty="0">
                <a:solidFill>
                  <a:srgbClr val="7F7F7F"/>
                </a:solidFill>
                <a:latin typeface="Open Sans"/>
                <a:ea typeface="Open Sans"/>
                <a:cs typeface="Open Sans"/>
              </a:rPr>
              <a:t>El proceso</a:t>
            </a:r>
          </a:p>
        </p:txBody>
      </p:sp>
      <p:grpSp>
        <p:nvGrpSpPr>
          <p:cNvPr id="35" name="Grupo 34">
            <a:extLst>
              <a:ext uri="{FF2B5EF4-FFF2-40B4-BE49-F238E27FC236}">
                <a16:creationId xmlns:a16="http://schemas.microsoft.com/office/drawing/2014/main" id="{09F97272-25F2-2A4D-B855-FDB47AF598CF}"/>
              </a:ext>
            </a:extLst>
          </p:cNvPr>
          <p:cNvGrpSpPr/>
          <p:nvPr/>
        </p:nvGrpSpPr>
        <p:grpSpPr>
          <a:xfrm>
            <a:off x="4206240" y="2571751"/>
            <a:ext cx="3353830" cy="1817370"/>
            <a:chOff x="4206240" y="2571751"/>
            <a:chExt cx="3353830" cy="1817370"/>
          </a:xfrm>
        </p:grpSpPr>
        <p:pic>
          <p:nvPicPr>
            <p:cNvPr id="4" name="Imagen 3">
              <a:extLst>
                <a:ext uri="{FF2B5EF4-FFF2-40B4-BE49-F238E27FC236}">
                  <a16:creationId xmlns:a16="http://schemas.microsoft.com/office/drawing/2014/main" id="{23942100-BD6C-9F4E-A825-F802D541D69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206240" y="2571751"/>
              <a:ext cx="3353830" cy="1817370"/>
            </a:xfrm>
            <a:prstGeom prst="rect">
              <a:avLst/>
            </a:prstGeom>
          </p:spPr>
        </p:pic>
        <p:sp>
          <p:nvSpPr>
            <p:cNvPr id="30" name="Rectángulo 29">
              <a:extLst>
                <a:ext uri="{FF2B5EF4-FFF2-40B4-BE49-F238E27FC236}">
                  <a16:creationId xmlns:a16="http://schemas.microsoft.com/office/drawing/2014/main" id="{34BA5F53-A1EB-644E-97ED-D9076FBA8634}"/>
                </a:ext>
              </a:extLst>
            </p:cNvPr>
            <p:cNvSpPr/>
            <p:nvPr/>
          </p:nvSpPr>
          <p:spPr>
            <a:xfrm>
              <a:off x="4223707" y="2588592"/>
              <a:ext cx="405208" cy="147165"/>
            </a:xfrm>
            <a:prstGeom prst="rect">
              <a:avLst/>
            </a:prstGeom>
            <a:solidFill>
              <a:srgbClr val="707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6" name="Grupo 35">
            <a:extLst>
              <a:ext uri="{FF2B5EF4-FFF2-40B4-BE49-F238E27FC236}">
                <a16:creationId xmlns:a16="http://schemas.microsoft.com/office/drawing/2014/main" id="{9860E81B-7A51-ED46-ACB3-C1AFF6D2BDF9}"/>
              </a:ext>
            </a:extLst>
          </p:cNvPr>
          <p:cNvGrpSpPr/>
          <p:nvPr/>
        </p:nvGrpSpPr>
        <p:grpSpPr>
          <a:xfrm>
            <a:off x="4977114" y="2941651"/>
            <a:ext cx="3371819" cy="1827118"/>
            <a:chOff x="4977114" y="2941651"/>
            <a:chExt cx="3371819" cy="1827118"/>
          </a:xfrm>
        </p:grpSpPr>
        <p:pic>
          <p:nvPicPr>
            <p:cNvPr id="9" name="Imagen 8">
              <a:extLst>
                <a:ext uri="{FF2B5EF4-FFF2-40B4-BE49-F238E27FC236}">
                  <a16:creationId xmlns:a16="http://schemas.microsoft.com/office/drawing/2014/main" id="{6A462E2B-03C4-0F44-8868-4D3886B6E30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977114" y="2941651"/>
              <a:ext cx="3371819" cy="1827118"/>
            </a:xfrm>
            <a:prstGeom prst="rect">
              <a:avLst/>
            </a:prstGeom>
          </p:spPr>
        </p:pic>
        <p:sp>
          <p:nvSpPr>
            <p:cNvPr id="33" name="Rectángulo 32">
              <a:extLst>
                <a:ext uri="{FF2B5EF4-FFF2-40B4-BE49-F238E27FC236}">
                  <a16:creationId xmlns:a16="http://schemas.microsoft.com/office/drawing/2014/main" id="{06C92AFD-66E0-0141-8F95-29B82A8E7001}"/>
                </a:ext>
              </a:extLst>
            </p:cNvPr>
            <p:cNvSpPr/>
            <p:nvPr/>
          </p:nvSpPr>
          <p:spPr>
            <a:xfrm>
              <a:off x="5012714" y="2949337"/>
              <a:ext cx="405208" cy="147165"/>
            </a:xfrm>
            <a:prstGeom prst="rect">
              <a:avLst/>
            </a:prstGeom>
            <a:solidFill>
              <a:srgbClr val="707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29731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ppt_y</p:attrName>
                                        </p:attrNameLst>
                                      </p:cBhvr>
                                      <p:tavLst>
                                        <p:tav tm="0">
                                          <p:val>
                                            <p:strVal val="#ppt_y+#ppt_h*1.125000"/>
                                          </p:val>
                                        </p:tav>
                                        <p:tav tm="100000">
                                          <p:val>
                                            <p:strVal val="#ppt_y"/>
                                          </p:val>
                                        </p:tav>
                                      </p:tavLst>
                                    </p:anim>
                                    <p:animEffect transition="in" filter="wipe(up)">
                                      <p:cBhvr>
                                        <p:cTn id="16" dur="500"/>
                                        <p:tgtEl>
                                          <p:spTgt spid="2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ppt_y</p:attrName>
                                        </p:attrNameLst>
                                      </p:cBhvr>
                                      <p:tavLst>
                                        <p:tav tm="0">
                                          <p:val>
                                            <p:strVal val="#ppt_y+#ppt_h*1.125000"/>
                                          </p:val>
                                        </p:tav>
                                        <p:tav tm="100000">
                                          <p:val>
                                            <p:strVal val="#ppt_y"/>
                                          </p:val>
                                        </p:tav>
                                      </p:tavLst>
                                    </p:anim>
                                    <p:animEffect transition="in" filter="wipe(up)">
                                      <p:cBhvr>
                                        <p:cTn id="21" dur="500"/>
                                        <p:tgtEl>
                                          <p:spTgt spid="27"/>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p:tgtEl>
                                          <p:spTgt spid="29"/>
                                        </p:tgtEl>
                                        <p:attrNameLst>
                                          <p:attrName>ppt_y</p:attrName>
                                        </p:attrNameLst>
                                      </p:cBhvr>
                                      <p:tavLst>
                                        <p:tav tm="0">
                                          <p:val>
                                            <p:strVal val="#ppt_y+#ppt_h*1.125000"/>
                                          </p:val>
                                        </p:tav>
                                        <p:tav tm="100000">
                                          <p:val>
                                            <p:strVal val="#ppt_y"/>
                                          </p:val>
                                        </p:tav>
                                      </p:tavLst>
                                    </p:anim>
                                    <p:animEffect transition="in" filter="wipe(up)">
                                      <p:cBhvr>
                                        <p:cTn id="31" dur="500"/>
                                        <p:tgtEl>
                                          <p:spTgt spid="29"/>
                                        </p:tgtEl>
                                      </p:cBhvr>
                                    </p:animEffect>
                                  </p:childTnLst>
                                </p:cTn>
                              </p:par>
                            </p:childTnLst>
                          </p:cTn>
                        </p:par>
                        <p:par>
                          <p:cTn id="32" fill="hold">
                            <p:stCondLst>
                              <p:cond delay="3000"/>
                            </p:stCondLst>
                            <p:childTnLst>
                              <p:par>
                                <p:cTn id="33" presetID="12" presetClass="entr" presetSubtype="4"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p:tgtEl>
                                          <p:spTgt spid="31"/>
                                        </p:tgtEl>
                                        <p:attrNameLst>
                                          <p:attrName>ppt_y</p:attrName>
                                        </p:attrNameLst>
                                      </p:cBhvr>
                                      <p:tavLst>
                                        <p:tav tm="0">
                                          <p:val>
                                            <p:strVal val="#ppt_y+#ppt_h*1.125000"/>
                                          </p:val>
                                        </p:tav>
                                        <p:tav tm="100000">
                                          <p:val>
                                            <p:strVal val="#ppt_y"/>
                                          </p:val>
                                        </p:tav>
                                      </p:tavLst>
                                    </p:anim>
                                    <p:animEffect transition="in" filter="wipe(up)">
                                      <p:cBhvr>
                                        <p:cTn id="36" dur="500"/>
                                        <p:tgtEl>
                                          <p:spTgt spid="31"/>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p:tgtEl>
                                          <p:spTgt spid="32"/>
                                        </p:tgtEl>
                                        <p:attrNameLst>
                                          <p:attrName>ppt_y</p:attrName>
                                        </p:attrNameLst>
                                      </p:cBhvr>
                                      <p:tavLst>
                                        <p:tav tm="0">
                                          <p:val>
                                            <p:strVal val="#ppt_y+#ppt_h*1.125000"/>
                                          </p:val>
                                        </p:tav>
                                        <p:tav tm="100000">
                                          <p:val>
                                            <p:strVal val="#ppt_y"/>
                                          </p:val>
                                        </p:tav>
                                      </p:tavLst>
                                    </p:anim>
                                    <p:animEffect transition="in" filter="wipe(up)">
                                      <p:cBhvr>
                                        <p:cTn id="41" dur="500"/>
                                        <p:tgtEl>
                                          <p:spTgt spid="32"/>
                                        </p:tgtEl>
                                      </p:cBhvr>
                                    </p:animEffect>
                                  </p:childTnLst>
                                </p:cTn>
                              </p:par>
                            </p:childTnLst>
                          </p:cTn>
                        </p:par>
                        <p:par>
                          <p:cTn id="42" fill="hold">
                            <p:stCondLst>
                              <p:cond delay="4000"/>
                            </p:stCondLst>
                            <p:childTnLst>
                              <p:par>
                                <p:cTn id="43" presetID="1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ppt_y</p:attrName>
                                        </p:attrNameLst>
                                      </p:cBhvr>
                                      <p:tavLst>
                                        <p:tav tm="0">
                                          <p:val>
                                            <p:strVal val="#ppt_y+#ppt_h*1.125000"/>
                                          </p:val>
                                        </p:tav>
                                        <p:tav tm="100000">
                                          <p:val>
                                            <p:strVal val="#ppt_y"/>
                                          </p:val>
                                        </p:tav>
                                      </p:tavLst>
                                    </p:anim>
                                    <p:animEffect transition="in" filter="wipe(up)">
                                      <p:cBhvr>
                                        <p:cTn id="46" dur="500"/>
                                        <p:tgtEl>
                                          <p:spTgt spid="34"/>
                                        </p:tgtEl>
                                      </p:cBhvr>
                                    </p:animEffect>
                                  </p:childTnLst>
                                </p:cTn>
                              </p:par>
                            </p:childTnLst>
                          </p:cTn>
                        </p:par>
                        <p:par>
                          <p:cTn id="47" fill="hold">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415"/>
                                        </p:tgtEl>
                                        <p:attrNameLst>
                                          <p:attrName>style.visibility</p:attrName>
                                        </p:attrNameLst>
                                      </p:cBhvr>
                                      <p:to>
                                        <p:strVal val="visible"/>
                                      </p:to>
                                    </p:set>
                                    <p:anim calcmode="lin" valueType="num">
                                      <p:cBhvr additive="base">
                                        <p:cTn id="50" dur="500"/>
                                        <p:tgtEl>
                                          <p:spTgt spid="415"/>
                                        </p:tgtEl>
                                        <p:attrNameLst>
                                          <p:attrName>ppt_y</p:attrName>
                                        </p:attrNameLst>
                                      </p:cBhvr>
                                      <p:tavLst>
                                        <p:tav tm="0">
                                          <p:val>
                                            <p:strVal val="#ppt_y+#ppt_h*1.125000"/>
                                          </p:val>
                                        </p:tav>
                                        <p:tav tm="100000">
                                          <p:val>
                                            <p:strVal val="#ppt_y"/>
                                          </p:val>
                                        </p:tav>
                                      </p:tavLst>
                                    </p:anim>
                                    <p:animEffect transition="in" filter="wipe(up)">
                                      <p:cBhvr>
                                        <p:cTn id="51" dur="500"/>
                                        <p:tgtEl>
                                          <p:spTgt spid="415"/>
                                        </p:tgtEl>
                                      </p:cBhvr>
                                    </p:animEffect>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p:tgtEl>
                                          <p:spTgt spid="35"/>
                                        </p:tgtEl>
                                        <p:attrNameLst>
                                          <p:attrName>ppt_y</p:attrName>
                                        </p:attrNameLst>
                                      </p:cBhvr>
                                      <p:tavLst>
                                        <p:tav tm="0">
                                          <p:val>
                                            <p:strVal val="#ppt_y+#ppt_h*1.125000"/>
                                          </p:val>
                                        </p:tav>
                                        <p:tav tm="100000">
                                          <p:val>
                                            <p:strVal val="#ppt_y"/>
                                          </p:val>
                                        </p:tav>
                                      </p:tavLst>
                                    </p:anim>
                                    <p:animEffect transition="in" filter="wipe(up)">
                                      <p:cBhvr>
                                        <p:cTn id="56" dur="500"/>
                                        <p:tgtEl>
                                          <p:spTgt spid="35"/>
                                        </p:tgtEl>
                                      </p:cBhvr>
                                    </p:animEffect>
                                  </p:childTnLst>
                                </p:cTn>
                              </p:par>
                            </p:childTnLst>
                          </p:cTn>
                        </p:par>
                        <p:par>
                          <p:cTn id="57" fill="hold">
                            <p:stCondLst>
                              <p:cond delay="5500"/>
                            </p:stCondLst>
                            <p:childTnLst>
                              <p:par>
                                <p:cTn id="58" presetID="12" presetClass="entr" presetSubtype="4"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p:tgtEl>
                                          <p:spTgt spid="36"/>
                                        </p:tgtEl>
                                        <p:attrNameLst>
                                          <p:attrName>ppt_y</p:attrName>
                                        </p:attrNameLst>
                                      </p:cBhvr>
                                      <p:tavLst>
                                        <p:tav tm="0">
                                          <p:val>
                                            <p:strVal val="#ppt_y+#ppt_h*1.125000"/>
                                          </p:val>
                                        </p:tav>
                                        <p:tav tm="100000">
                                          <p:val>
                                            <p:strVal val="#ppt_y"/>
                                          </p:val>
                                        </p:tav>
                                      </p:tavLst>
                                    </p:anim>
                                    <p:animEffect transition="in" filter="wipe(up)">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p:nvPr/>
        </p:nvSpPr>
        <p:spPr>
          <a:xfrm>
            <a:off x="740218" y="213015"/>
            <a:ext cx="4912437"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Funcionalidad de </a:t>
            </a:r>
            <a:r>
              <a:rPr lang="es-ES_tradnl" sz="2700" b="1" dirty="0">
                <a:solidFill>
                  <a:srgbClr val="0560D4"/>
                </a:solidFill>
                <a:latin typeface="Open Sans"/>
                <a:ea typeface="Open Sans"/>
                <a:cs typeface="Open Sans"/>
                <a:sym typeface="Open Sans"/>
              </a:rPr>
              <a:t>KMS</a:t>
            </a:r>
          </a:p>
        </p:txBody>
      </p:sp>
      <p:sp>
        <p:nvSpPr>
          <p:cNvPr id="414" name="Google Shape;414;p6"/>
          <p:cNvSpPr txBox="1"/>
          <p:nvPr/>
        </p:nvSpPr>
        <p:spPr>
          <a:xfrm>
            <a:off x="819598" y="634121"/>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a:ea typeface="Calibri"/>
                <a:cs typeface="Calibri"/>
                <a:sym typeface="Calibri"/>
              </a:rPr>
              <a:t>Cambiando la manera de gestionar los contratos y proyectos</a:t>
            </a:r>
          </a:p>
        </p:txBody>
      </p:sp>
      <p:sp>
        <p:nvSpPr>
          <p:cNvPr id="415" name="Google Shape;415;p6"/>
          <p:cNvSpPr txBox="1"/>
          <p:nvPr/>
        </p:nvSpPr>
        <p:spPr>
          <a:xfrm>
            <a:off x="403207" y="2742758"/>
            <a:ext cx="3909392" cy="1602820"/>
          </a:xfrm>
          <a:prstGeom prst="rect">
            <a:avLst/>
          </a:prstGeom>
          <a:noFill/>
          <a:ln>
            <a:noFill/>
          </a:ln>
        </p:spPr>
        <p:txBody>
          <a:bodyPr spcFirstLastPara="1" wrap="square" lIns="91425" tIns="45700" rIns="91425" bIns="45700" anchor="t" anchorCtr="0">
            <a:normAutofit/>
          </a:bodyPr>
          <a:lstStyle/>
          <a:p>
            <a:r>
              <a:rPr lang="es-ES_tradnl" b="1" dirty="0">
                <a:solidFill>
                  <a:schemeClr val="bg1">
                    <a:lumMod val="50000"/>
                  </a:schemeClr>
                </a:solidFill>
                <a:latin typeface="Calibri" panose="020F0502020204030204" pitchFamily="34" charset="0"/>
                <a:cs typeface="Calibri" panose="020F0502020204030204" pitchFamily="34" charset="0"/>
              </a:rPr>
              <a:t>BI</a:t>
            </a:r>
          </a:p>
          <a:p>
            <a:endParaRPr lang="es-ES_tradnl" b="1" dirty="0">
              <a:solidFill>
                <a:schemeClr val="bg1">
                  <a:lumMod val="50000"/>
                </a:schemeClr>
              </a:solidFill>
              <a:latin typeface="Calibri" panose="020F0502020204030204" pitchFamily="34" charset="0"/>
              <a:cs typeface="Calibri" panose="020F0502020204030204" pitchFamily="34" charset="0"/>
            </a:endParaRP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Contratos </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Ordenes de Trabajo </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Planes de Trabajo </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Presupuesto Vs Real </a:t>
            </a:r>
          </a:p>
        </p:txBody>
      </p:sp>
      <p:sp>
        <p:nvSpPr>
          <p:cNvPr id="52" name="Rectángulo 51">
            <a:extLst>
              <a:ext uri="{FF2B5EF4-FFF2-40B4-BE49-F238E27FC236}">
                <a16:creationId xmlns:a16="http://schemas.microsoft.com/office/drawing/2014/main" id="{BCD76AAE-2652-1545-A86B-050E189C974E}"/>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6" name="Grupo 15">
            <a:extLst>
              <a:ext uri="{FF2B5EF4-FFF2-40B4-BE49-F238E27FC236}">
                <a16:creationId xmlns:a16="http://schemas.microsoft.com/office/drawing/2014/main" id="{145CE9D3-7418-8047-A4F6-04F007BF8288}"/>
              </a:ext>
            </a:extLst>
          </p:cNvPr>
          <p:cNvGrpSpPr/>
          <p:nvPr/>
        </p:nvGrpSpPr>
        <p:grpSpPr>
          <a:xfrm>
            <a:off x="6414935" y="746709"/>
            <a:ext cx="998516" cy="787330"/>
            <a:chOff x="6414935" y="746709"/>
            <a:chExt cx="998516" cy="787330"/>
          </a:xfrm>
        </p:grpSpPr>
        <p:grpSp>
          <p:nvGrpSpPr>
            <p:cNvPr id="12" name="Grupo 11">
              <a:extLst>
                <a:ext uri="{FF2B5EF4-FFF2-40B4-BE49-F238E27FC236}">
                  <a16:creationId xmlns:a16="http://schemas.microsoft.com/office/drawing/2014/main" id="{7AB992CE-22F6-3F49-B665-740964D19408}"/>
                </a:ext>
              </a:extLst>
            </p:cNvPr>
            <p:cNvGrpSpPr/>
            <p:nvPr/>
          </p:nvGrpSpPr>
          <p:grpSpPr>
            <a:xfrm>
              <a:off x="6414935" y="988046"/>
              <a:ext cx="998516" cy="228011"/>
              <a:chOff x="6066143" y="1657350"/>
              <a:chExt cx="998516" cy="228011"/>
            </a:xfrm>
          </p:grpSpPr>
          <p:pic>
            <p:nvPicPr>
              <p:cNvPr id="3" name="Gráfico 2" descr="Gráfico de barras">
                <a:extLst>
                  <a:ext uri="{FF2B5EF4-FFF2-40B4-BE49-F238E27FC236}">
                    <a16:creationId xmlns:a16="http://schemas.microsoft.com/office/drawing/2014/main" id="{27C2AE4C-1AE1-1F44-AD56-1B0B64A89725}"/>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66143" y="1657350"/>
                <a:ext cx="228011" cy="228011"/>
              </a:xfrm>
              <a:prstGeom prst="rect">
                <a:avLst/>
              </a:prstGeom>
            </p:spPr>
          </p:pic>
          <p:pic>
            <p:nvPicPr>
              <p:cNvPr id="5" name="Gráfico 4" descr="Gráfico de barras con tendencia alcista">
                <a:extLst>
                  <a:ext uri="{FF2B5EF4-FFF2-40B4-BE49-F238E27FC236}">
                    <a16:creationId xmlns:a16="http://schemas.microsoft.com/office/drawing/2014/main" id="{B4487A35-B3B0-D648-B023-69C776416B7D}"/>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38690" y="1657350"/>
                <a:ext cx="228011" cy="228011"/>
              </a:xfrm>
              <a:prstGeom prst="rect">
                <a:avLst/>
              </a:prstGeom>
            </p:spPr>
          </p:pic>
          <p:pic>
            <p:nvPicPr>
              <p:cNvPr id="9" name="Gráfico 8" descr="Gráfico circular">
                <a:extLst>
                  <a:ext uri="{FF2B5EF4-FFF2-40B4-BE49-F238E27FC236}">
                    <a16:creationId xmlns:a16="http://schemas.microsoft.com/office/drawing/2014/main" id="{8E7C9806-B8F7-7F4E-A4AF-971021348537}"/>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957" y="1657350"/>
                <a:ext cx="228011" cy="228011"/>
              </a:xfrm>
              <a:prstGeom prst="rect">
                <a:avLst/>
              </a:prstGeom>
            </p:spPr>
          </p:pic>
          <p:pic>
            <p:nvPicPr>
              <p:cNvPr id="11" name="Gráfico 10" descr="Indicador">
                <a:extLst>
                  <a:ext uri="{FF2B5EF4-FFF2-40B4-BE49-F238E27FC236}">
                    <a16:creationId xmlns:a16="http://schemas.microsoft.com/office/drawing/2014/main" id="{38949358-8B43-5844-8C1A-3EA4E6039F3C}"/>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36648" y="1657350"/>
                <a:ext cx="228011" cy="228011"/>
              </a:xfrm>
              <a:prstGeom prst="rect">
                <a:avLst/>
              </a:prstGeom>
            </p:spPr>
          </p:pic>
        </p:grpSp>
        <p:sp>
          <p:nvSpPr>
            <p:cNvPr id="25" name="CuadroTexto 24">
              <a:extLst>
                <a:ext uri="{FF2B5EF4-FFF2-40B4-BE49-F238E27FC236}">
                  <a16:creationId xmlns:a16="http://schemas.microsoft.com/office/drawing/2014/main" id="{AF33AEE7-1B48-3548-939D-4BA77268497A}"/>
                </a:ext>
              </a:extLst>
            </p:cNvPr>
            <p:cNvSpPr txBox="1"/>
            <p:nvPr/>
          </p:nvSpPr>
          <p:spPr>
            <a:xfrm>
              <a:off x="6494519" y="1226262"/>
              <a:ext cx="793971" cy="307777"/>
            </a:xfrm>
            <a:prstGeom prst="rect">
              <a:avLst/>
            </a:prstGeom>
            <a:noFill/>
          </p:spPr>
          <p:txBody>
            <a:bodyPr wrap="squar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Tableros estáticos</a:t>
              </a:r>
            </a:p>
          </p:txBody>
        </p:sp>
        <p:sp>
          <p:nvSpPr>
            <p:cNvPr id="27" name="CuadroTexto 26">
              <a:extLst>
                <a:ext uri="{FF2B5EF4-FFF2-40B4-BE49-F238E27FC236}">
                  <a16:creationId xmlns:a16="http://schemas.microsoft.com/office/drawing/2014/main" id="{00C37142-AB9A-994D-B542-D480FC7B063F}"/>
                </a:ext>
              </a:extLst>
            </p:cNvPr>
            <p:cNvSpPr txBox="1"/>
            <p:nvPr/>
          </p:nvSpPr>
          <p:spPr>
            <a:xfrm>
              <a:off x="6514943" y="746709"/>
              <a:ext cx="793971" cy="200055"/>
            </a:xfrm>
            <a:prstGeom prst="rect">
              <a:avLst/>
            </a:prstGeom>
            <a:noFill/>
          </p:spPr>
          <p:txBody>
            <a:bodyPr wrap="square" rtlCol="0">
              <a:spAutoFit/>
            </a:bodyPr>
            <a:lstStyle/>
            <a:p>
              <a:pPr algn="ctr"/>
              <a:r>
                <a:rPr lang="es-ES_tradnl" sz="700" b="1" u="sng" dirty="0">
                  <a:solidFill>
                    <a:schemeClr val="bg1">
                      <a:lumMod val="50000"/>
                    </a:schemeClr>
                  </a:solidFill>
                  <a:latin typeface="Calibri" panose="020F0502020204030204" pitchFamily="34" charset="0"/>
                  <a:cs typeface="Calibri" panose="020F0502020204030204" pitchFamily="34" charset="0"/>
                </a:rPr>
                <a:t>KMS</a:t>
              </a:r>
            </a:p>
          </p:txBody>
        </p:sp>
      </p:grpSp>
      <p:grpSp>
        <p:nvGrpSpPr>
          <p:cNvPr id="15" name="Grupo 14">
            <a:extLst>
              <a:ext uri="{FF2B5EF4-FFF2-40B4-BE49-F238E27FC236}">
                <a16:creationId xmlns:a16="http://schemas.microsoft.com/office/drawing/2014/main" id="{3F0B0BE9-2B1F-AC47-AF24-63A03920AD3D}"/>
              </a:ext>
            </a:extLst>
          </p:cNvPr>
          <p:cNvGrpSpPr/>
          <p:nvPr/>
        </p:nvGrpSpPr>
        <p:grpSpPr>
          <a:xfrm>
            <a:off x="6454208" y="1759097"/>
            <a:ext cx="998516" cy="719195"/>
            <a:chOff x="6454208" y="1759097"/>
            <a:chExt cx="998516" cy="719195"/>
          </a:xfrm>
        </p:grpSpPr>
        <p:grpSp>
          <p:nvGrpSpPr>
            <p:cNvPr id="18" name="Grupo 17">
              <a:extLst>
                <a:ext uri="{FF2B5EF4-FFF2-40B4-BE49-F238E27FC236}">
                  <a16:creationId xmlns:a16="http://schemas.microsoft.com/office/drawing/2014/main" id="{FE111343-8647-B441-9773-74649245BB9E}"/>
                </a:ext>
              </a:extLst>
            </p:cNvPr>
            <p:cNvGrpSpPr/>
            <p:nvPr/>
          </p:nvGrpSpPr>
          <p:grpSpPr>
            <a:xfrm>
              <a:off x="6454208" y="1951151"/>
              <a:ext cx="998516" cy="228011"/>
              <a:chOff x="6066143" y="1657350"/>
              <a:chExt cx="998516" cy="228011"/>
            </a:xfrm>
          </p:grpSpPr>
          <p:pic>
            <p:nvPicPr>
              <p:cNvPr id="19" name="Gráfico 18" descr="Gráfico de barras">
                <a:extLst>
                  <a:ext uri="{FF2B5EF4-FFF2-40B4-BE49-F238E27FC236}">
                    <a16:creationId xmlns:a16="http://schemas.microsoft.com/office/drawing/2014/main" id="{76CF2AFA-1E97-334A-9576-76F67510299B}"/>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66143" y="1657350"/>
                <a:ext cx="228011" cy="228011"/>
              </a:xfrm>
              <a:prstGeom prst="rect">
                <a:avLst/>
              </a:prstGeom>
            </p:spPr>
          </p:pic>
          <p:pic>
            <p:nvPicPr>
              <p:cNvPr id="20" name="Gráfico 19" descr="Gráfico de barras con tendencia alcista">
                <a:extLst>
                  <a:ext uri="{FF2B5EF4-FFF2-40B4-BE49-F238E27FC236}">
                    <a16:creationId xmlns:a16="http://schemas.microsoft.com/office/drawing/2014/main" id="{4641D61A-4D14-D242-BF58-0EFAC3A18559}"/>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38690" y="1657350"/>
                <a:ext cx="228011" cy="228011"/>
              </a:xfrm>
              <a:prstGeom prst="rect">
                <a:avLst/>
              </a:prstGeom>
            </p:spPr>
          </p:pic>
          <p:pic>
            <p:nvPicPr>
              <p:cNvPr id="21" name="Gráfico 20" descr="Gráfico circular">
                <a:extLst>
                  <a:ext uri="{FF2B5EF4-FFF2-40B4-BE49-F238E27FC236}">
                    <a16:creationId xmlns:a16="http://schemas.microsoft.com/office/drawing/2014/main" id="{54716CBE-F677-A540-9AE5-A74541196DC7}"/>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957" y="1657350"/>
                <a:ext cx="228011" cy="228011"/>
              </a:xfrm>
              <a:prstGeom prst="rect">
                <a:avLst/>
              </a:prstGeom>
            </p:spPr>
          </p:pic>
          <p:pic>
            <p:nvPicPr>
              <p:cNvPr id="22" name="Gráfico 21" descr="Indicador">
                <a:extLst>
                  <a:ext uri="{FF2B5EF4-FFF2-40B4-BE49-F238E27FC236}">
                    <a16:creationId xmlns:a16="http://schemas.microsoft.com/office/drawing/2014/main" id="{4846DBB8-79B0-9946-91CA-FE79C9FF5696}"/>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36648" y="1657350"/>
                <a:ext cx="228011" cy="228011"/>
              </a:xfrm>
              <a:prstGeom prst="rect">
                <a:avLst/>
              </a:prstGeom>
            </p:spPr>
          </p:pic>
        </p:grpSp>
        <p:sp>
          <p:nvSpPr>
            <p:cNvPr id="26" name="CuadroTexto 25">
              <a:extLst>
                <a:ext uri="{FF2B5EF4-FFF2-40B4-BE49-F238E27FC236}">
                  <a16:creationId xmlns:a16="http://schemas.microsoft.com/office/drawing/2014/main" id="{55976141-A818-754B-9BB7-7A472865743F}"/>
                </a:ext>
              </a:extLst>
            </p:cNvPr>
            <p:cNvSpPr txBox="1"/>
            <p:nvPr/>
          </p:nvSpPr>
          <p:spPr>
            <a:xfrm>
              <a:off x="6524366" y="2170515"/>
              <a:ext cx="793971" cy="307777"/>
            </a:xfrm>
            <a:prstGeom prst="rect">
              <a:avLst/>
            </a:prstGeom>
            <a:noFill/>
          </p:spPr>
          <p:txBody>
            <a:bodyPr wrap="squar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Tableros dinámicos</a:t>
              </a:r>
            </a:p>
          </p:txBody>
        </p:sp>
        <p:sp>
          <p:nvSpPr>
            <p:cNvPr id="28" name="CuadroTexto 27">
              <a:extLst>
                <a:ext uri="{FF2B5EF4-FFF2-40B4-BE49-F238E27FC236}">
                  <a16:creationId xmlns:a16="http://schemas.microsoft.com/office/drawing/2014/main" id="{86B46B69-A5B7-7B48-89B0-7E119EF733C1}"/>
                </a:ext>
              </a:extLst>
            </p:cNvPr>
            <p:cNvSpPr txBox="1"/>
            <p:nvPr/>
          </p:nvSpPr>
          <p:spPr>
            <a:xfrm>
              <a:off x="6591923" y="1759097"/>
              <a:ext cx="793971" cy="200055"/>
            </a:xfrm>
            <a:prstGeom prst="rect">
              <a:avLst/>
            </a:prstGeom>
            <a:noFill/>
          </p:spPr>
          <p:txBody>
            <a:bodyPr wrap="square" rtlCol="0">
              <a:spAutoFit/>
            </a:bodyPr>
            <a:lstStyle/>
            <a:p>
              <a:pPr algn="ctr"/>
              <a:r>
                <a:rPr lang="es-ES_tradnl" sz="700" b="1" u="sng" dirty="0">
                  <a:solidFill>
                    <a:schemeClr val="bg1">
                      <a:lumMod val="50000"/>
                    </a:schemeClr>
                  </a:solidFill>
                  <a:latin typeface="Calibri" panose="020F0502020204030204" pitchFamily="34" charset="0"/>
                  <a:cs typeface="Calibri" panose="020F0502020204030204" pitchFamily="34" charset="0"/>
                </a:rPr>
                <a:t>Power BI</a:t>
              </a:r>
            </a:p>
          </p:txBody>
        </p:sp>
      </p:grpSp>
      <p:grpSp>
        <p:nvGrpSpPr>
          <p:cNvPr id="13" name="Grupo 12">
            <a:extLst>
              <a:ext uri="{FF2B5EF4-FFF2-40B4-BE49-F238E27FC236}">
                <a16:creationId xmlns:a16="http://schemas.microsoft.com/office/drawing/2014/main" id="{5F76DB45-5CAC-DE4E-A8DA-4FC4495CA09B}"/>
              </a:ext>
            </a:extLst>
          </p:cNvPr>
          <p:cNvGrpSpPr/>
          <p:nvPr/>
        </p:nvGrpSpPr>
        <p:grpSpPr>
          <a:xfrm>
            <a:off x="4698799" y="1560759"/>
            <a:ext cx="703418" cy="974780"/>
            <a:chOff x="4698799" y="1560759"/>
            <a:chExt cx="703418" cy="974780"/>
          </a:xfrm>
        </p:grpSpPr>
        <p:sp>
          <p:nvSpPr>
            <p:cNvPr id="7" name="Shape 2844">
              <a:extLst>
                <a:ext uri="{FF2B5EF4-FFF2-40B4-BE49-F238E27FC236}">
                  <a16:creationId xmlns:a16="http://schemas.microsoft.com/office/drawing/2014/main" id="{DBB00E70-E891-6344-B37C-C68EADACE55A}"/>
                </a:ext>
              </a:extLst>
            </p:cNvPr>
            <p:cNvSpPr/>
            <p:nvPr/>
          </p:nvSpPr>
          <p:spPr>
            <a:xfrm>
              <a:off x="4734458" y="1842745"/>
              <a:ext cx="342714" cy="34267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23" name="CuadroTexto 22">
              <a:extLst>
                <a:ext uri="{FF2B5EF4-FFF2-40B4-BE49-F238E27FC236}">
                  <a16:creationId xmlns:a16="http://schemas.microsoft.com/office/drawing/2014/main" id="{557AA137-FBB8-9743-B265-3E68C441EDFF}"/>
                </a:ext>
              </a:extLst>
            </p:cNvPr>
            <p:cNvSpPr txBox="1"/>
            <p:nvPr/>
          </p:nvSpPr>
          <p:spPr>
            <a:xfrm>
              <a:off x="4698799" y="2335484"/>
              <a:ext cx="466795" cy="200055"/>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Gestión</a:t>
              </a:r>
            </a:p>
          </p:txBody>
        </p:sp>
        <p:sp>
          <p:nvSpPr>
            <p:cNvPr id="29" name="Shape 2926">
              <a:extLst>
                <a:ext uri="{FF2B5EF4-FFF2-40B4-BE49-F238E27FC236}">
                  <a16:creationId xmlns:a16="http://schemas.microsoft.com/office/drawing/2014/main" id="{767EB734-F526-3C49-B01C-441ABFE01E74}"/>
                </a:ext>
              </a:extLst>
            </p:cNvPr>
            <p:cNvSpPr/>
            <p:nvPr/>
          </p:nvSpPr>
          <p:spPr>
            <a:xfrm rot="16434715">
              <a:off x="5155460" y="1572667"/>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14" name="Grupo 13">
            <a:extLst>
              <a:ext uri="{FF2B5EF4-FFF2-40B4-BE49-F238E27FC236}">
                <a16:creationId xmlns:a16="http://schemas.microsoft.com/office/drawing/2014/main" id="{A4C8A57A-1E39-974D-A398-4A66ED034976}"/>
              </a:ext>
            </a:extLst>
          </p:cNvPr>
          <p:cNvGrpSpPr/>
          <p:nvPr/>
        </p:nvGrpSpPr>
        <p:grpSpPr>
          <a:xfrm>
            <a:off x="5380587" y="1270100"/>
            <a:ext cx="888020" cy="1029966"/>
            <a:chOff x="5380587" y="1270100"/>
            <a:chExt cx="888020" cy="1029966"/>
          </a:xfrm>
        </p:grpSpPr>
        <p:sp>
          <p:nvSpPr>
            <p:cNvPr id="8" name="Shape 2858">
              <a:extLst>
                <a:ext uri="{FF2B5EF4-FFF2-40B4-BE49-F238E27FC236}">
                  <a16:creationId xmlns:a16="http://schemas.microsoft.com/office/drawing/2014/main" id="{EA73BA50-46E7-2E4B-9C1F-4CB2D1BF6209}"/>
                </a:ext>
              </a:extLst>
            </p:cNvPr>
            <p:cNvSpPr/>
            <p:nvPr/>
          </p:nvSpPr>
          <p:spPr>
            <a:xfrm>
              <a:off x="5679960" y="1477148"/>
              <a:ext cx="280405" cy="34267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24" name="CuadroTexto 23">
              <a:extLst>
                <a:ext uri="{FF2B5EF4-FFF2-40B4-BE49-F238E27FC236}">
                  <a16:creationId xmlns:a16="http://schemas.microsoft.com/office/drawing/2014/main" id="{7FE48DD6-7843-0C4B-ACCE-4DD654ADCF86}"/>
                </a:ext>
              </a:extLst>
            </p:cNvPr>
            <p:cNvSpPr txBox="1"/>
            <p:nvPr/>
          </p:nvSpPr>
          <p:spPr>
            <a:xfrm>
              <a:off x="5380587" y="1884568"/>
              <a:ext cx="793971" cy="415498"/>
            </a:xfrm>
            <a:prstGeom prst="rect">
              <a:avLst/>
            </a:prstGeom>
            <a:noFill/>
          </p:spPr>
          <p:txBody>
            <a:bodyPr wrap="squar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Generación de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Datos para explotación</a:t>
              </a:r>
            </a:p>
          </p:txBody>
        </p:sp>
        <p:sp>
          <p:nvSpPr>
            <p:cNvPr id="30" name="Shape 2926">
              <a:extLst>
                <a:ext uri="{FF2B5EF4-FFF2-40B4-BE49-F238E27FC236}">
                  <a16:creationId xmlns:a16="http://schemas.microsoft.com/office/drawing/2014/main" id="{1B393A08-CDEE-0247-B5CA-69754FFA612F}"/>
                </a:ext>
              </a:extLst>
            </p:cNvPr>
            <p:cNvSpPr/>
            <p:nvPr/>
          </p:nvSpPr>
          <p:spPr>
            <a:xfrm rot="16434715">
              <a:off x="6005444" y="1282008"/>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31" name="Shape 2927">
              <a:extLst>
                <a:ext uri="{FF2B5EF4-FFF2-40B4-BE49-F238E27FC236}">
                  <a16:creationId xmlns:a16="http://schemas.microsoft.com/office/drawing/2014/main" id="{5BEE6764-7A60-A04F-8118-470F1B4D9C0E}"/>
                </a:ext>
              </a:extLst>
            </p:cNvPr>
            <p:cNvSpPr/>
            <p:nvPr/>
          </p:nvSpPr>
          <p:spPr>
            <a:xfrm rot="4806266">
              <a:off x="6010602" y="1699329"/>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
        <p:nvSpPr>
          <p:cNvPr id="32" name="Google Shape;415;p6">
            <a:extLst>
              <a:ext uri="{FF2B5EF4-FFF2-40B4-BE49-F238E27FC236}">
                <a16:creationId xmlns:a16="http://schemas.microsoft.com/office/drawing/2014/main" id="{8709C206-CB3B-EE43-B758-BD86F0E06251}"/>
              </a:ext>
            </a:extLst>
          </p:cNvPr>
          <p:cNvSpPr txBox="1"/>
          <p:nvPr/>
        </p:nvSpPr>
        <p:spPr>
          <a:xfrm>
            <a:off x="366057" y="888252"/>
            <a:ext cx="3909392" cy="1554914"/>
          </a:xfrm>
          <a:prstGeom prst="rect">
            <a:avLst/>
          </a:prstGeom>
          <a:noFill/>
          <a:ln>
            <a:noFill/>
          </a:ln>
        </p:spPr>
        <p:txBody>
          <a:bodyPr spcFirstLastPara="1" wrap="square" lIns="91425" tIns="45700" rIns="91425" bIns="45700" anchor="t" anchorCtr="0">
            <a:normAutofit/>
          </a:bodyPr>
          <a:lstStyle/>
          <a:p>
            <a:pPr>
              <a:lnSpc>
                <a:spcPct val="90000"/>
              </a:lnSpc>
            </a:pPr>
            <a:r>
              <a:rPr lang="es-ES_tradnl" sz="1600" b="1" dirty="0">
                <a:solidFill>
                  <a:srgbClr val="7F7F7F"/>
                </a:solidFill>
                <a:latin typeface="Open Sans"/>
                <a:ea typeface="Open Sans"/>
                <a:cs typeface="Open Sans"/>
              </a:rPr>
              <a:t>BI</a:t>
            </a:r>
          </a:p>
          <a:p>
            <a:endParaRPr lang="es-ES_tradnl" sz="800" b="1" dirty="0">
              <a:solidFill>
                <a:srgbClr val="0560D6"/>
              </a:solidFill>
              <a:latin typeface="Calibri" panose="020F0502020204030204" pitchFamily="34" charset="0"/>
              <a:cs typeface="Calibri" panose="020F0502020204030204" pitchFamily="34" charset="0"/>
            </a:endParaRPr>
          </a:p>
          <a:p>
            <a:pPr>
              <a:buClr>
                <a:srgbClr val="0560D4"/>
              </a:buClr>
            </a:pPr>
            <a:r>
              <a:rPr lang="es-ES_tradnl" sz="1200" dirty="0">
                <a:solidFill>
                  <a:schemeClr val="bg1">
                    <a:lumMod val="50000"/>
                  </a:schemeClr>
                </a:solidFill>
                <a:latin typeface="Calibri" panose="020F0502020204030204" pitchFamily="34" charset="0"/>
                <a:cs typeface="Calibri" panose="020F0502020204030204" pitchFamily="34" charset="0"/>
              </a:rPr>
              <a:t>KMS cuenta con reportes tanto estáticos como dinámicos para la explotación de la información, dentro de la herramienta se tienen reportes que pueden ser exportados a Excel o bien impresos y por otro lado cuenta con cubos de información que pueden ser explotados con Power BI</a:t>
            </a:r>
          </a:p>
        </p:txBody>
      </p:sp>
      <p:pic>
        <p:nvPicPr>
          <p:cNvPr id="33" name="Imagen 32">
            <a:extLst>
              <a:ext uri="{FF2B5EF4-FFF2-40B4-BE49-F238E27FC236}">
                <a16:creationId xmlns:a16="http://schemas.microsoft.com/office/drawing/2014/main" id="{B85FF79B-0A71-C34B-9C36-AAE8788565B3}"/>
              </a:ext>
            </a:extLst>
          </p:cNvPr>
          <p:cNvPicPr/>
          <p:nvPr/>
        </p:nvPicPr>
        <p:blipFill>
          <a:blip r:embed="rId11"/>
          <a:stretch>
            <a:fillRect/>
          </a:stretch>
        </p:blipFill>
        <p:spPr>
          <a:xfrm>
            <a:off x="3231406" y="2659302"/>
            <a:ext cx="3303776" cy="1582420"/>
          </a:xfrm>
          <a:prstGeom prst="rect">
            <a:avLst/>
          </a:prstGeom>
        </p:spPr>
      </p:pic>
      <p:pic>
        <p:nvPicPr>
          <p:cNvPr id="34" name="Imagen 33">
            <a:extLst>
              <a:ext uri="{FF2B5EF4-FFF2-40B4-BE49-F238E27FC236}">
                <a16:creationId xmlns:a16="http://schemas.microsoft.com/office/drawing/2014/main" id="{64752EB1-D145-8440-AAE5-C4522CF16B84}"/>
              </a:ext>
            </a:extLst>
          </p:cNvPr>
          <p:cNvPicPr/>
          <p:nvPr/>
        </p:nvPicPr>
        <p:blipFill>
          <a:blip r:embed="rId12"/>
          <a:stretch>
            <a:fillRect/>
          </a:stretch>
        </p:blipFill>
        <p:spPr>
          <a:xfrm>
            <a:off x="5294991" y="3102451"/>
            <a:ext cx="3315352" cy="1638123"/>
          </a:xfrm>
          <a:prstGeom prst="rect">
            <a:avLst/>
          </a:prstGeom>
        </p:spPr>
      </p:pic>
    </p:spTree>
    <p:extLst>
      <p:ext uri="{BB962C8B-B14F-4D97-AF65-F5344CB8AC3E}">
        <p14:creationId xmlns:p14="http://schemas.microsoft.com/office/powerpoint/2010/main" val="50902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p:tgtEl>
                                          <p:spTgt spid="32"/>
                                        </p:tgtEl>
                                        <p:attrNameLst>
                                          <p:attrName>ppt_y</p:attrName>
                                        </p:attrNameLst>
                                      </p:cBhvr>
                                      <p:tavLst>
                                        <p:tav tm="0">
                                          <p:val>
                                            <p:strVal val="#ppt_y+#ppt_h*1.125000"/>
                                          </p:val>
                                        </p:tav>
                                        <p:tav tm="100000">
                                          <p:val>
                                            <p:strVal val="#ppt_y"/>
                                          </p:val>
                                        </p:tav>
                                      </p:tavLst>
                                    </p:anim>
                                    <p:animEffect transition="in" filter="wipe(up)">
                                      <p:cBhvr>
                                        <p:cTn id="16" dur="500"/>
                                        <p:tgtEl>
                                          <p:spTgt spid="32"/>
                                        </p:tgtEl>
                                      </p:cBhvr>
                                    </p:animEffect>
                                  </p:childTnLst>
                                </p:cTn>
                              </p:par>
                              <p:par>
                                <p:cTn id="17" presetID="1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up)">
                                      <p:cBhvr>
                                        <p:cTn id="35" dur="500"/>
                                        <p:tgtEl>
                                          <p:spTgt spid="15"/>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415"/>
                                        </p:tgtEl>
                                        <p:attrNameLst>
                                          <p:attrName>style.visibility</p:attrName>
                                        </p:attrNameLst>
                                      </p:cBhvr>
                                      <p:to>
                                        <p:strVal val="visible"/>
                                      </p:to>
                                    </p:set>
                                    <p:anim calcmode="lin" valueType="num">
                                      <p:cBhvr additive="base">
                                        <p:cTn id="39" dur="500"/>
                                        <p:tgtEl>
                                          <p:spTgt spid="415"/>
                                        </p:tgtEl>
                                        <p:attrNameLst>
                                          <p:attrName>ppt_y</p:attrName>
                                        </p:attrNameLst>
                                      </p:cBhvr>
                                      <p:tavLst>
                                        <p:tav tm="0">
                                          <p:val>
                                            <p:strVal val="#ppt_y+#ppt_h*1.125000"/>
                                          </p:val>
                                        </p:tav>
                                        <p:tav tm="100000">
                                          <p:val>
                                            <p:strVal val="#ppt_y"/>
                                          </p:val>
                                        </p:tav>
                                      </p:tavLst>
                                    </p:anim>
                                    <p:animEffect transition="in" filter="wipe(up)">
                                      <p:cBhvr>
                                        <p:cTn id="40" dur="500"/>
                                        <p:tgtEl>
                                          <p:spTgt spid="415"/>
                                        </p:tgtEl>
                                      </p:cBhvr>
                                    </p:animEffect>
                                  </p:childTnLst>
                                </p:cTn>
                              </p:par>
                            </p:childTnLst>
                          </p:cTn>
                        </p:par>
                        <p:par>
                          <p:cTn id="41" fill="hold">
                            <p:stCondLst>
                              <p:cond delay="3500"/>
                            </p:stCondLst>
                            <p:childTnLst>
                              <p:par>
                                <p:cTn id="42" presetID="2" presetClass="entr" presetSubtype="4" repeatCount="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repeatCount="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p:nvPr/>
        </p:nvSpPr>
        <p:spPr>
          <a:xfrm>
            <a:off x="740218" y="213015"/>
            <a:ext cx="4912437"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Funcionalidad de </a:t>
            </a:r>
            <a:r>
              <a:rPr lang="es-ES_tradnl" sz="2700" b="1" dirty="0">
                <a:solidFill>
                  <a:srgbClr val="0560D4"/>
                </a:solidFill>
                <a:latin typeface="Open Sans"/>
                <a:ea typeface="Open Sans"/>
                <a:cs typeface="Open Sans"/>
                <a:sym typeface="Open Sans"/>
              </a:rPr>
              <a:t>KMS</a:t>
            </a:r>
          </a:p>
        </p:txBody>
      </p:sp>
      <p:sp>
        <p:nvSpPr>
          <p:cNvPr id="414" name="Google Shape;414;p6"/>
          <p:cNvSpPr txBox="1"/>
          <p:nvPr/>
        </p:nvSpPr>
        <p:spPr>
          <a:xfrm>
            <a:off x="819598" y="634121"/>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a:ea typeface="Calibri"/>
                <a:cs typeface="Calibri"/>
                <a:sym typeface="Calibri"/>
              </a:rPr>
              <a:t>Cambiando la manera de gestionar los contratos y proyectos</a:t>
            </a:r>
          </a:p>
        </p:txBody>
      </p:sp>
      <p:sp>
        <p:nvSpPr>
          <p:cNvPr id="415" name="Google Shape;415;p6"/>
          <p:cNvSpPr txBox="1"/>
          <p:nvPr/>
        </p:nvSpPr>
        <p:spPr>
          <a:xfrm>
            <a:off x="350186" y="2835215"/>
            <a:ext cx="3909392" cy="1644926"/>
          </a:xfrm>
          <a:prstGeom prst="rect">
            <a:avLst/>
          </a:prstGeom>
          <a:noFill/>
          <a:ln>
            <a:noFill/>
          </a:ln>
        </p:spPr>
        <p:txBody>
          <a:bodyPr spcFirstLastPara="1" wrap="square" lIns="91425" tIns="45700" rIns="91425" bIns="45700" anchor="t" anchorCtr="0">
            <a:normAutofit/>
          </a:bodyPr>
          <a:lstStyle/>
          <a:p>
            <a:r>
              <a:rPr lang="es-ES_tradnl" b="1" dirty="0">
                <a:solidFill>
                  <a:schemeClr val="bg1">
                    <a:lumMod val="50000"/>
                  </a:schemeClr>
                </a:solidFill>
                <a:latin typeface="Calibri" panose="020F0502020204030204" pitchFamily="34" charset="0"/>
                <a:cs typeface="Calibri" panose="020F0502020204030204" pitchFamily="34" charset="0"/>
              </a:rPr>
              <a:t>Principales funcionalidades</a:t>
            </a:r>
          </a:p>
          <a:p>
            <a:pPr algn="ctr"/>
            <a:endParaRPr lang="es-ES_tradnl" b="1" dirty="0">
              <a:solidFill>
                <a:srgbClr val="0560D6"/>
              </a:solidFill>
              <a:latin typeface="Calibri" panose="020F0502020204030204" pitchFamily="34" charset="0"/>
              <a:cs typeface="Calibri" panose="020F0502020204030204" pitchFamily="34" charset="0"/>
            </a:endParaRP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Captura de horas por proyecto / Orden de trabajo</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Control de horas por semana, mes</a:t>
            </a:r>
          </a:p>
          <a:p>
            <a:pPr marL="171450" indent="-171450">
              <a:buClr>
                <a:srgbClr val="0560D4"/>
              </a:buClr>
              <a:buFont typeface="Wingdings" pitchFamily="2" charset="2"/>
              <a:buChar char="v"/>
            </a:pPr>
            <a:r>
              <a:rPr lang="es-ES_tradnl" sz="1000" dirty="0">
                <a:solidFill>
                  <a:schemeClr val="bg1">
                    <a:lumMod val="50000"/>
                  </a:schemeClr>
                </a:solidFill>
                <a:latin typeface="Calibri" panose="020F0502020204030204" pitchFamily="34" charset="0"/>
                <a:cs typeface="Calibri" panose="020F0502020204030204" pitchFamily="34" charset="0"/>
              </a:rPr>
              <a:t>Análisis de que tipo de tareas realizan los recursos </a:t>
            </a:r>
          </a:p>
        </p:txBody>
      </p:sp>
      <p:sp>
        <p:nvSpPr>
          <p:cNvPr id="52" name="Rectángulo 51">
            <a:extLst>
              <a:ext uri="{FF2B5EF4-FFF2-40B4-BE49-F238E27FC236}">
                <a16:creationId xmlns:a16="http://schemas.microsoft.com/office/drawing/2014/main" id="{BCD76AAE-2652-1545-A86B-050E189C974E}"/>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Google Shape;415;p6">
            <a:extLst>
              <a:ext uri="{FF2B5EF4-FFF2-40B4-BE49-F238E27FC236}">
                <a16:creationId xmlns:a16="http://schemas.microsoft.com/office/drawing/2014/main" id="{B5A5509B-E82D-E64E-B399-70F35482278F}"/>
              </a:ext>
            </a:extLst>
          </p:cNvPr>
          <p:cNvSpPr txBox="1"/>
          <p:nvPr/>
        </p:nvSpPr>
        <p:spPr>
          <a:xfrm>
            <a:off x="350186" y="956348"/>
            <a:ext cx="3909392" cy="1554914"/>
          </a:xfrm>
          <a:prstGeom prst="rect">
            <a:avLst/>
          </a:prstGeom>
          <a:noFill/>
          <a:ln>
            <a:noFill/>
          </a:ln>
        </p:spPr>
        <p:txBody>
          <a:bodyPr spcFirstLastPara="1" wrap="square" lIns="91425" tIns="45700" rIns="91425" bIns="45700" anchor="t" anchorCtr="0">
            <a:normAutofit/>
          </a:bodyPr>
          <a:lstStyle/>
          <a:p>
            <a:pPr>
              <a:lnSpc>
                <a:spcPct val="90000"/>
              </a:lnSpc>
            </a:pPr>
            <a:r>
              <a:rPr lang="es-ES_tradnl" sz="1600" b="1" dirty="0">
                <a:solidFill>
                  <a:srgbClr val="7F7F7F"/>
                </a:solidFill>
                <a:latin typeface="Open Sans"/>
                <a:ea typeface="Open Sans"/>
                <a:cs typeface="Open Sans"/>
              </a:rPr>
              <a:t>Bitácora</a:t>
            </a:r>
          </a:p>
          <a:p>
            <a:endParaRPr lang="es-ES_tradnl" sz="800" b="1" dirty="0">
              <a:solidFill>
                <a:srgbClr val="0560D6"/>
              </a:solidFill>
              <a:latin typeface="Calibri" panose="020F0502020204030204" pitchFamily="34" charset="0"/>
              <a:cs typeface="Calibri" panose="020F0502020204030204" pitchFamily="34" charset="0"/>
            </a:endParaRPr>
          </a:p>
          <a:p>
            <a:pPr>
              <a:buClr>
                <a:srgbClr val="0560D4"/>
              </a:buClr>
            </a:pPr>
            <a:r>
              <a:rPr lang="es-ES_tradnl" sz="1200" dirty="0">
                <a:solidFill>
                  <a:schemeClr val="bg1">
                    <a:lumMod val="50000"/>
                  </a:schemeClr>
                </a:solidFill>
                <a:latin typeface="Calibri" panose="020F0502020204030204" pitchFamily="34" charset="0"/>
                <a:cs typeface="Calibri" panose="020F0502020204030204" pitchFamily="34" charset="0"/>
              </a:rPr>
              <a:t>La bitácora, permite llevar a cabo el control y uso del tiempo y costo de los recursos asignados a los contratos y proyectos</a:t>
            </a:r>
          </a:p>
        </p:txBody>
      </p:sp>
      <p:grpSp>
        <p:nvGrpSpPr>
          <p:cNvPr id="4" name="Grupo 3">
            <a:extLst>
              <a:ext uri="{FF2B5EF4-FFF2-40B4-BE49-F238E27FC236}">
                <a16:creationId xmlns:a16="http://schemas.microsoft.com/office/drawing/2014/main" id="{5ACC7B7E-A1B0-3047-9D82-C87A028EDD83}"/>
              </a:ext>
            </a:extLst>
          </p:cNvPr>
          <p:cNvGrpSpPr/>
          <p:nvPr/>
        </p:nvGrpSpPr>
        <p:grpSpPr>
          <a:xfrm>
            <a:off x="4866082" y="1194836"/>
            <a:ext cx="946093" cy="591892"/>
            <a:chOff x="4866082" y="1194836"/>
            <a:chExt cx="946093" cy="591892"/>
          </a:xfrm>
        </p:grpSpPr>
        <p:sp>
          <p:nvSpPr>
            <p:cNvPr id="14" name="Freeform: Shape 187">
              <a:extLst>
                <a:ext uri="{FF2B5EF4-FFF2-40B4-BE49-F238E27FC236}">
                  <a16:creationId xmlns:a16="http://schemas.microsoft.com/office/drawing/2014/main" id="{09E7A32C-A3AC-1845-AABB-BB66FC3DEA29}"/>
                </a:ext>
              </a:extLst>
            </p:cNvPr>
            <p:cNvSpPr/>
            <p:nvPr/>
          </p:nvSpPr>
          <p:spPr>
            <a:xfrm>
              <a:off x="5195062" y="1194836"/>
              <a:ext cx="304702" cy="228519"/>
            </a:xfrm>
            <a:custGeom>
              <a:avLst/>
              <a:gdLst/>
              <a:ahLst/>
              <a:cxnLst/>
              <a:rect l="l" t="t" r="r" b="b"/>
              <a:pathLst>
                <a:path w="261246" h="195927">
                  <a:moveTo>
                    <a:pt x="44144" y="89807"/>
                  </a:moveTo>
                  <a:cubicBezTo>
                    <a:pt x="45148" y="89818"/>
                    <a:pt x="46041" y="90019"/>
                    <a:pt x="46822" y="90412"/>
                  </a:cubicBezTo>
                  <a:cubicBezTo>
                    <a:pt x="47604" y="90805"/>
                    <a:pt x="48369" y="91325"/>
                    <a:pt x="49119" y="91973"/>
                  </a:cubicBezTo>
                  <a:cubicBezTo>
                    <a:pt x="55279" y="96801"/>
                    <a:pt x="61615" y="100589"/>
                    <a:pt x="68126" y="103335"/>
                  </a:cubicBezTo>
                  <a:cubicBezTo>
                    <a:pt x="74637" y="106081"/>
                    <a:pt x="81866" y="107479"/>
                    <a:pt x="89812" y="107530"/>
                  </a:cubicBezTo>
                  <a:cubicBezTo>
                    <a:pt x="97759" y="107479"/>
                    <a:pt x="104987" y="106081"/>
                    <a:pt x="111499" y="103335"/>
                  </a:cubicBezTo>
                  <a:cubicBezTo>
                    <a:pt x="118010" y="100589"/>
                    <a:pt x="124346" y="96801"/>
                    <a:pt x="130506" y="91973"/>
                  </a:cubicBezTo>
                  <a:cubicBezTo>
                    <a:pt x="131256" y="91325"/>
                    <a:pt x="132021" y="90805"/>
                    <a:pt x="132802" y="90412"/>
                  </a:cubicBezTo>
                  <a:cubicBezTo>
                    <a:pt x="133584" y="90019"/>
                    <a:pt x="134477" y="89818"/>
                    <a:pt x="135481" y="89807"/>
                  </a:cubicBezTo>
                  <a:cubicBezTo>
                    <a:pt x="140924" y="89807"/>
                    <a:pt x="145984" y="90826"/>
                    <a:pt x="150662" y="92865"/>
                  </a:cubicBezTo>
                  <a:cubicBezTo>
                    <a:pt x="155339" y="94903"/>
                    <a:pt x="159507" y="97961"/>
                    <a:pt x="163163" y="102037"/>
                  </a:cubicBezTo>
                  <a:lnTo>
                    <a:pt x="134716" y="102037"/>
                  </a:lnTo>
                  <a:cubicBezTo>
                    <a:pt x="130129" y="102160"/>
                    <a:pt x="126291" y="103767"/>
                    <a:pt x="123203" y="106859"/>
                  </a:cubicBezTo>
                  <a:cubicBezTo>
                    <a:pt x="120115" y="109950"/>
                    <a:pt x="118509" y="113790"/>
                    <a:pt x="118387" y="118380"/>
                  </a:cubicBezTo>
                  <a:lnTo>
                    <a:pt x="118387" y="142861"/>
                  </a:lnTo>
                  <a:cubicBezTo>
                    <a:pt x="118509" y="147451"/>
                    <a:pt x="120115" y="151291"/>
                    <a:pt x="123203" y="154382"/>
                  </a:cubicBezTo>
                  <a:cubicBezTo>
                    <a:pt x="126291" y="157474"/>
                    <a:pt x="130129" y="159081"/>
                    <a:pt x="134716" y="159203"/>
                  </a:cubicBezTo>
                  <a:lnTo>
                    <a:pt x="167373" y="159203"/>
                  </a:lnTo>
                  <a:lnTo>
                    <a:pt x="167373" y="189551"/>
                  </a:lnTo>
                  <a:cubicBezTo>
                    <a:pt x="164208" y="191825"/>
                    <a:pt x="160747" y="193462"/>
                    <a:pt x="156992" y="194460"/>
                  </a:cubicBezTo>
                  <a:cubicBezTo>
                    <a:pt x="153237" y="195459"/>
                    <a:pt x="149426" y="195948"/>
                    <a:pt x="145559" y="195927"/>
                  </a:cubicBezTo>
                  <a:lnTo>
                    <a:pt x="34065" y="195927"/>
                  </a:lnTo>
                  <a:cubicBezTo>
                    <a:pt x="23717" y="195850"/>
                    <a:pt x="15489" y="192944"/>
                    <a:pt x="9381" y="187208"/>
                  </a:cubicBezTo>
                  <a:cubicBezTo>
                    <a:pt x="3274" y="181473"/>
                    <a:pt x="149" y="173370"/>
                    <a:pt x="5" y="162901"/>
                  </a:cubicBezTo>
                  <a:cubicBezTo>
                    <a:pt x="-57" y="155536"/>
                    <a:pt x="490" y="147674"/>
                    <a:pt x="1646" y="139314"/>
                  </a:cubicBezTo>
                  <a:cubicBezTo>
                    <a:pt x="2801" y="130954"/>
                    <a:pt x="4939" y="123030"/>
                    <a:pt x="8058" y="115540"/>
                  </a:cubicBezTo>
                  <a:cubicBezTo>
                    <a:pt x="11177" y="108050"/>
                    <a:pt x="15650" y="101928"/>
                    <a:pt x="21478" y="97173"/>
                  </a:cubicBezTo>
                  <a:cubicBezTo>
                    <a:pt x="27306" y="92418"/>
                    <a:pt x="34861" y="89962"/>
                    <a:pt x="44144" y="89807"/>
                  </a:cubicBezTo>
                  <a:close/>
                  <a:moveTo>
                    <a:pt x="183700" y="65314"/>
                  </a:moveTo>
                  <a:lnTo>
                    <a:pt x="208181" y="65314"/>
                  </a:lnTo>
                  <a:cubicBezTo>
                    <a:pt x="209299" y="65349"/>
                    <a:pt x="210250" y="65758"/>
                    <a:pt x="211034" y="66542"/>
                  </a:cubicBezTo>
                  <a:cubicBezTo>
                    <a:pt x="211817" y="67326"/>
                    <a:pt x="212226" y="68277"/>
                    <a:pt x="212261" y="69396"/>
                  </a:cubicBezTo>
                  <a:lnTo>
                    <a:pt x="212261" y="114300"/>
                  </a:lnTo>
                  <a:lnTo>
                    <a:pt x="257164" y="114300"/>
                  </a:lnTo>
                  <a:cubicBezTo>
                    <a:pt x="258283" y="114334"/>
                    <a:pt x="259234" y="114743"/>
                    <a:pt x="260019" y="115527"/>
                  </a:cubicBezTo>
                  <a:cubicBezTo>
                    <a:pt x="260803" y="116311"/>
                    <a:pt x="261212" y="117262"/>
                    <a:pt x="261246" y="118380"/>
                  </a:cubicBezTo>
                  <a:lnTo>
                    <a:pt x="261246" y="142861"/>
                  </a:lnTo>
                  <a:cubicBezTo>
                    <a:pt x="261212" y="143979"/>
                    <a:pt x="260803" y="144930"/>
                    <a:pt x="260019" y="145714"/>
                  </a:cubicBezTo>
                  <a:cubicBezTo>
                    <a:pt x="259234" y="146497"/>
                    <a:pt x="258283" y="146907"/>
                    <a:pt x="257164" y="146941"/>
                  </a:cubicBezTo>
                  <a:lnTo>
                    <a:pt x="212261" y="146941"/>
                  </a:lnTo>
                  <a:lnTo>
                    <a:pt x="212261" y="191846"/>
                  </a:lnTo>
                  <a:cubicBezTo>
                    <a:pt x="212226" y="192965"/>
                    <a:pt x="211817" y="193916"/>
                    <a:pt x="211034" y="194699"/>
                  </a:cubicBezTo>
                  <a:cubicBezTo>
                    <a:pt x="210250" y="195483"/>
                    <a:pt x="209299" y="195892"/>
                    <a:pt x="208181" y="195927"/>
                  </a:cubicBezTo>
                  <a:lnTo>
                    <a:pt x="183700" y="195927"/>
                  </a:lnTo>
                  <a:cubicBezTo>
                    <a:pt x="182581" y="195892"/>
                    <a:pt x="181630" y="195483"/>
                    <a:pt x="180847" y="194699"/>
                  </a:cubicBezTo>
                  <a:cubicBezTo>
                    <a:pt x="180063" y="193916"/>
                    <a:pt x="179654" y="192965"/>
                    <a:pt x="179620" y="191846"/>
                  </a:cubicBezTo>
                  <a:lnTo>
                    <a:pt x="179620" y="146941"/>
                  </a:lnTo>
                  <a:lnTo>
                    <a:pt x="134716" y="146941"/>
                  </a:lnTo>
                  <a:cubicBezTo>
                    <a:pt x="133597" y="146907"/>
                    <a:pt x="132646" y="146497"/>
                    <a:pt x="131862" y="145714"/>
                  </a:cubicBezTo>
                  <a:cubicBezTo>
                    <a:pt x="131077" y="144930"/>
                    <a:pt x="130668" y="143979"/>
                    <a:pt x="130634" y="142861"/>
                  </a:cubicBezTo>
                  <a:lnTo>
                    <a:pt x="130634" y="118380"/>
                  </a:lnTo>
                  <a:cubicBezTo>
                    <a:pt x="130668" y="117262"/>
                    <a:pt x="131077" y="116311"/>
                    <a:pt x="131862" y="115527"/>
                  </a:cubicBezTo>
                  <a:cubicBezTo>
                    <a:pt x="132646" y="114743"/>
                    <a:pt x="133597" y="114334"/>
                    <a:pt x="134716" y="114300"/>
                  </a:cubicBezTo>
                  <a:lnTo>
                    <a:pt x="179620" y="114300"/>
                  </a:lnTo>
                  <a:lnTo>
                    <a:pt x="179620" y="69396"/>
                  </a:lnTo>
                  <a:cubicBezTo>
                    <a:pt x="179654" y="68277"/>
                    <a:pt x="180063" y="67326"/>
                    <a:pt x="180847" y="66542"/>
                  </a:cubicBezTo>
                  <a:cubicBezTo>
                    <a:pt x="181630" y="65758"/>
                    <a:pt x="182581" y="65349"/>
                    <a:pt x="183700" y="65314"/>
                  </a:cubicBezTo>
                  <a:close/>
                  <a:moveTo>
                    <a:pt x="89812" y="0"/>
                  </a:moveTo>
                  <a:cubicBezTo>
                    <a:pt x="98931" y="104"/>
                    <a:pt x="107171" y="2334"/>
                    <a:pt x="114532" y="6690"/>
                  </a:cubicBezTo>
                  <a:cubicBezTo>
                    <a:pt x="121893" y="11046"/>
                    <a:pt x="127752" y="16905"/>
                    <a:pt x="132108" y="24266"/>
                  </a:cubicBezTo>
                  <a:cubicBezTo>
                    <a:pt x="136464" y="31627"/>
                    <a:pt x="138694" y="39867"/>
                    <a:pt x="138798" y="48986"/>
                  </a:cubicBezTo>
                  <a:cubicBezTo>
                    <a:pt x="138694" y="58104"/>
                    <a:pt x="136464" y="66343"/>
                    <a:pt x="132108" y="73702"/>
                  </a:cubicBezTo>
                  <a:cubicBezTo>
                    <a:pt x="127752" y="81062"/>
                    <a:pt x="121893" y="86919"/>
                    <a:pt x="114532" y="91273"/>
                  </a:cubicBezTo>
                  <a:cubicBezTo>
                    <a:pt x="107171" y="95628"/>
                    <a:pt x="98931" y="97857"/>
                    <a:pt x="89812" y="97961"/>
                  </a:cubicBezTo>
                  <a:cubicBezTo>
                    <a:pt x="80694" y="97857"/>
                    <a:pt x="72454" y="95628"/>
                    <a:pt x="65093" y="91273"/>
                  </a:cubicBezTo>
                  <a:cubicBezTo>
                    <a:pt x="57732" y="86919"/>
                    <a:pt x="51873" y="81062"/>
                    <a:pt x="47517" y="73702"/>
                  </a:cubicBezTo>
                  <a:cubicBezTo>
                    <a:pt x="43161" y="66343"/>
                    <a:pt x="40930" y="58104"/>
                    <a:pt x="40827" y="48986"/>
                  </a:cubicBezTo>
                  <a:cubicBezTo>
                    <a:pt x="40930" y="39867"/>
                    <a:pt x="43161" y="31627"/>
                    <a:pt x="47517" y="24266"/>
                  </a:cubicBezTo>
                  <a:cubicBezTo>
                    <a:pt x="51873" y="16905"/>
                    <a:pt x="57732" y="11046"/>
                    <a:pt x="65093" y="6690"/>
                  </a:cubicBezTo>
                  <a:cubicBezTo>
                    <a:pt x="72454" y="2334"/>
                    <a:pt x="80694" y="104"/>
                    <a:pt x="898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CuadroTexto 14">
              <a:extLst>
                <a:ext uri="{FF2B5EF4-FFF2-40B4-BE49-F238E27FC236}">
                  <a16:creationId xmlns:a16="http://schemas.microsoft.com/office/drawing/2014/main" id="{B6632CEA-5A46-5041-A1BB-11F58E641E7C}"/>
                </a:ext>
              </a:extLst>
            </p:cNvPr>
            <p:cNvSpPr txBox="1"/>
            <p:nvPr/>
          </p:nvSpPr>
          <p:spPr>
            <a:xfrm>
              <a:off x="4866082" y="1478951"/>
              <a:ext cx="946093"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Asignación de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Proyectos a recursos</a:t>
              </a:r>
            </a:p>
          </p:txBody>
        </p:sp>
      </p:grpSp>
      <p:grpSp>
        <p:nvGrpSpPr>
          <p:cNvPr id="5" name="Grupo 4">
            <a:extLst>
              <a:ext uri="{FF2B5EF4-FFF2-40B4-BE49-F238E27FC236}">
                <a16:creationId xmlns:a16="http://schemas.microsoft.com/office/drawing/2014/main" id="{615856A6-21BC-2F43-94C0-A5B0417C4AC9}"/>
              </a:ext>
            </a:extLst>
          </p:cNvPr>
          <p:cNvGrpSpPr/>
          <p:nvPr/>
        </p:nvGrpSpPr>
        <p:grpSpPr>
          <a:xfrm>
            <a:off x="5698492" y="1230373"/>
            <a:ext cx="781977" cy="950975"/>
            <a:chOff x="5698492" y="1230373"/>
            <a:chExt cx="781977" cy="950975"/>
          </a:xfrm>
        </p:grpSpPr>
        <p:sp>
          <p:nvSpPr>
            <p:cNvPr id="8" name="Shape 2538">
              <a:extLst>
                <a:ext uri="{FF2B5EF4-FFF2-40B4-BE49-F238E27FC236}">
                  <a16:creationId xmlns:a16="http://schemas.microsoft.com/office/drawing/2014/main" id="{539F2DA3-48BB-3846-BE2D-A5FC98094907}"/>
                </a:ext>
              </a:extLst>
            </p:cNvPr>
            <p:cNvSpPr/>
            <p:nvPr/>
          </p:nvSpPr>
          <p:spPr>
            <a:xfrm>
              <a:off x="6051432" y="1461011"/>
              <a:ext cx="280405" cy="34267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11" name="CuadroTexto 10">
              <a:extLst>
                <a:ext uri="{FF2B5EF4-FFF2-40B4-BE49-F238E27FC236}">
                  <a16:creationId xmlns:a16="http://schemas.microsoft.com/office/drawing/2014/main" id="{C51C0B81-70ED-854B-8B4D-852A407CC0AD}"/>
                </a:ext>
              </a:extLst>
            </p:cNvPr>
            <p:cNvSpPr txBox="1"/>
            <p:nvPr/>
          </p:nvSpPr>
          <p:spPr>
            <a:xfrm>
              <a:off x="5872610" y="1873571"/>
              <a:ext cx="607859" cy="307777"/>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Captura de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actividades</a:t>
              </a:r>
            </a:p>
          </p:txBody>
        </p:sp>
        <p:sp>
          <p:nvSpPr>
            <p:cNvPr id="16" name="Shape 2926">
              <a:extLst>
                <a:ext uri="{FF2B5EF4-FFF2-40B4-BE49-F238E27FC236}">
                  <a16:creationId xmlns:a16="http://schemas.microsoft.com/office/drawing/2014/main" id="{47E6FB1F-095E-1245-9833-AE0550C972A5}"/>
                </a:ext>
              </a:extLst>
            </p:cNvPr>
            <p:cNvSpPr/>
            <p:nvPr/>
          </p:nvSpPr>
          <p:spPr>
            <a:xfrm rot="20077266">
              <a:off x="5698492" y="1230373"/>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6" name="Grupo 5">
            <a:extLst>
              <a:ext uri="{FF2B5EF4-FFF2-40B4-BE49-F238E27FC236}">
                <a16:creationId xmlns:a16="http://schemas.microsoft.com/office/drawing/2014/main" id="{2746D315-1710-084F-AB60-CBB88F834E73}"/>
              </a:ext>
            </a:extLst>
          </p:cNvPr>
          <p:cNvGrpSpPr/>
          <p:nvPr/>
        </p:nvGrpSpPr>
        <p:grpSpPr>
          <a:xfrm>
            <a:off x="6566008" y="1042986"/>
            <a:ext cx="792654" cy="981584"/>
            <a:chOff x="6566008" y="1042986"/>
            <a:chExt cx="792654" cy="981584"/>
          </a:xfrm>
        </p:grpSpPr>
        <p:sp>
          <p:nvSpPr>
            <p:cNvPr id="9" name="Shape 2540">
              <a:extLst>
                <a:ext uri="{FF2B5EF4-FFF2-40B4-BE49-F238E27FC236}">
                  <a16:creationId xmlns:a16="http://schemas.microsoft.com/office/drawing/2014/main" id="{6E8ABB84-0DAF-0645-A765-ECCF75AB7342}"/>
                </a:ext>
              </a:extLst>
            </p:cNvPr>
            <p:cNvSpPr/>
            <p:nvPr/>
          </p:nvSpPr>
          <p:spPr>
            <a:xfrm>
              <a:off x="6810352" y="1042986"/>
              <a:ext cx="342714" cy="34267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12" name="CuadroTexto 11">
              <a:extLst>
                <a:ext uri="{FF2B5EF4-FFF2-40B4-BE49-F238E27FC236}">
                  <a16:creationId xmlns:a16="http://schemas.microsoft.com/office/drawing/2014/main" id="{83D7D4A5-252D-EE47-901D-5CCD838F48CB}"/>
                </a:ext>
              </a:extLst>
            </p:cNvPr>
            <p:cNvSpPr txBox="1"/>
            <p:nvPr/>
          </p:nvSpPr>
          <p:spPr>
            <a:xfrm>
              <a:off x="6600121" y="1420315"/>
              <a:ext cx="758541" cy="415498"/>
            </a:xfrm>
            <a:prstGeom prst="rect">
              <a:avLst/>
            </a:prstGeom>
            <a:noFill/>
          </p:spPr>
          <p:txBody>
            <a:bodyPr wrap="non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Revisión y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Autorización de</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 horas</a:t>
              </a:r>
            </a:p>
          </p:txBody>
        </p:sp>
        <p:sp>
          <p:nvSpPr>
            <p:cNvPr id="17" name="Shape 2927">
              <a:extLst>
                <a:ext uri="{FF2B5EF4-FFF2-40B4-BE49-F238E27FC236}">
                  <a16:creationId xmlns:a16="http://schemas.microsoft.com/office/drawing/2014/main" id="{7823F0B3-8D17-F248-81FF-B724587F35B6}"/>
                </a:ext>
              </a:extLst>
            </p:cNvPr>
            <p:cNvSpPr/>
            <p:nvPr/>
          </p:nvSpPr>
          <p:spPr>
            <a:xfrm rot="1574119">
              <a:off x="6566008" y="1791514"/>
              <a:ext cx="282953" cy="233056"/>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grpSp>
        <p:nvGrpSpPr>
          <p:cNvPr id="19" name="Grupo 18">
            <a:extLst>
              <a:ext uri="{FF2B5EF4-FFF2-40B4-BE49-F238E27FC236}">
                <a16:creationId xmlns:a16="http://schemas.microsoft.com/office/drawing/2014/main" id="{DA68F332-117A-5441-B29E-6618BBFFA92D}"/>
              </a:ext>
            </a:extLst>
          </p:cNvPr>
          <p:cNvGrpSpPr/>
          <p:nvPr/>
        </p:nvGrpSpPr>
        <p:grpSpPr>
          <a:xfrm>
            <a:off x="7272556" y="1139966"/>
            <a:ext cx="1023034" cy="1189953"/>
            <a:chOff x="7272556" y="1139966"/>
            <a:chExt cx="1023034" cy="1189953"/>
          </a:xfrm>
        </p:grpSpPr>
        <p:sp>
          <p:nvSpPr>
            <p:cNvPr id="10" name="Shape 2844">
              <a:extLst>
                <a:ext uri="{FF2B5EF4-FFF2-40B4-BE49-F238E27FC236}">
                  <a16:creationId xmlns:a16="http://schemas.microsoft.com/office/drawing/2014/main" id="{2CD40D08-1C56-6F40-8D2C-18E0940839A7}"/>
                </a:ext>
              </a:extLst>
            </p:cNvPr>
            <p:cNvSpPr/>
            <p:nvPr/>
          </p:nvSpPr>
          <p:spPr>
            <a:xfrm>
              <a:off x="7575700" y="1519447"/>
              <a:ext cx="342714" cy="34267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bg2">
                <a:lumMod val="75000"/>
              </a:schemeClr>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sp>
          <p:nvSpPr>
            <p:cNvPr id="13" name="CuadroTexto 12">
              <a:extLst>
                <a:ext uri="{FF2B5EF4-FFF2-40B4-BE49-F238E27FC236}">
                  <a16:creationId xmlns:a16="http://schemas.microsoft.com/office/drawing/2014/main" id="{ECA06D04-CA1F-A442-8319-EFCF374AAA48}"/>
                </a:ext>
              </a:extLst>
            </p:cNvPr>
            <p:cNvSpPr txBox="1"/>
            <p:nvPr/>
          </p:nvSpPr>
          <p:spPr>
            <a:xfrm>
              <a:off x="7272556" y="1914421"/>
              <a:ext cx="1023034" cy="415498"/>
            </a:xfrm>
            <a:prstGeom prst="rect">
              <a:avLst/>
            </a:prstGeom>
            <a:noFill/>
          </p:spPr>
          <p:txBody>
            <a:bodyPr wrap="square" rtlCol="0">
              <a:spAutoFit/>
            </a:bodyPr>
            <a:lstStyle/>
            <a:p>
              <a:pPr algn="ctr"/>
              <a:r>
                <a:rPr lang="es-ES_tradnl" sz="700" dirty="0">
                  <a:solidFill>
                    <a:schemeClr val="bg1">
                      <a:lumMod val="50000"/>
                    </a:schemeClr>
                  </a:solidFill>
                  <a:latin typeface="Calibri" panose="020F0502020204030204" pitchFamily="34" charset="0"/>
                  <a:cs typeface="Calibri" panose="020F0502020204030204" pitchFamily="34" charset="0"/>
                </a:rPr>
                <a:t>Actualización </a:t>
              </a:r>
            </a:p>
            <a:p>
              <a:pPr algn="ctr"/>
              <a:r>
                <a:rPr lang="es-ES_tradnl" sz="700" dirty="0">
                  <a:solidFill>
                    <a:schemeClr val="bg1">
                      <a:lumMod val="50000"/>
                    </a:schemeClr>
                  </a:solidFill>
                  <a:latin typeface="Calibri" panose="020F0502020204030204" pitchFamily="34" charset="0"/>
                  <a:cs typeface="Calibri" panose="020F0502020204030204" pitchFamily="34" charset="0"/>
                </a:rPr>
                <a:t>De costos en proyectos y contratos</a:t>
              </a:r>
            </a:p>
          </p:txBody>
        </p:sp>
        <p:sp>
          <p:nvSpPr>
            <p:cNvPr id="18" name="Shape 2926">
              <a:extLst>
                <a:ext uri="{FF2B5EF4-FFF2-40B4-BE49-F238E27FC236}">
                  <a16:creationId xmlns:a16="http://schemas.microsoft.com/office/drawing/2014/main" id="{0D97E3EB-9F20-A64F-A932-CBA69A71111B}"/>
                </a:ext>
              </a:extLst>
            </p:cNvPr>
            <p:cNvSpPr/>
            <p:nvPr/>
          </p:nvSpPr>
          <p:spPr>
            <a:xfrm rot="20077266">
              <a:off x="7354226" y="1139966"/>
              <a:ext cx="258665" cy="23484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0560D4"/>
            </a:solidFill>
            <a:ln w="12700">
              <a:miter lim="400000"/>
            </a:ln>
          </p:spPr>
          <p:txBody>
            <a:bodyPr lIns="28571" tIns="28571" rIns="28571" bIns="28571" anchor="ctr"/>
            <a:lstStyle/>
            <a:p>
              <a:pPr defTabSz="34285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
        <p:nvSpPr>
          <p:cNvPr id="2" name="Rectangle 2">
            <a:extLst>
              <a:ext uri="{FF2B5EF4-FFF2-40B4-BE49-F238E27FC236}">
                <a16:creationId xmlns:a16="http://schemas.microsoft.com/office/drawing/2014/main" id="{6495B092-2ECF-5B4D-A8E5-C5867E7163EB}"/>
              </a:ext>
            </a:extLst>
          </p:cNvPr>
          <p:cNvSpPr>
            <a:spLocks noChangeArrowheads="1"/>
          </p:cNvSpPr>
          <p:nvPr/>
        </p:nvSpPr>
        <p:spPr bwMode="auto">
          <a:xfrm>
            <a:off x="3507129" y="2639029"/>
            <a:ext cx="26932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a:p>
        </p:txBody>
      </p:sp>
      <p:pic>
        <p:nvPicPr>
          <p:cNvPr id="1025" name="Imagen 3">
            <a:extLst>
              <a:ext uri="{FF2B5EF4-FFF2-40B4-BE49-F238E27FC236}">
                <a16:creationId xmlns:a16="http://schemas.microsoft.com/office/drawing/2014/main" id="{52865390-3EE9-734D-80FE-96DC1CF680A1}"/>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3507129" y="2639030"/>
            <a:ext cx="3773347" cy="17898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FDAB7A61-DEEC-A14F-AFA3-20729A93EFD9}"/>
              </a:ext>
            </a:extLst>
          </p:cNvPr>
          <p:cNvSpPr>
            <a:spLocks noChangeArrowheads="1"/>
          </p:cNvSpPr>
          <p:nvPr/>
        </p:nvSpPr>
        <p:spPr bwMode="auto">
          <a:xfrm>
            <a:off x="5058139" y="3136739"/>
            <a:ext cx="27154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a:p>
        </p:txBody>
      </p:sp>
      <p:pic>
        <p:nvPicPr>
          <p:cNvPr id="1027" name="Imagen 4">
            <a:extLst>
              <a:ext uri="{FF2B5EF4-FFF2-40B4-BE49-F238E27FC236}">
                <a16:creationId xmlns:a16="http://schemas.microsoft.com/office/drawing/2014/main" id="{2328D470-72A3-BE46-BEAD-D2400702AD86}"/>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5058140" y="3136740"/>
            <a:ext cx="3717551" cy="1736203"/>
          </a:xfrm>
          <a:prstGeom prst="rect">
            <a:avLst/>
          </a:prstGeom>
          <a:noFill/>
          <a:extLst>
            <a:ext uri="{909E8E84-426E-40DD-AFC4-6F175D3DCCD1}">
              <a14:hiddenFill xmlns:a14="http://schemas.microsoft.com/office/drawing/2010/main">
                <a:solidFill>
                  <a:srgbClr val="FFFFFF"/>
                </a:solidFill>
              </a14:hiddenFill>
            </a:ext>
          </a:extLst>
        </p:spPr>
      </p:pic>
      <p:sp>
        <p:nvSpPr>
          <p:cNvPr id="27" name="Rectángulo 26">
            <a:extLst>
              <a:ext uri="{FF2B5EF4-FFF2-40B4-BE49-F238E27FC236}">
                <a16:creationId xmlns:a16="http://schemas.microsoft.com/office/drawing/2014/main" id="{1199DFA9-7BDB-0F44-8AFF-965947158E89}"/>
              </a:ext>
            </a:extLst>
          </p:cNvPr>
          <p:cNvSpPr/>
          <p:nvPr/>
        </p:nvSpPr>
        <p:spPr>
          <a:xfrm>
            <a:off x="6175466" y="719500"/>
            <a:ext cx="947695" cy="286232"/>
          </a:xfrm>
          <a:prstGeom prst="rect">
            <a:avLst/>
          </a:prstGeom>
        </p:spPr>
        <p:txBody>
          <a:bodyPr wrap="none">
            <a:spAutoFit/>
          </a:bodyPr>
          <a:lstStyle/>
          <a:p>
            <a:pPr>
              <a:lnSpc>
                <a:spcPct val="90000"/>
              </a:lnSpc>
            </a:pPr>
            <a:r>
              <a:rPr lang="es-ES_tradnl" b="1" dirty="0">
                <a:solidFill>
                  <a:srgbClr val="7F7F7F"/>
                </a:solidFill>
                <a:latin typeface="Open Sans"/>
                <a:ea typeface="Open Sans"/>
                <a:cs typeface="Open Sans"/>
              </a:rPr>
              <a:t>El proceso</a:t>
            </a:r>
          </a:p>
        </p:txBody>
      </p:sp>
    </p:spTree>
    <p:extLst>
      <p:ext uri="{BB962C8B-B14F-4D97-AF65-F5344CB8AC3E}">
        <p14:creationId xmlns:p14="http://schemas.microsoft.com/office/powerpoint/2010/main" val="375343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ppt_y</p:attrName>
                                        </p:attrNameLst>
                                      </p:cBhvr>
                                      <p:tavLst>
                                        <p:tav tm="0">
                                          <p:val>
                                            <p:strVal val="#ppt_y+#ppt_h*1.125000"/>
                                          </p:val>
                                        </p:tav>
                                        <p:tav tm="100000">
                                          <p:val>
                                            <p:strVal val="#ppt_y"/>
                                          </p:val>
                                        </p:tav>
                                      </p:tavLst>
                                    </p:anim>
                                    <p:animEffect transition="in" filter="wipe(up)">
                                      <p:cBhvr>
                                        <p:cTn id="21" dur="500"/>
                                        <p:tgtEl>
                                          <p:spTgt spid="27"/>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childTnLst>
                          </p:cTn>
                        </p:par>
                        <p:par>
                          <p:cTn id="32" fill="hold">
                            <p:stCondLst>
                              <p:cond delay="3000"/>
                            </p:stCondLst>
                            <p:childTnLst>
                              <p:par>
                                <p:cTn id="33" presetID="1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ppt_y</p:attrName>
                                        </p:attrNameLst>
                                      </p:cBhvr>
                                      <p:tavLst>
                                        <p:tav tm="0">
                                          <p:val>
                                            <p:strVal val="#ppt_y+#ppt_h*1.125000"/>
                                          </p:val>
                                        </p:tav>
                                        <p:tav tm="100000">
                                          <p:val>
                                            <p:strVal val="#ppt_y"/>
                                          </p:val>
                                        </p:tav>
                                      </p:tavLst>
                                    </p:anim>
                                    <p:animEffect transition="in" filter="wipe(up)">
                                      <p:cBhvr>
                                        <p:cTn id="36" dur="500"/>
                                        <p:tgtEl>
                                          <p:spTgt spid="6"/>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childTnLst>
                          </p:cTn>
                        </p:par>
                        <p:par>
                          <p:cTn id="42" fill="hold">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415"/>
                                        </p:tgtEl>
                                        <p:attrNameLst>
                                          <p:attrName>style.visibility</p:attrName>
                                        </p:attrNameLst>
                                      </p:cBhvr>
                                      <p:to>
                                        <p:strVal val="visible"/>
                                      </p:to>
                                    </p:set>
                                    <p:anim calcmode="lin" valueType="num">
                                      <p:cBhvr additive="base">
                                        <p:cTn id="45" dur="500"/>
                                        <p:tgtEl>
                                          <p:spTgt spid="415"/>
                                        </p:tgtEl>
                                        <p:attrNameLst>
                                          <p:attrName>ppt_y</p:attrName>
                                        </p:attrNameLst>
                                      </p:cBhvr>
                                      <p:tavLst>
                                        <p:tav tm="0">
                                          <p:val>
                                            <p:strVal val="#ppt_y+#ppt_h*1.125000"/>
                                          </p:val>
                                        </p:tav>
                                        <p:tav tm="100000">
                                          <p:val>
                                            <p:strVal val="#ppt_y"/>
                                          </p:val>
                                        </p:tav>
                                      </p:tavLst>
                                    </p:anim>
                                    <p:animEffect transition="in" filter="wipe(up)">
                                      <p:cBhvr>
                                        <p:cTn id="46" dur="500"/>
                                        <p:tgtEl>
                                          <p:spTgt spid="415"/>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1025"/>
                                        </p:tgtEl>
                                        <p:attrNameLst>
                                          <p:attrName>style.visibility</p:attrName>
                                        </p:attrNameLst>
                                      </p:cBhvr>
                                      <p:to>
                                        <p:strVal val="visible"/>
                                      </p:to>
                                    </p:set>
                                    <p:anim calcmode="lin" valueType="num">
                                      <p:cBhvr additive="base">
                                        <p:cTn id="50" dur="500"/>
                                        <p:tgtEl>
                                          <p:spTgt spid="1025"/>
                                        </p:tgtEl>
                                        <p:attrNameLst>
                                          <p:attrName>ppt_y</p:attrName>
                                        </p:attrNameLst>
                                      </p:cBhvr>
                                      <p:tavLst>
                                        <p:tav tm="0">
                                          <p:val>
                                            <p:strVal val="#ppt_y+#ppt_h*1.125000"/>
                                          </p:val>
                                        </p:tav>
                                        <p:tav tm="100000">
                                          <p:val>
                                            <p:strVal val="#ppt_y"/>
                                          </p:val>
                                        </p:tav>
                                      </p:tavLst>
                                    </p:anim>
                                    <p:animEffect transition="in" filter="wipe(up)">
                                      <p:cBhvr>
                                        <p:cTn id="51" dur="500"/>
                                        <p:tgtEl>
                                          <p:spTgt spid="1025"/>
                                        </p:tgtEl>
                                      </p:cBhvr>
                                    </p:animEffect>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1027"/>
                                        </p:tgtEl>
                                        <p:attrNameLst>
                                          <p:attrName>style.visibility</p:attrName>
                                        </p:attrNameLst>
                                      </p:cBhvr>
                                      <p:to>
                                        <p:strVal val="visible"/>
                                      </p:to>
                                    </p:set>
                                    <p:anim calcmode="lin" valueType="num">
                                      <p:cBhvr additive="base">
                                        <p:cTn id="55" dur="500"/>
                                        <p:tgtEl>
                                          <p:spTgt spid="1027"/>
                                        </p:tgtEl>
                                        <p:attrNameLst>
                                          <p:attrName>ppt_y</p:attrName>
                                        </p:attrNameLst>
                                      </p:cBhvr>
                                      <p:tavLst>
                                        <p:tav tm="0">
                                          <p:val>
                                            <p:strVal val="#ppt_y+#ppt_h*1.125000"/>
                                          </p:val>
                                        </p:tav>
                                        <p:tav tm="100000">
                                          <p:val>
                                            <p:strVal val="#ppt_y"/>
                                          </p:val>
                                        </p:tav>
                                      </p:tavLst>
                                    </p:anim>
                                    <p:animEffect transition="in" filter="wipe(up)">
                                      <p:cBhvr>
                                        <p:cTn id="5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7"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
          <p:cNvSpPr txBox="1"/>
          <p:nvPr/>
        </p:nvSpPr>
        <p:spPr>
          <a:xfrm>
            <a:off x="457200" y="819150"/>
            <a:ext cx="8305799"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595959"/>
                </a:solidFill>
                <a:latin typeface="Open Sans"/>
                <a:ea typeface="Open Sans"/>
                <a:cs typeface="Open Sans"/>
                <a:sym typeface="Open Sans"/>
              </a:rPr>
              <a:t>La arquitectura de KMS se encuentra basada en un API (Administrador de Transacciones), el cual hace posible la interconexión de módulos y aplicaciones, dando acceso a sus diferentes métodos y servicios para realizar todas las operaciones del Sistema, con ello permite que tanto la página WEB como el APP realicen de manera transparente las transacciones sobre una misma plataforma, por otra parte, fortalece la seguridad ya que el acceso a los datos se realiza a través de dicho administrador, negando el acceso directo a la base de datos del aplicativo, algunos ejemplos de Grandes empresas utilizando este tipo de tecnologías:</a:t>
            </a:r>
            <a:endParaRPr/>
          </a:p>
        </p:txBody>
      </p:sp>
      <p:sp>
        <p:nvSpPr>
          <p:cNvPr id="468" name="Google Shape;468;p7"/>
          <p:cNvSpPr txBox="1"/>
          <p:nvPr/>
        </p:nvSpPr>
        <p:spPr>
          <a:xfrm>
            <a:off x="762000" y="57150"/>
            <a:ext cx="350520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7F7F7F"/>
                </a:solidFill>
                <a:latin typeface="Open Sans"/>
                <a:ea typeface="Open Sans"/>
                <a:cs typeface="Open Sans"/>
                <a:sym typeface="Open Sans"/>
              </a:rPr>
              <a:t>Arquitectura</a:t>
            </a:r>
            <a:r>
              <a:rPr lang="en-US" sz="1200" b="1">
                <a:solidFill>
                  <a:schemeClr val="accent1"/>
                </a:solidFill>
                <a:latin typeface="Arial Rounded"/>
                <a:ea typeface="Arial Rounded"/>
                <a:cs typeface="Arial Rounded"/>
                <a:sym typeface="Arial Rounded"/>
              </a:rPr>
              <a:t> </a:t>
            </a:r>
            <a:endParaRPr sz="1200" b="1">
              <a:solidFill>
                <a:schemeClr val="accent1"/>
              </a:solidFill>
              <a:latin typeface="Arial Rounded"/>
              <a:ea typeface="Arial Rounded"/>
              <a:cs typeface="Arial Rounded"/>
              <a:sym typeface="Arial Rounded"/>
            </a:endParaRPr>
          </a:p>
        </p:txBody>
      </p:sp>
      <p:grpSp>
        <p:nvGrpSpPr>
          <p:cNvPr id="469" name="Google Shape;469;p7"/>
          <p:cNvGrpSpPr/>
          <p:nvPr/>
        </p:nvGrpSpPr>
        <p:grpSpPr>
          <a:xfrm>
            <a:off x="1295400" y="1733550"/>
            <a:ext cx="6096000" cy="457200"/>
            <a:chOff x="1295400" y="3455099"/>
            <a:chExt cx="6096000" cy="457200"/>
          </a:xfrm>
        </p:grpSpPr>
        <p:pic>
          <p:nvPicPr>
            <p:cNvPr id="470" name="Google Shape;470;p7" descr="Resultado de imagen para logo amazon"/>
            <p:cNvPicPr preferRelativeResize="0"/>
            <p:nvPr/>
          </p:nvPicPr>
          <p:blipFill rotWithShape="1">
            <a:blip r:embed="rId3">
              <a:alphaModFix/>
            </a:blip>
            <a:srcRect/>
            <a:stretch/>
          </p:blipFill>
          <p:spPr>
            <a:xfrm>
              <a:off x="1295400" y="3491014"/>
              <a:ext cx="685800" cy="385371"/>
            </a:xfrm>
            <a:prstGeom prst="rect">
              <a:avLst/>
            </a:prstGeom>
            <a:noFill/>
            <a:ln>
              <a:noFill/>
            </a:ln>
            <a:effectLst>
              <a:outerShdw blurRad="190500" algn="tl" rotWithShape="0">
                <a:srgbClr val="000000">
                  <a:alpha val="69803"/>
                </a:srgbClr>
              </a:outerShdw>
            </a:effectLst>
          </p:spPr>
        </p:pic>
        <p:pic>
          <p:nvPicPr>
            <p:cNvPr id="471" name="Google Shape;471;p7" descr="Resultado de imagen para logo netflix"/>
            <p:cNvPicPr preferRelativeResize="0"/>
            <p:nvPr/>
          </p:nvPicPr>
          <p:blipFill rotWithShape="1">
            <a:blip r:embed="rId4">
              <a:alphaModFix/>
            </a:blip>
            <a:srcRect/>
            <a:stretch/>
          </p:blipFill>
          <p:spPr>
            <a:xfrm>
              <a:off x="2455265" y="3533330"/>
              <a:ext cx="601476" cy="300738"/>
            </a:xfrm>
            <a:prstGeom prst="rect">
              <a:avLst/>
            </a:prstGeom>
            <a:noFill/>
            <a:ln>
              <a:noFill/>
            </a:ln>
            <a:effectLst>
              <a:outerShdw blurRad="190500" algn="tl" rotWithShape="0">
                <a:srgbClr val="000000">
                  <a:alpha val="69803"/>
                </a:srgbClr>
              </a:outerShdw>
            </a:effectLst>
          </p:spPr>
        </p:pic>
        <p:pic>
          <p:nvPicPr>
            <p:cNvPr id="472" name="Google Shape;472;p7" descr="Imagen relacionada"/>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3530806" y="3513229"/>
              <a:ext cx="685800" cy="340941"/>
            </a:xfrm>
            <a:prstGeom prst="rect">
              <a:avLst/>
            </a:prstGeom>
            <a:noFill/>
            <a:ln>
              <a:noFill/>
            </a:ln>
            <a:effectLst>
              <a:outerShdw blurRad="190500" algn="tl" rotWithShape="0">
                <a:srgbClr val="000000">
                  <a:alpha val="69803"/>
                </a:srgbClr>
              </a:outerShdw>
            </a:effectLst>
          </p:spPr>
        </p:pic>
        <p:pic>
          <p:nvPicPr>
            <p:cNvPr id="473" name="Google Shape;473;p7" descr="Resultado de imagen para logo youtube"/>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6477001" y="3493859"/>
              <a:ext cx="914399" cy="379681"/>
            </a:xfrm>
            <a:prstGeom prst="rect">
              <a:avLst/>
            </a:prstGeom>
            <a:noFill/>
            <a:ln>
              <a:noFill/>
            </a:ln>
            <a:effectLst>
              <a:outerShdw blurRad="190500" algn="tl" rotWithShape="0">
                <a:srgbClr val="000000">
                  <a:alpha val="69803"/>
                </a:srgbClr>
              </a:outerShdw>
            </a:effectLst>
          </p:spPr>
        </p:pic>
        <p:pic>
          <p:nvPicPr>
            <p:cNvPr id="474" name="Google Shape;474;p7"/>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5545736" y="3455099"/>
              <a:ext cx="457200" cy="457200"/>
            </a:xfrm>
            <a:prstGeom prst="rect">
              <a:avLst/>
            </a:prstGeom>
            <a:noFill/>
            <a:ln>
              <a:noFill/>
            </a:ln>
            <a:effectLst>
              <a:outerShdw blurRad="190500" algn="tl" rotWithShape="0">
                <a:srgbClr val="000000">
                  <a:alpha val="69803"/>
                </a:srgbClr>
              </a:outerShdw>
            </a:effectLst>
          </p:spPr>
        </p:pic>
        <p:pic>
          <p:nvPicPr>
            <p:cNvPr id="475" name="Google Shape;475;p7"/>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4690671" y="3493199"/>
              <a:ext cx="381000" cy="381000"/>
            </a:xfrm>
            <a:prstGeom prst="rect">
              <a:avLst/>
            </a:prstGeom>
            <a:noFill/>
            <a:ln>
              <a:noFill/>
            </a:ln>
            <a:effectLst>
              <a:outerShdw blurRad="190500" algn="tl" rotWithShape="0">
                <a:srgbClr val="000000">
                  <a:alpha val="69803"/>
                </a:srgbClr>
              </a:outerShdw>
            </a:effectLst>
          </p:spPr>
        </p:pic>
      </p:grpSp>
      <p:sp>
        <p:nvSpPr>
          <p:cNvPr id="476" name="Google Shape;476;p7"/>
          <p:cNvSpPr txBox="1"/>
          <p:nvPr/>
        </p:nvSpPr>
        <p:spPr>
          <a:xfrm>
            <a:off x="457200" y="2190751"/>
            <a:ext cx="8229600" cy="2438399"/>
          </a:xfrm>
          <a:prstGeom prst="rect">
            <a:avLst/>
          </a:prstGeom>
          <a:noFill/>
          <a:ln>
            <a:noFill/>
          </a:ln>
        </p:spPr>
        <p:txBody>
          <a:bodyPr spcFirstLastPara="1" wrap="square" lIns="91425" tIns="45700" rIns="91425" bIns="45700" anchor="t" anchorCtr="0">
            <a:normAutofit/>
          </a:bodyPr>
          <a:lstStyle/>
          <a:p>
            <a:pPr marL="449263" marR="0" lvl="0" indent="-176212" algn="l" rtl="0">
              <a:lnSpc>
                <a:spcPct val="80000"/>
              </a:lnSpc>
              <a:spcBef>
                <a:spcPts val="0"/>
              </a:spcBef>
              <a:spcAft>
                <a:spcPts val="0"/>
              </a:spcAft>
              <a:buClr>
                <a:srgbClr val="0560D4"/>
              </a:buClr>
              <a:buSzPts val="1110"/>
              <a:buFont typeface="Noto Sans Symbols"/>
              <a:buChar char="❖"/>
            </a:pPr>
            <a:r>
              <a:rPr lang="en-US" sz="1110" b="1" dirty="0" err="1">
                <a:solidFill>
                  <a:srgbClr val="595959"/>
                </a:solidFill>
                <a:latin typeface="Open Sans"/>
                <a:ea typeface="Open Sans"/>
                <a:cs typeface="Open Sans"/>
                <a:sym typeface="Open Sans"/>
              </a:rPr>
              <a:t>Conectividad</a:t>
            </a:r>
            <a:endParaRPr sz="1295" b="1" dirty="0">
              <a:solidFill>
                <a:srgbClr val="595959"/>
              </a:solidFill>
              <a:latin typeface="Open Sans"/>
              <a:ea typeface="Open Sans"/>
              <a:cs typeface="Open Sans"/>
              <a:sym typeface="Open Sans"/>
            </a:endParaRPr>
          </a:p>
          <a:p>
            <a:pPr marL="742950" marR="0" lvl="1" indent="-285750" algn="l" rtl="0">
              <a:lnSpc>
                <a:spcPct val="80000"/>
              </a:lnSpc>
              <a:spcBef>
                <a:spcPts val="203"/>
              </a:spcBef>
              <a:spcAft>
                <a:spcPts val="0"/>
              </a:spcAft>
              <a:buClr>
                <a:srgbClr val="0560D4"/>
              </a:buClr>
              <a:buSzPts val="1017"/>
              <a:buFont typeface="Noto Sans Symbols"/>
              <a:buChar char="❑"/>
            </a:pPr>
            <a:r>
              <a:rPr lang="en-US" sz="1017" b="0" i="0" u="none" strike="noStrike" cap="none" dirty="0" err="1">
                <a:solidFill>
                  <a:srgbClr val="595959"/>
                </a:solidFill>
                <a:latin typeface="Open Sans"/>
                <a:ea typeface="Open Sans"/>
                <a:cs typeface="Open Sans"/>
                <a:sym typeface="Open Sans"/>
              </a:rPr>
              <a:t>Permite</a:t>
            </a:r>
            <a:r>
              <a:rPr lang="en-US" sz="1017" b="0" i="0" u="none" strike="noStrike" cap="none" dirty="0">
                <a:solidFill>
                  <a:srgbClr val="595959"/>
                </a:solidFill>
                <a:latin typeface="Open Sans"/>
                <a:ea typeface="Open Sans"/>
                <a:cs typeface="Open Sans"/>
                <a:sym typeface="Open Sans"/>
              </a:rPr>
              <a:t> la </a:t>
            </a:r>
            <a:r>
              <a:rPr lang="en-US" sz="1017" b="0" i="0" u="none" strike="noStrike" cap="none" dirty="0" err="1">
                <a:solidFill>
                  <a:srgbClr val="595959"/>
                </a:solidFill>
                <a:latin typeface="Open Sans"/>
                <a:ea typeface="Open Sans"/>
                <a:cs typeface="Open Sans"/>
                <a:sym typeface="Open Sans"/>
              </a:rPr>
              <a:t>conexión</a:t>
            </a:r>
            <a:r>
              <a:rPr lang="en-US" sz="1017" b="0" i="0" u="none" strike="noStrike" cap="none" dirty="0">
                <a:solidFill>
                  <a:srgbClr val="595959"/>
                </a:solidFill>
                <a:latin typeface="Open Sans"/>
                <a:ea typeface="Open Sans"/>
                <a:cs typeface="Open Sans"/>
                <a:sym typeface="Open Sans"/>
              </a:rPr>
              <a:t> e </a:t>
            </a:r>
            <a:r>
              <a:rPr lang="en-US" sz="1017" b="0" i="0" u="none" strike="noStrike" cap="none" dirty="0" err="1">
                <a:solidFill>
                  <a:srgbClr val="595959"/>
                </a:solidFill>
                <a:latin typeface="Open Sans"/>
                <a:ea typeface="Open Sans"/>
                <a:cs typeface="Open Sans"/>
                <a:sym typeface="Open Sans"/>
              </a:rPr>
              <a:t>integración</a:t>
            </a:r>
            <a:r>
              <a:rPr lang="en-US" sz="1017" b="0" i="0" u="none" strike="noStrike" cap="none" dirty="0">
                <a:solidFill>
                  <a:srgbClr val="595959"/>
                </a:solidFill>
                <a:latin typeface="Open Sans"/>
                <a:ea typeface="Open Sans"/>
                <a:cs typeface="Open Sans"/>
                <a:sym typeface="Open Sans"/>
              </a:rPr>
              <a:t> con </a:t>
            </a:r>
            <a:r>
              <a:rPr lang="en-US" sz="1017" b="0" i="0" u="none" strike="noStrike" cap="none" dirty="0" err="1">
                <a:solidFill>
                  <a:srgbClr val="595959"/>
                </a:solidFill>
                <a:latin typeface="Open Sans"/>
                <a:ea typeface="Open Sans"/>
                <a:cs typeface="Open Sans"/>
                <a:sym typeface="Open Sans"/>
              </a:rPr>
              <a:t>cualquier</a:t>
            </a:r>
            <a:r>
              <a:rPr lang="en-US" sz="1017" b="0" i="0" u="none" strike="noStrike" cap="none" dirty="0">
                <a:solidFill>
                  <a:srgbClr val="595959"/>
                </a:solidFill>
                <a:latin typeface="Open Sans"/>
                <a:ea typeface="Open Sans"/>
                <a:cs typeface="Open Sans"/>
                <a:sym typeface="Open Sans"/>
              </a:rPr>
              <a:t> ERP o </a:t>
            </a:r>
            <a:r>
              <a:rPr lang="en-US" sz="1017" b="0" i="0" u="none" strike="noStrike" cap="none" dirty="0" err="1">
                <a:solidFill>
                  <a:srgbClr val="595959"/>
                </a:solidFill>
                <a:latin typeface="Open Sans"/>
                <a:ea typeface="Open Sans"/>
                <a:cs typeface="Open Sans"/>
                <a:sym typeface="Open Sans"/>
              </a:rPr>
              <a:t>solución</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hecha</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en</a:t>
            </a:r>
            <a:r>
              <a:rPr lang="en-US" sz="1017" b="0" i="0" u="none" strike="noStrike" cap="none" dirty="0">
                <a:solidFill>
                  <a:srgbClr val="595959"/>
                </a:solidFill>
                <a:latin typeface="Open Sans"/>
                <a:ea typeface="Open Sans"/>
                <a:cs typeface="Open Sans"/>
                <a:sym typeface="Open Sans"/>
              </a:rPr>
              <a:t> casa a </a:t>
            </a:r>
            <a:r>
              <a:rPr lang="en-US" sz="1017" b="0" i="0" u="none" strike="noStrike" cap="none" dirty="0" err="1">
                <a:solidFill>
                  <a:srgbClr val="595959"/>
                </a:solidFill>
                <a:latin typeface="Open Sans"/>
                <a:ea typeface="Open Sans"/>
                <a:cs typeface="Open Sans"/>
                <a:sym typeface="Open Sans"/>
              </a:rPr>
              <a:t>través</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servicios</a:t>
            </a:r>
            <a:r>
              <a:rPr lang="en-US" sz="1017" b="0" i="0" u="none" strike="noStrike" cap="none" dirty="0">
                <a:solidFill>
                  <a:srgbClr val="595959"/>
                </a:solidFill>
                <a:latin typeface="Open Sans"/>
                <a:ea typeface="Open Sans"/>
                <a:cs typeface="Open Sans"/>
                <a:sym typeface="Open Sans"/>
              </a:rPr>
              <a:t> web o API’s</a:t>
            </a:r>
            <a:endParaRPr sz="1017" b="0" i="0" u="none" strike="noStrike" cap="none" dirty="0">
              <a:solidFill>
                <a:srgbClr val="595959"/>
              </a:solidFill>
              <a:latin typeface="Open Sans"/>
              <a:ea typeface="Open Sans"/>
              <a:cs typeface="Open Sans"/>
              <a:sym typeface="Open Sans"/>
            </a:endParaRPr>
          </a:p>
          <a:p>
            <a:pPr marL="742950" marR="0" lvl="1" indent="-285750" algn="l" rtl="0">
              <a:lnSpc>
                <a:spcPct val="80000"/>
              </a:lnSpc>
              <a:spcBef>
                <a:spcPts val="203"/>
              </a:spcBef>
              <a:spcAft>
                <a:spcPts val="0"/>
              </a:spcAft>
              <a:buClr>
                <a:srgbClr val="0560D4"/>
              </a:buClr>
              <a:buSzPts val="1017"/>
              <a:buFont typeface="Noto Sans Symbols"/>
              <a:buChar char="❑"/>
            </a:pPr>
            <a:r>
              <a:rPr lang="en-US" sz="1017" b="0" i="0" u="none" strike="noStrike" cap="none" dirty="0" err="1">
                <a:solidFill>
                  <a:srgbClr val="595959"/>
                </a:solidFill>
                <a:latin typeface="Open Sans"/>
                <a:ea typeface="Open Sans"/>
                <a:cs typeface="Open Sans"/>
                <a:sym typeface="Open Sans"/>
              </a:rPr>
              <a:t>Facilidad</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acceso</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desde</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cualquier</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computadora</a:t>
            </a:r>
            <a:r>
              <a:rPr lang="en-US" sz="1017" b="0" i="0" u="none" strike="noStrike" cap="none" dirty="0">
                <a:solidFill>
                  <a:srgbClr val="595959"/>
                </a:solidFill>
                <a:latin typeface="Open Sans"/>
                <a:ea typeface="Open Sans"/>
                <a:cs typeface="Open Sans"/>
                <a:sym typeface="Open Sans"/>
              </a:rPr>
              <a:t> o </a:t>
            </a:r>
            <a:r>
              <a:rPr lang="en-US" sz="1017" b="0" i="0" u="none" strike="noStrike" cap="none" dirty="0" err="1">
                <a:solidFill>
                  <a:srgbClr val="595959"/>
                </a:solidFill>
                <a:latin typeface="Open Sans"/>
                <a:ea typeface="Open Sans"/>
                <a:cs typeface="Open Sans"/>
                <a:sym typeface="Open Sans"/>
              </a:rPr>
              <a:t>dispositivo</a:t>
            </a:r>
            <a:r>
              <a:rPr lang="en-US" sz="1017" b="0" i="0" u="none" strike="noStrike" cap="none" dirty="0">
                <a:solidFill>
                  <a:srgbClr val="595959"/>
                </a:solidFill>
                <a:latin typeface="Open Sans"/>
                <a:ea typeface="Open Sans"/>
                <a:cs typeface="Open Sans"/>
                <a:sym typeface="Open Sans"/>
              </a:rPr>
              <a:t>, con solo acceder con </a:t>
            </a:r>
            <a:r>
              <a:rPr lang="en-US" sz="1017" b="0" i="0" u="none" strike="noStrike" cap="none" dirty="0" err="1">
                <a:solidFill>
                  <a:srgbClr val="595959"/>
                </a:solidFill>
                <a:latin typeface="Open Sans"/>
                <a:ea typeface="Open Sans"/>
                <a:cs typeface="Open Sans"/>
                <a:sym typeface="Open Sans"/>
              </a:rPr>
              <a:t>su</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cuenta</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en</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nuestra</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dirección</a:t>
            </a:r>
            <a:r>
              <a:rPr lang="en-US" sz="1017" b="0" i="0" u="none" strike="noStrike" cap="none" dirty="0">
                <a:solidFill>
                  <a:srgbClr val="595959"/>
                </a:solidFill>
                <a:latin typeface="Open Sans"/>
                <a:ea typeface="Open Sans"/>
                <a:cs typeface="Open Sans"/>
                <a:sym typeface="Open Sans"/>
              </a:rPr>
              <a:t> WEB</a:t>
            </a:r>
            <a:endParaRPr dirty="0"/>
          </a:p>
          <a:p>
            <a:pPr marL="742950" marR="0" lvl="1" indent="-285750" algn="l" rtl="0">
              <a:lnSpc>
                <a:spcPct val="80000"/>
              </a:lnSpc>
              <a:spcBef>
                <a:spcPts val="203"/>
              </a:spcBef>
              <a:spcAft>
                <a:spcPts val="0"/>
              </a:spcAft>
              <a:buClr>
                <a:srgbClr val="0560D4"/>
              </a:buClr>
              <a:buSzPts val="1017"/>
              <a:buFont typeface="Noto Sans Symbols"/>
              <a:buChar char="❑"/>
            </a:pPr>
            <a:r>
              <a:rPr lang="en-US" sz="1017" b="0" i="0" u="none" strike="noStrike" cap="none" dirty="0">
                <a:solidFill>
                  <a:srgbClr val="595959"/>
                </a:solidFill>
                <a:latin typeface="Open Sans"/>
                <a:ea typeface="Open Sans"/>
                <a:cs typeface="Open Sans"/>
                <a:sym typeface="Open Sans"/>
              </a:rPr>
              <a:t>APP disponible </a:t>
            </a:r>
            <a:r>
              <a:rPr lang="en-US" sz="1017" b="0" i="0" u="none" strike="noStrike" cap="none" dirty="0" err="1">
                <a:solidFill>
                  <a:srgbClr val="595959"/>
                </a:solidFill>
                <a:latin typeface="Open Sans"/>
                <a:ea typeface="Open Sans"/>
                <a:cs typeface="Open Sans"/>
                <a:sym typeface="Open Sans"/>
              </a:rPr>
              <a:t>como</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aplicación</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nativa</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móviles</a:t>
            </a:r>
            <a:r>
              <a:rPr lang="en-US" sz="1017" b="0" i="0" u="none" strike="noStrike" cap="none" dirty="0">
                <a:solidFill>
                  <a:srgbClr val="595959"/>
                </a:solidFill>
                <a:latin typeface="Open Sans"/>
                <a:ea typeface="Open Sans"/>
                <a:cs typeface="Open Sans"/>
                <a:sym typeface="Open Sans"/>
              </a:rPr>
              <a:t> para </a:t>
            </a:r>
            <a:r>
              <a:rPr lang="en-US" sz="1017" b="0" i="0" u="none" strike="noStrike" cap="none" dirty="0" err="1">
                <a:solidFill>
                  <a:srgbClr val="595959"/>
                </a:solidFill>
                <a:latin typeface="Open Sans"/>
                <a:ea typeface="Open Sans"/>
                <a:cs typeface="Open Sans"/>
                <a:sym typeface="Open Sans"/>
              </a:rPr>
              <a:t>su</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mejor</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navegabilidad</a:t>
            </a:r>
            <a:r>
              <a:rPr lang="en-US" sz="1017" b="0" i="0" u="none" strike="noStrike" cap="none" dirty="0">
                <a:solidFill>
                  <a:srgbClr val="595959"/>
                </a:solidFill>
                <a:latin typeface="Open Sans"/>
                <a:ea typeface="Open Sans"/>
                <a:cs typeface="Open Sans"/>
                <a:sym typeface="Open Sans"/>
              </a:rPr>
              <a:t> y </a:t>
            </a:r>
            <a:r>
              <a:rPr lang="en-US" sz="1017" b="0" i="0" u="none" strike="noStrike" cap="none" dirty="0" err="1">
                <a:solidFill>
                  <a:srgbClr val="595959"/>
                </a:solidFill>
                <a:latin typeface="Open Sans"/>
                <a:ea typeface="Open Sans"/>
                <a:cs typeface="Open Sans"/>
                <a:sym typeface="Open Sans"/>
              </a:rPr>
              <a:t>operación</a:t>
            </a:r>
            <a:endParaRPr dirty="0"/>
          </a:p>
          <a:p>
            <a:pPr marL="449263" marR="0" lvl="0" indent="-176212" algn="l" rtl="0">
              <a:lnSpc>
                <a:spcPct val="80000"/>
              </a:lnSpc>
              <a:spcBef>
                <a:spcPts val="222"/>
              </a:spcBef>
              <a:spcAft>
                <a:spcPts val="0"/>
              </a:spcAft>
              <a:buClr>
                <a:srgbClr val="0560D4"/>
              </a:buClr>
              <a:buSzPts val="1110"/>
              <a:buFont typeface="Noto Sans Symbols"/>
              <a:buChar char="❖"/>
            </a:pPr>
            <a:r>
              <a:rPr lang="en-US" sz="1110" b="1" dirty="0" err="1">
                <a:solidFill>
                  <a:srgbClr val="595959"/>
                </a:solidFill>
                <a:latin typeface="Open Sans"/>
                <a:ea typeface="Open Sans"/>
                <a:cs typeface="Open Sans"/>
                <a:sym typeface="Open Sans"/>
              </a:rPr>
              <a:t>Infraestructura</a:t>
            </a:r>
            <a:r>
              <a:rPr lang="en-US" sz="1110" b="1" dirty="0">
                <a:solidFill>
                  <a:srgbClr val="595959"/>
                </a:solidFill>
                <a:latin typeface="Open Sans"/>
                <a:ea typeface="Open Sans"/>
                <a:cs typeface="Open Sans"/>
                <a:sym typeface="Open Sans"/>
              </a:rPr>
              <a:t> y Comunicaciones</a:t>
            </a:r>
            <a:endParaRPr dirty="0"/>
          </a:p>
          <a:p>
            <a:pPr marL="742950" marR="0" lvl="1" indent="-285750" algn="l" rtl="0">
              <a:lnSpc>
                <a:spcPct val="80000"/>
              </a:lnSpc>
              <a:spcBef>
                <a:spcPts val="203"/>
              </a:spcBef>
              <a:spcAft>
                <a:spcPts val="0"/>
              </a:spcAft>
              <a:buClr>
                <a:srgbClr val="0560D4"/>
              </a:buClr>
              <a:buSzPts val="1017"/>
              <a:buFont typeface="Noto Sans Symbols"/>
              <a:buChar char="❑"/>
            </a:pPr>
            <a:r>
              <a:rPr lang="en-US" sz="1017" b="0" i="0" u="none" strike="noStrike" cap="none" dirty="0">
                <a:solidFill>
                  <a:srgbClr val="595959"/>
                </a:solidFill>
                <a:latin typeface="Open Sans"/>
                <a:ea typeface="Open Sans"/>
                <a:cs typeface="Open Sans"/>
                <a:sym typeface="Open Sans"/>
              </a:rPr>
              <a:t>Nos </a:t>
            </a:r>
            <a:r>
              <a:rPr lang="en-US" sz="1017" b="0" i="0" u="none" strike="noStrike" cap="none" dirty="0" err="1">
                <a:solidFill>
                  <a:srgbClr val="595959"/>
                </a:solidFill>
                <a:latin typeface="Open Sans"/>
                <a:ea typeface="Open Sans"/>
                <a:cs typeface="Open Sans"/>
                <a:sym typeface="Open Sans"/>
              </a:rPr>
              <a:t>proporciona</a:t>
            </a:r>
            <a:r>
              <a:rPr lang="en-US" sz="1017" b="0" i="0" u="none" strike="noStrike" cap="none" dirty="0">
                <a:solidFill>
                  <a:srgbClr val="595959"/>
                </a:solidFill>
                <a:latin typeface="Open Sans"/>
                <a:ea typeface="Open Sans"/>
                <a:cs typeface="Open Sans"/>
                <a:sym typeface="Open Sans"/>
              </a:rPr>
              <a:t> las </a:t>
            </a:r>
            <a:r>
              <a:rPr lang="en-US" sz="1017" b="0" i="0" u="none" strike="noStrike" cap="none" dirty="0" err="1">
                <a:solidFill>
                  <a:srgbClr val="595959"/>
                </a:solidFill>
                <a:latin typeface="Open Sans"/>
                <a:ea typeface="Open Sans"/>
                <a:cs typeface="Open Sans"/>
                <a:sym typeface="Open Sans"/>
              </a:rPr>
              <a:t>herramientas</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necesarias</a:t>
            </a:r>
            <a:r>
              <a:rPr lang="en-US" sz="1017" b="0" i="0" u="none" strike="noStrike" cap="none" dirty="0">
                <a:solidFill>
                  <a:srgbClr val="595959"/>
                </a:solidFill>
                <a:latin typeface="Open Sans"/>
                <a:ea typeface="Open Sans"/>
                <a:cs typeface="Open Sans"/>
                <a:sym typeface="Open Sans"/>
              </a:rPr>
              <a:t> para </a:t>
            </a:r>
            <a:r>
              <a:rPr lang="en-US" sz="1017" b="0" i="0" u="none" strike="noStrike" cap="none" dirty="0" err="1">
                <a:solidFill>
                  <a:srgbClr val="595959"/>
                </a:solidFill>
                <a:latin typeface="Open Sans"/>
                <a:ea typeface="Open Sans"/>
                <a:cs typeface="Open Sans"/>
                <a:sym typeface="Open Sans"/>
              </a:rPr>
              <a:t>estar</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conectados</a:t>
            </a:r>
            <a:r>
              <a:rPr lang="en-US" sz="1017" b="0" i="0" u="none" strike="noStrike" cap="none" dirty="0">
                <a:solidFill>
                  <a:srgbClr val="595959"/>
                </a:solidFill>
                <a:latin typeface="Open Sans"/>
                <a:ea typeface="Open Sans"/>
                <a:cs typeface="Open Sans"/>
                <a:sym typeface="Open Sans"/>
              </a:rPr>
              <a:t> y </a:t>
            </a:r>
            <a:r>
              <a:rPr lang="en-US" sz="1017" b="0" i="0" u="none" strike="noStrike" cap="none" dirty="0" err="1">
                <a:solidFill>
                  <a:srgbClr val="595959"/>
                </a:solidFill>
                <a:latin typeface="Open Sans"/>
                <a:ea typeface="Open Sans"/>
                <a:cs typeface="Open Sans"/>
                <a:sym typeface="Open Sans"/>
              </a:rPr>
              <a:t>en</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comunicación</a:t>
            </a:r>
            <a:r>
              <a:rPr lang="en-US" sz="1017" b="0" i="0" u="none" strike="noStrike" cap="none" dirty="0">
                <a:solidFill>
                  <a:srgbClr val="595959"/>
                </a:solidFill>
                <a:latin typeface="Open Sans"/>
                <a:ea typeface="Open Sans"/>
                <a:cs typeface="Open Sans"/>
                <a:sym typeface="Open Sans"/>
              </a:rPr>
              <a:t> a </a:t>
            </a:r>
            <a:r>
              <a:rPr lang="en-US" sz="1017" b="0" i="0" u="none" strike="noStrike" cap="none" dirty="0" err="1">
                <a:solidFill>
                  <a:srgbClr val="595959"/>
                </a:solidFill>
                <a:latin typeface="Open Sans"/>
                <a:ea typeface="Open Sans"/>
                <a:cs typeface="Open Sans"/>
                <a:sym typeface="Open Sans"/>
              </a:rPr>
              <a:t>través</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nuestra</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herramienta</a:t>
            </a:r>
            <a:r>
              <a:rPr lang="en-US" sz="1017" b="0" i="0" u="none" strike="noStrike" cap="none" dirty="0">
                <a:solidFill>
                  <a:srgbClr val="595959"/>
                </a:solidFill>
                <a:latin typeface="Open Sans"/>
                <a:ea typeface="Open Sans"/>
                <a:cs typeface="Open Sans"/>
                <a:sym typeface="Open Sans"/>
              </a:rPr>
              <a:t> sin </a:t>
            </a:r>
            <a:r>
              <a:rPr lang="en-US" sz="1017" b="0" i="0" u="none" strike="noStrike" cap="none" dirty="0" err="1">
                <a:solidFill>
                  <a:srgbClr val="595959"/>
                </a:solidFill>
                <a:latin typeface="Open Sans"/>
                <a:ea typeface="Open Sans"/>
                <a:cs typeface="Open Sans"/>
                <a:sym typeface="Open Sans"/>
              </a:rPr>
              <a:t>necesidad</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contar</a:t>
            </a:r>
            <a:r>
              <a:rPr lang="en-US" sz="1017" b="0" i="0" u="none" strike="noStrike" cap="none" dirty="0">
                <a:solidFill>
                  <a:srgbClr val="595959"/>
                </a:solidFill>
                <a:latin typeface="Open Sans"/>
                <a:ea typeface="Open Sans"/>
                <a:cs typeface="Open Sans"/>
                <a:sym typeface="Open Sans"/>
              </a:rPr>
              <a:t> con </a:t>
            </a:r>
            <a:r>
              <a:rPr lang="en-US" sz="1017" b="0" i="0" u="none" strike="noStrike" cap="none" dirty="0" err="1">
                <a:solidFill>
                  <a:srgbClr val="595959"/>
                </a:solidFill>
                <a:latin typeface="Open Sans"/>
                <a:ea typeface="Open Sans"/>
                <a:cs typeface="Open Sans"/>
                <a:sym typeface="Open Sans"/>
              </a:rPr>
              <a:t>servidores</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aplicación</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servidor</a:t>
            </a:r>
            <a:r>
              <a:rPr lang="en-US" sz="1017" b="0" i="0" u="none" strike="noStrike" cap="none" dirty="0">
                <a:solidFill>
                  <a:srgbClr val="595959"/>
                </a:solidFill>
                <a:latin typeface="Open Sans"/>
                <a:ea typeface="Open Sans"/>
                <a:cs typeface="Open Sans"/>
                <a:sym typeface="Open Sans"/>
              </a:rPr>
              <a:t> de base de </a:t>
            </a:r>
            <a:r>
              <a:rPr lang="en-US" sz="1017" b="0" i="0" u="none" strike="noStrike" cap="none" dirty="0" err="1">
                <a:solidFill>
                  <a:srgbClr val="595959"/>
                </a:solidFill>
                <a:latin typeface="Open Sans"/>
                <a:ea typeface="Open Sans"/>
                <a:cs typeface="Open Sans"/>
                <a:sym typeface="Open Sans"/>
              </a:rPr>
              <a:t>datos</a:t>
            </a:r>
            <a:r>
              <a:rPr lang="en-US" sz="1017" b="0" i="0" u="none" strike="noStrike" cap="none" dirty="0">
                <a:solidFill>
                  <a:srgbClr val="595959"/>
                </a:solidFill>
                <a:latin typeface="Open Sans"/>
                <a:ea typeface="Open Sans"/>
                <a:cs typeface="Open Sans"/>
                <a:sym typeface="Open Sans"/>
              </a:rPr>
              <a:t> y </a:t>
            </a:r>
            <a:r>
              <a:rPr lang="en-US" sz="1017" b="0" i="0" u="none" strike="noStrike" cap="none" dirty="0" err="1">
                <a:solidFill>
                  <a:srgbClr val="595959"/>
                </a:solidFill>
                <a:latin typeface="Open Sans"/>
                <a:ea typeface="Open Sans"/>
                <a:cs typeface="Open Sans"/>
                <a:sym typeface="Open Sans"/>
              </a:rPr>
              <a:t>envió</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correo</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todo</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esto</a:t>
            </a:r>
            <a:r>
              <a:rPr lang="en-US" sz="1017" b="0" i="0" u="none" strike="noStrike" cap="none" dirty="0">
                <a:solidFill>
                  <a:srgbClr val="595959"/>
                </a:solidFill>
                <a:latin typeface="Open Sans"/>
                <a:ea typeface="Open Sans"/>
                <a:cs typeface="Open Sans"/>
                <a:sym typeface="Open Sans"/>
              </a:rPr>
              <a:t> se </a:t>
            </a:r>
            <a:r>
              <a:rPr lang="en-US" sz="1017" b="0" i="0" u="none" strike="noStrike" cap="none" dirty="0" err="1">
                <a:solidFill>
                  <a:srgbClr val="595959"/>
                </a:solidFill>
                <a:latin typeface="Open Sans"/>
                <a:ea typeface="Open Sans"/>
                <a:cs typeface="Open Sans"/>
                <a:sym typeface="Open Sans"/>
              </a:rPr>
              <a:t>encuentra</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incluido</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en</a:t>
            </a:r>
            <a:r>
              <a:rPr lang="en-US" sz="1017" b="0" i="0" u="none" strike="noStrike" cap="none" dirty="0">
                <a:solidFill>
                  <a:srgbClr val="595959"/>
                </a:solidFill>
                <a:latin typeface="Open Sans"/>
                <a:ea typeface="Open Sans"/>
                <a:cs typeface="Open Sans"/>
                <a:sym typeface="Open Sans"/>
              </a:rPr>
              <a:t> la </a:t>
            </a:r>
            <a:r>
              <a:rPr lang="en-US" sz="1017" b="0" i="0" u="none" strike="noStrike" cap="none" dirty="0" err="1">
                <a:solidFill>
                  <a:srgbClr val="595959"/>
                </a:solidFill>
                <a:latin typeface="Open Sans"/>
                <a:ea typeface="Open Sans"/>
                <a:cs typeface="Open Sans"/>
                <a:sym typeface="Open Sans"/>
              </a:rPr>
              <a:t>plataforma</a:t>
            </a:r>
            <a:endParaRPr dirty="0"/>
          </a:p>
          <a:p>
            <a:pPr marL="449263" marR="0" lvl="0" indent="-176212" algn="l" rtl="0">
              <a:lnSpc>
                <a:spcPct val="80000"/>
              </a:lnSpc>
              <a:spcBef>
                <a:spcPts val="222"/>
              </a:spcBef>
              <a:spcAft>
                <a:spcPts val="0"/>
              </a:spcAft>
              <a:buClr>
                <a:srgbClr val="0560D4"/>
              </a:buClr>
              <a:buSzPts val="1110"/>
              <a:buFont typeface="Noto Sans Symbols"/>
              <a:buChar char="❖"/>
            </a:pPr>
            <a:r>
              <a:rPr lang="en-US" sz="1110" b="1" dirty="0">
                <a:solidFill>
                  <a:srgbClr val="595959"/>
                </a:solidFill>
                <a:latin typeface="Open Sans"/>
                <a:ea typeface="Open Sans"/>
                <a:cs typeface="Open Sans"/>
                <a:sym typeface="Open Sans"/>
              </a:rPr>
              <a:t>Project Layers</a:t>
            </a:r>
            <a:endParaRPr sz="1110" b="1" dirty="0">
              <a:solidFill>
                <a:srgbClr val="595959"/>
              </a:solidFill>
              <a:latin typeface="Open Sans"/>
              <a:ea typeface="Open Sans"/>
              <a:cs typeface="Open Sans"/>
              <a:sym typeface="Open Sans"/>
            </a:endParaRPr>
          </a:p>
          <a:p>
            <a:pPr marL="742950" marR="0" lvl="1" indent="-285750" algn="l" rtl="0">
              <a:lnSpc>
                <a:spcPct val="80000"/>
              </a:lnSpc>
              <a:spcBef>
                <a:spcPts val="203"/>
              </a:spcBef>
              <a:spcAft>
                <a:spcPts val="0"/>
              </a:spcAft>
              <a:buClr>
                <a:srgbClr val="0560D4"/>
              </a:buClr>
              <a:buSzPts val="1017"/>
              <a:buFont typeface="Noto Sans Symbols"/>
              <a:buChar char="❑"/>
            </a:pPr>
            <a:r>
              <a:rPr lang="en-US" sz="1017" b="0" i="0" u="none" strike="noStrike" cap="none" dirty="0">
                <a:solidFill>
                  <a:srgbClr val="595959"/>
                </a:solidFill>
                <a:latin typeface="Open Sans"/>
                <a:ea typeface="Open Sans"/>
                <a:cs typeface="Open Sans"/>
                <a:sym typeface="Open Sans"/>
              </a:rPr>
              <a:t>Proyecto </a:t>
            </a:r>
            <a:r>
              <a:rPr lang="en-US" sz="1017" b="0" i="0" u="none" strike="noStrike" cap="none" dirty="0" err="1">
                <a:solidFill>
                  <a:srgbClr val="595959"/>
                </a:solidFill>
                <a:latin typeface="Open Sans"/>
                <a:ea typeface="Open Sans"/>
                <a:cs typeface="Open Sans"/>
                <a:sym typeface="Open Sans"/>
              </a:rPr>
              <a:t>estructurado</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en</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capas</a:t>
            </a:r>
            <a:r>
              <a:rPr lang="en-US" sz="1017" b="0" i="0" u="none" strike="noStrike" cap="none" dirty="0">
                <a:solidFill>
                  <a:srgbClr val="595959"/>
                </a:solidFill>
                <a:latin typeface="Open Sans"/>
                <a:ea typeface="Open Sans"/>
                <a:cs typeface="Open Sans"/>
                <a:sym typeface="Open Sans"/>
              </a:rPr>
              <a:t>, lo </a:t>
            </a:r>
            <a:r>
              <a:rPr lang="en-US" sz="1017" b="0" i="0" u="none" strike="noStrike" cap="none" dirty="0" err="1">
                <a:solidFill>
                  <a:srgbClr val="595959"/>
                </a:solidFill>
                <a:latin typeface="Open Sans"/>
                <a:ea typeface="Open Sans"/>
                <a:cs typeface="Open Sans"/>
                <a:sym typeface="Open Sans"/>
              </a:rPr>
              <a:t>cual</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nos</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permite</a:t>
            </a:r>
            <a:r>
              <a:rPr lang="en-US" sz="1017" b="0" i="0" u="none" strike="noStrike" cap="none" dirty="0">
                <a:solidFill>
                  <a:srgbClr val="595959"/>
                </a:solidFill>
                <a:latin typeface="Open Sans"/>
                <a:ea typeface="Open Sans"/>
                <a:cs typeface="Open Sans"/>
                <a:sym typeface="Open Sans"/>
              </a:rPr>
              <a:t> una </a:t>
            </a:r>
            <a:r>
              <a:rPr lang="en-US" sz="1017" b="0" i="0" u="none" strike="noStrike" cap="none" dirty="0" err="1">
                <a:solidFill>
                  <a:srgbClr val="595959"/>
                </a:solidFill>
                <a:latin typeface="Open Sans"/>
                <a:ea typeface="Open Sans"/>
                <a:cs typeface="Open Sans"/>
                <a:sym typeface="Open Sans"/>
              </a:rPr>
              <a:t>administración</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eficiente</a:t>
            </a:r>
            <a:r>
              <a:rPr lang="en-US" sz="1017" b="0" i="0" u="none" strike="noStrike" cap="none" dirty="0">
                <a:solidFill>
                  <a:srgbClr val="595959"/>
                </a:solidFill>
                <a:latin typeface="Open Sans"/>
                <a:ea typeface="Open Sans"/>
                <a:cs typeface="Open Sans"/>
                <a:sym typeface="Open Sans"/>
              </a:rPr>
              <a:t> de los </a:t>
            </a:r>
            <a:r>
              <a:rPr lang="en-US" sz="1017" b="0" i="0" u="none" strike="noStrike" cap="none" dirty="0" err="1">
                <a:solidFill>
                  <a:srgbClr val="595959"/>
                </a:solidFill>
                <a:latin typeface="Open Sans"/>
                <a:ea typeface="Open Sans"/>
                <a:cs typeface="Open Sans"/>
                <a:sym typeface="Open Sans"/>
              </a:rPr>
              <a:t>módulos</a:t>
            </a:r>
            <a:r>
              <a:rPr lang="en-US" sz="1017" b="0" i="0" u="none" strike="noStrike" cap="none" dirty="0">
                <a:solidFill>
                  <a:srgbClr val="595959"/>
                </a:solidFill>
                <a:latin typeface="Open Sans"/>
                <a:ea typeface="Open Sans"/>
                <a:cs typeface="Open Sans"/>
                <a:sym typeface="Open Sans"/>
              </a:rPr>
              <a:t> que </a:t>
            </a:r>
            <a:r>
              <a:rPr lang="en-US" sz="1017" b="0" i="0" u="none" strike="noStrike" cap="none" dirty="0" err="1">
                <a:solidFill>
                  <a:srgbClr val="595959"/>
                </a:solidFill>
                <a:latin typeface="Open Sans"/>
                <a:ea typeface="Open Sans"/>
                <a:cs typeface="Open Sans"/>
                <a:sym typeface="Open Sans"/>
              </a:rPr>
              <a:t>conforman</a:t>
            </a:r>
            <a:r>
              <a:rPr lang="en-US" sz="1017" b="0" i="0" u="none" strike="noStrike" cap="none" dirty="0">
                <a:solidFill>
                  <a:srgbClr val="595959"/>
                </a:solidFill>
                <a:latin typeface="Open Sans"/>
                <a:ea typeface="Open Sans"/>
                <a:cs typeface="Open Sans"/>
                <a:sym typeface="Open Sans"/>
              </a:rPr>
              <a:t> KMS</a:t>
            </a:r>
            <a:endParaRPr dirty="0"/>
          </a:p>
          <a:p>
            <a:pPr marL="449263" marR="0" lvl="0" indent="-176212" algn="l" rtl="0">
              <a:lnSpc>
                <a:spcPct val="80000"/>
              </a:lnSpc>
              <a:spcBef>
                <a:spcPts val="222"/>
              </a:spcBef>
              <a:spcAft>
                <a:spcPts val="0"/>
              </a:spcAft>
              <a:buClr>
                <a:srgbClr val="0560D4"/>
              </a:buClr>
              <a:buSzPts val="1110"/>
              <a:buFont typeface="Noto Sans Symbols"/>
              <a:buChar char="❖"/>
            </a:pPr>
            <a:r>
              <a:rPr lang="en-US" sz="1110" b="1" dirty="0" err="1">
                <a:solidFill>
                  <a:srgbClr val="595959"/>
                </a:solidFill>
                <a:latin typeface="Open Sans"/>
                <a:ea typeface="Open Sans"/>
                <a:cs typeface="Open Sans"/>
                <a:sym typeface="Open Sans"/>
              </a:rPr>
              <a:t>Almacenamiento</a:t>
            </a:r>
            <a:r>
              <a:rPr lang="en-US" sz="1110" b="1" dirty="0">
                <a:solidFill>
                  <a:srgbClr val="595959"/>
                </a:solidFill>
                <a:latin typeface="Open Sans"/>
                <a:ea typeface="Open Sans"/>
                <a:cs typeface="Open Sans"/>
                <a:sym typeface="Open Sans"/>
              </a:rPr>
              <a:t> </a:t>
            </a:r>
            <a:r>
              <a:rPr lang="en-US" sz="1110" b="1" dirty="0" err="1">
                <a:solidFill>
                  <a:srgbClr val="595959"/>
                </a:solidFill>
                <a:latin typeface="Open Sans"/>
                <a:ea typeface="Open Sans"/>
                <a:cs typeface="Open Sans"/>
                <a:sym typeface="Open Sans"/>
              </a:rPr>
              <a:t>Datos</a:t>
            </a:r>
            <a:endParaRPr dirty="0"/>
          </a:p>
          <a:p>
            <a:pPr marL="742950" marR="0" lvl="1" indent="-285750" algn="l" rtl="0">
              <a:lnSpc>
                <a:spcPct val="80000"/>
              </a:lnSpc>
              <a:spcBef>
                <a:spcPts val="203"/>
              </a:spcBef>
              <a:spcAft>
                <a:spcPts val="0"/>
              </a:spcAft>
              <a:buClr>
                <a:srgbClr val="0560D4"/>
              </a:buClr>
              <a:buSzPts val="1017"/>
              <a:buFont typeface="Noto Sans Symbols"/>
              <a:buChar char="❑"/>
            </a:pPr>
            <a:r>
              <a:rPr lang="en-US" sz="1017" b="0" i="0" u="none" strike="noStrike" cap="none" dirty="0">
                <a:solidFill>
                  <a:srgbClr val="595959"/>
                </a:solidFill>
                <a:latin typeface="Open Sans"/>
                <a:ea typeface="Open Sans"/>
                <a:cs typeface="Open Sans"/>
                <a:sym typeface="Open Sans"/>
              </a:rPr>
              <a:t>Se </a:t>
            </a:r>
            <a:r>
              <a:rPr lang="en-US" sz="1017" b="0" i="0" u="none" strike="noStrike" cap="none" dirty="0" err="1">
                <a:solidFill>
                  <a:srgbClr val="595959"/>
                </a:solidFill>
                <a:latin typeface="Open Sans"/>
                <a:ea typeface="Open Sans"/>
                <a:cs typeface="Open Sans"/>
                <a:sym typeface="Open Sans"/>
              </a:rPr>
              <a:t>proporciona</a:t>
            </a:r>
            <a:r>
              <a:rPr lang="en-US" sz="1017" b="0" i="0" u="none" strike="noStrike" cap="none" dirty="0">
                <a:solidFill>
                  <a:srgbClr val="595959"/>
                </a:solidFill>
                <a:latin typeface="Open Sans"/>
                <a:ea typeface="Open Sans"/>
                <a:cs typeface="Open Sans"/>
                <a:sym typeface="Open Sans"/>
              </a:rPr>
              <a:t> un </a:t>
            </a:r>
            <a:r>
              <a:rPr lang="en-US" sz="1017" b="0" i="0" u="none" strike="noStrike" cap="none" dirty="0" err="1">
                <a:solidFill>
                  <a:srgbClr val="595959"/>
                </a:solidFill>
                <a:latin typeface="Open Sans"/>
                <a:ea typeface="Open Sans"/>
                <a:cs typeface="Open Sans"/>
                <a:sym typeface="Open Sans"/>
              </a:rPr>
              <a:t>servidor</a:t>
            </a:r>
            <a:r>
              <a:rPr lang="en-US" sz="1017" b="0" i="0" u="none" strike="noStrike" cap="none" dirty="0">
                <a:solidFill>
                  <a:srgbClr val="595959"/>
                </a:solidFill>
                <a:latin typeface="Open Sans"/>
                <a:ea typeface="Open Sans"/>
                <a:cs typeface="Open Sans"/>
                <a:sym typeface="Open Sans"/>
              </a:rPr>
              <a:t> con la </a:t>
            </a:r>
            <a:r>
              <a:rPr lang="en-US" sz="1017" b="0" i="0" u="none" strike="noStrike" cap="none" dirty="0" err="1">
                <a:solidFill>
                  <a:srgbClr val="595959"/>
                </a:solidFill>
                <a:latin typeface="Open Sans"/>
                <a:ea typeface="Open Sans"/>
                <a:cs typeface="Open Sans"/>
                <a:sym typeface="Open Sans"/>
              </a:rPr>
              <a:t>administración</a:t>
            </a:r>
            <a:r>
              <a:rPr lang="en-US" sz="1017" b="0" i="0" u="none" strike="noStrike" cap="none" dirty="0">
                <a:solidFill>
                  <a:srgbClr val="595959"/>
                </a:solidFill>
                <a:latin typeface="Open Sans"/>
                <a:ea typeface="Open Sans"/>
                <a:cs typeface="Open Sans"/>
                <a:sym typeface="Open Sans"/>
              </a:rPr>
              <a:t> de base de </a:t>
            </a:r>
            <a:r>
              <a:rPr lang="en-US" sz="1017" b="0" i="0" u="none" strike="noStrike" cap="none" dirty="0" err="1">
                <a:solidFill>
                  <a:srgbClr val="595959"/>
                </a:solidFill>
                <a:latin typeface="Open Sans"/>
                <a:ea typeface="Open Sans"/>
                <a:cs typeface="Open Sans"/>
                <a:sym typeface="Open Sans"/>
              </a:rPr>
              <a:t>datos</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así</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como</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espacios</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repositorio</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disponibles</a:t>
            </a:r>
            <a:r>
              <a:rPr lang="en-US" sz="1017" b="0" i="0" u="none" strike="noStrike" cap="none" dirty="0">
                <a:solidFill>
                  <a:srgbClr val="595959"/>
                </a:solidFill>
                <a:latin typeface="Open Sans"/>
                <a:ea typeface="Open Sans"/>
                <a:cs typeface="Open Sans"/>
                <a:sym typeface="Open Sans"/>
              </a:rPr>
              <a:t> para </a:t>
            </a:r>
            <a:r>
              <a:rPr lang="en-US" sz="1017" b="0" i="0" u="none" strike="noStrike" cap="none" dirty="0" err="1">
                <a:solidFill>
                  <a:srgbClr val="595959"/>
                </a:solidFill>
                <a:latin typeface="Open Sans"/>
                <a:ea typeface="Open Sans"/>
                <a:cs typeface="Open Sans"/>
                <a:sym typeface="Open Sans"/>
              </a:rPr>
              <a:t>documentación</a:t>
            </a:r>
            <a:r>
              <a:rPr lang="en-US" sz="1017" b="0" i="0" u="none" strike="noStrike" cap="none" dirty="0">
                <a:solidFill>
                  <a:srgbClr val="595959"/>
                </a:solidFill>
                <a:latin typeface="Open Sans"/>
                <a:ea typeface="Open Sans"/>
                <a:cs typeface="Open Sans"/>
                <a:sym typeface="Open Sans"/>
              </a:rPr>
              <a:t> de los </a:t>
            </a:r>
            <a:r>
              <a:rPr lang="en-US" sz="1017" b="0" i="0" u="none" strike="noStrike" cap="none" dirty="0" err="1">
                <a:solidFill>
                  <a:srgbClr val="595959"/>
                </a:solidFill>
                <a:latin typeface="Open Sans"/>
                <a:ea typeface="Open Sans"/>
                <a:cs typeface="Open Sans"/>
                <a:sym typeface="Open Sans"/>
              </a:rPr>
              <a:t>proyectos</a:t>
            </a:r>
            <a:endParaRPr dirty="0"/>
          </a:p>
          <a:p>
            <a:pPr marL="449263" marR="0" lvl="0" indent="-176212" algn="l" rtl="0">
              <a:lnSpc>
                <a:spcPct val="80000"/>
              </a:lnSpc>
              <a:spcBef>
                <a:spcPts val="222"/>
              </a:spcBef>
              <a:spcAft>
                <a:spcPts val="0"/>
              </a:spcAft>
              <a:buClr>
                <a:srgbClr val="0560D4"/>
              </a:buClr>
              <a:buSzPts val="1110"/>
              <a:buFont typeface="Noto Sans Symbols"/>
              <a:buChar char="❖"/>
            </a:pPr>
            <a:r>
              <a:rPr lang="en-US" sz="1110" b="1" dirty="0" err="1">
                <a:solidFill>
                  <a:srgbClr val="595959"/>
                </a:solidFill>
                <a:latin typeface="Open Sans"/>
                <a:ea typeface="Open Sans"/>
                <a:cs typeface="Open Sans"/>
                <a:sym typeface="Open Sans"/>
              </a:rPr>
              <a:t>Integración</a:t>
            </a:r>
            <a:r>
              <a:rPr lang="en-US" sz="1110" b="1" dirty="0">
                <a:solidFill>
                  <a:srgbClr val="595959"/>
                </a:solidFill>
                <a:latin typeface="Open Sans"/>
                <a:ea typeface="Open Sans"/>
                <a:cs typeface="Open Sans"/>
                <a:sym typeface="Open Sans"/>
              </a:rPr>
              <a:t> Continua</a:t>
            </a:r>
            <a:endParaRPr dirty="0"/>
          </a:p>
          <a:p>
            <a:pPr marL="742950" marR="0" lvl="1" indent="-285750" algn="l" rtl="0">
              <a:lnSpc>
                <a:spcPct val="80000"/>
              </a:lnSpc>
              <a:spcBef>
                <a:spcPts val="203"/>
              </a:spcBef>
              <a:spcAft>
                <a:spcPts val="0"/>
              </a:spcAft>
              <a:buClr>
                <a:srgbClr val="0560D4"/>
              </a:buClr>
              <a:buSzPts val="1017"/>
              <a:buFont typeface="Noto Sans Symbols"/>
              <a:buChar char="❑"/>
            </a:pPr>
            <a:r>
              <a:rPr lang="en-US" sz="1017" b="0" i="0" u="none" strike="noStrike" cap="none" dirty="0" err="1">
                <a:solidFill>
                  <a:srgbClr val="595959"/>
                </a:solidFill>
                <a:latin typeface="Open Sans"/>
                <a:ea typeface="Open Sans"/>
                <a:cs typeface="Open Sans"/>
                <a:sym typeface="Open Sans"/>
              </a:rPr>
              <a:t>Esta</a:t>
            </a:r>
            <a:r>
              <a:rPr lang="en-US" sz="1017" b="0" i="0" u="none" strike="noStrike" cap="none" dirty="0">
                <a:solidFill>
                  <a:srgbClr val="595959"/>
                </a:solidFill>
                <a:latin typeface="Open Sans"/>
                <a:ea typeface="Open Sans"/>
                <a:cs typeface="Open Sans"/>
                <a:sym typeface="Open Sans"/>
              </a:rPr>
              <a:t> es </a:t>
            </a:r>
            <a:r>
              <a:rPr lang="en-US" sz="1017" b="0" i="0" u="none" strike="noStrike" cap="none" dirty="0" err="1">
                <a:solidFill>
                  <a:srgbClr val="595959"/>
                </a:solidFill>
                <a:latin typeface="Open Sans"/>
                <a:ea typeface="Open Sans"/>
                <a:cs typeface="Open Sans"/>
                <a:sym typeface="Open Sans"/>
              </a:rPr>
              <a:t>otra</a:t>
            </a:r>
            <a:r>
              <a:rPr lang="en-US" sz="1017" b="0" i="0" u="none" strike="noStrike" cap="none" dirty="0">
                <a:solidFill>
                  <a:srgbClr val="595959"/>
                </a:solidFill>
                <a:latin typeface="Open Sans"/>
                <a:ea typeface="Open Sans"/>
                <a:cs typeface="Open Sans"/>
                <a:sym typeface="Open Sans"/>
              </a:rPr>
              <a:t> de las </a:t>
            </a:r>
            <a:r>
              <a:rPr lang="en-US" sz="1017" b="0" i="0" u="none" strike="noStrike" cap="none" dirty="0" err="1">
                <a:solidFill>
                  <a:srgbClr val="595959"/>
                </a:solidFill>
                <a:latin typeface="Open Sans"/>
                <a:ea typeface="Open Sans"/>
                <a:cs typeface="Open Sans"/>
                <a:sym typeface="Open Sans"/>
              </a:rPr>
              <a:t>bondades</a:t>
            </a:r>
            <a:r>
              <a:rPr lang="en-US" sz="1017" b="0" i="0" u="none" strike="noStrike" cap="none" dirty="0">
                <a:solidFill>
                  <a:srgbClr val="595959"/>
                </a:solidFill>
                <a:latin typeface="Open Sans"/>
                <a:ea typeface="Open Sans"/>
                <a:cs typeface="Open Sans"/>
                <a:sym typeface="Open Sans"/>
              </a:rPr>
              <a:t> de la </a:t>
            </a:r>
            <a:r>
              <a:rPr lang="en-US" sz="1017" b="0" i="0" u="none" strike="noStrike" cap="none" dirty="0" err="1">
                <a:solidFill>
                  <a:srgbClr val="595959"/>
                </a:solidFill>
                <a:latin typeface="Open Sans"/>
                <a:ea typeface="Open Sans"/>
                <a:cs typeface="Open Sans"/>
                <a:sym typeface="Open Sans"/>
              </a:rPr>
              <a:t>eficiente</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administración</a:t>
            </a:r>
            <a:r>
              <a:rPr lang="en-US" sz="1017" b="0" i="0" u="none" strike="noStrike" cap="none" dirty="0">
                <a:solidFill>
                  <a:srgbClr val="595959"/>
                </a:solidFill>
                <a:latin typeface="Open Sans"/>
                <a:ea typeface="Open Sans"/>
                <a:cs typeface="Open Sans"/>
                <a:sym typeface="Open Sans"/>
              </a:rPr>
              <a:t> del </a:t>
            </a:r>
            <a:r>
              <a:rPr lang="en-US" sz="1017" b="0" i="0" u="none" strike="noStrike" cap="none" dirty="0" err="1">
                <a:solidFill>
                  <a:srgbClr val="595959"/>
                </a:solidFill>
                <a:latin typeface="Open Sans"/>
                <a:ea typeface="Open Sans"/>
                <a:cs typeface="Open Sans"/>
                <a:sym typeface="Open Sans"/>
              </a:rPr>
              <a:t>proyecto</a:t>
            </a:r>
            <a:r>
              <a:rPr lang="en-US" sz="1017" b="0" i="0" u="none" strike="noStrike" cap="none" dirty="0">
                <a:solidFill>
                  <a:srgbClr val="595959"/>
                </a:solidFill>
                <a:latin typeface="Open Sans"/>
                <a:ea typeface="Open Sans"/>
                <a:cs typeface="Open Sans"/>
                <a:sym typeface="Open Sans"/>
              </a:rPr>
              <a:t> y </a:t>
            </a:r>
            <a:r>
              <a:rPr lang="en-US" sz="1017" b="0" i="0" u="none" strike="noStrike" cap="none" dirty="0" err="1">
                <a:solidFill>
                  <a:srgbClr val="595959"/>
                </a:solidFill>
                <a:latin typeface="Open Sans"/>
                <a:ea typeface="Open Sans"/>
                <a:cs typeface="Open Sans"/>
                <a:sym typeface="Open Sans"/>
              </a:rPr>
              <a:t>su</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código</a:t>
            </a:r>
            <a:r>
              <a:rPr lang="en-US" sz="1017" b="0" i="0" u="none" strike="noStrike" cap="none" dirty="0">
                <a:solidFill>
                  <a:srgbClr val="595959"/>
                </a:solidFill>
                <a:latin typeface="Open Sans"/>
                <a:ea typeface="Open Sans"/>
                <a:cs typeface="Open Sans"/>
                <a:sym typeface="Open Sans"/>
              </a:rPr>
              <a:t>, con </a:t>
            </a:r>
            <a:r>
              <a:rPr lang="en-US" sz="1017" b="0" i="0" u="none" strike="noStrike" cap="none" dirty="0" err="1">
                <a:solidFill>
                  <a:srgbClr val="595959"/>
                </a:solidFill>
                <a:latin typeface="Open Sans"/>
                <a:ea typeface="Open Sans"/>
                <a:cs typeface="Open Sans"/>
                <a:sym typeface="Open Sans"/>
              </a:rPr>
              <a:t>estas</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características</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nos</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permiten</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continuar</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evolucionando</a:t>
            </a:r>
            <a:r>
              <a:rPr lang="en-US" sz="1017" b="0" i="0" u="none" strike="noStrike" cap="none" dirty="0">
                <a:solidFill>
                  <a:srgbClr val="595959"/>
                </a:solidFill>
                <a:latin typeface="Open Sans"/>
                <a:ea typeface="Open Sans"/>
                <a:cs typeface="Open Sans"/>
                <a:sym typeface="Open Sans"/>
              </a:rPr>
              <a:t> la </a:t>
            </a:r>
            <a:r>
              <a:rPr lang="en-US" sz="1017" b="0" i="0" u="none" strike="noStrike" cap="none" dirty="0" err="1">
                <a:solidFill>
                  <a:srgbClr val="595959"/>
                </a:solidFill>
                <a:latin typeface="Open Sans"/>
                <a:ea typeface="Open Sans"/>
                <a:cs typeface="Open Sans"/>
                <a:sym typeface="Open Sans"/>
              </a:rPr>
              <a:t>herramienta</a:t>
            </a:r>
            <a:r>
              <a:rPr lang="en-US" sz="1017" b="0" i="0" u="none" strike="noStrike" cap="none" dirty="0">
                <a:solidFill>
                  <a:srgbClr val="595959"/>
                </a:solidFill>
                <a:latin typeface="Open Sans"/>
                <a:ea typeface="Open Sans"/>
                <a:cs typeface="Open Sans"/>
                <a:sym typeface="Open Sans"/>
              </a:rPr>
              <a:t> para </a:t>
            </a:r>
            <a:r>
              <a:rPr lang="en-US" sz="1017" b="0" i="0" u="none" strike="noStrike" cap="none" dirty="0" err="1">
                <a:solidFill>
                  <a:srgbClr val="595959"/>
                </a:solidFill>
                <a:latin typeface="Open Sans"/>
                <a:ea typeface="Open Sans"/>
                <a:cs typeface="Open Sans"/>
                <a:sym typeface="Open Sans"/>
              </a:rPr>
              <a:t>proporcionarle</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mejoras</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manera</a:t>
            </a:r>
            <a:r>
              <a:rPr lang="en-US" sz="1017" b="0" i="0" u="none" strike="noStrike" cap="none" dirty="0">
                <a:solidFill>
                  <a:srgbClr val="595959"/>
                </a:solidFill>
                <a:latin typeface="Open Sans"/>
                <a:ea typeface="Open Sans"/>
                <a:cs typeface="Open Sans"/>
                <a:sym typeface="Open Sans"/>
              </a:rPr>
              <a:t> continua y </a:t>
            </a:r>
            <a:r>
              <a:rPr lang="en-US" sz="1017" b="0" i="0" u="none" strike="noStrike" cap="none" dirty="0" err="1">
                <a:solidFill>
                  <a:srgbClr val="595959"/>
                </a:solidFill>
                <a:latin typeface="Open Sans"/>
                <a:ea typeface="Open Sans"/>
                <a:cs typeface="Open Sans"/>
                <a:sym typeface="Open Sans"/>
              </a:rPr>
              <a:t>realizar</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despliegue</a:t>
            </a:r>
            <a:r>
              <a:rPr lang="en-US" sz="1017" b="0" i="0" u="none" strike="noStrike" cap="none" dirty="0">
                <a:solidFill>
                  <a:srgbClr val="595959"/>
                </a:solidFill>
                <a:latin typeface="Open Sans"/>
                <a:ea typeface="Open Sans"/>
                <a:cs typeface="Open Sans"/>
                <a:sym typeface="Open Sans"/>
              </a:rPr>
              <a:t> de </a:t>
            </a:r>
            <a:r>
              <a:rPr lang="en-US" sz="1017" b="0" i="0" u="none" strike="noStrike" cap="none" dirty="0" err="1">
                <a:solidFill>
                  <a:srgbClr val="595959"/>
                </a:solidFill>
                <a:latin typeface="Open Sans"/>
                <a:ea typeface="Open Sans"/>
                <a:cs typeface="Open Sans"/>
                <a:sym typeface="Open Sans"/>
              </a:rPr>
              <a:t>nuevas</a:t>
            </a:r>
            <a:r>
              <a:rPr lang="en-US" sz="1017" b="0" i="0" u="none" strike="noStrike" cap="none" dirty="0">
                <a:solidFill>
                  <a:srgbClr val="595959"/>
                </a:solidFill>
                <a:latin typeface="Open Sans"/>
                <a:ea typeface="Open Sans"/>
                <a:cs typeface="Open Sans"/>
                <a:sym typeface="Open Sans"/>
              </a:rPr>
              <a:t>  </a:t>
            </a:r>
            <a:r>
              <a:rPr lang="en-US" sz="1017" b="0" i="0" u="none" strike="noStrike" cap="none" dirty="0" err="1">
                <a:solidFill>
                  <a:srgbClr val="595959"/>
                </a:solidFill>
                <a:latin typeface="Open Sans"/>
                <a:ea typeface="Open Sans"/>
                <a:cs typeface="Open Sans"/>
                <a:sym typeface="Open Sans"/>
              </a:rPr>
              <a:t>versiones</a:t>
            </a:r>
            <a:endParaRPr dirty="0"/>
          </a:p>
        </p:txBody>
      </p:sp>
      <p:sp>
        <p:nvSpPr>
          <p:cNvPr id="477" name="Google Shape;477;p7"/>
          <p:cNvSpPr txBox="1"/>
          <p:nvPr/>
        </p:nvSpPr>
        <p:spPr>
          <a:xfrm>
            <a:off x="787794" y="557171"/>
            <a:ext cx="3447602" cy="173084"/>
          </a:xfrm>
          <a:prstGeom prst="rect">
            <a:avLst/>
          </a:prstGeom>
          <a:noFill/>
          <a:ln>
            <a:noFill/>
          </a:ln>
        </p:spPr>
        <p:txBody>
          <a:bodyPr spcFirstLastPara="1" wrap="square" lIns="34275" tIns="17125" rIns="34275" bIns="17125" anchor="ctr" anchorCtr="0">
            <a:spAutoFit/>
          </a:bodyPr>
          <a:lstStyle/>
          <a:p>
            <a:pPr marL="0" marR="0" lvl="0" indent="0" algn="l" rtl="0">
              <a:spcBef>
                <a:spcPts val="0"/>
              </a:spcBef>
              <a:spcAft>
                <a:spcPts val="0"/>
              </a:spcAft>
              <a:buNone/>
            </a:pPr>
            <a:r>
              <a:rPr lang="es-ES_tradnl" sz="900" dirty="0">
                <a:solidFill>
                  <a:srgbClr val="0560D4"/>
                </a:solidFill>
                <a:latin typeface="Calibri"/>
                <a:ea typeface="Calibri"/>
                <a:cs typeface="Calibri"/>
                <a:sym typeface="Calibri"/>
              </a:rPr>
              <a:t>Arquitectura flexible, segura, escalable y robusta </a:t>
            </a:r>
            <a:endParaRPr lang="es-ES_tradnl" sz="800" dirty="0">
              <a:solidFill>
                <a:srgbClr val="0560D4"/>
              </a:solidFill>
              <a:latin typeface="Open Sans Light"/>
              <a:ea typeface="Open Sans Light"/>
              <a:cs typeface="Open Sans Light"/>
              <a:sym typeface="Open Sans Light"/>
            </a:endParaRPr>
          </a:p>
        </p:txBody>
      </p:sp>
      <p:sp>
        <p:nvSpPr>
          <p:cNvPr id="13" name="Rectángulo 12">
            <a:extLst>
              <a:ext uri="{FF2B5EF4-FFF2-40B4-BE49-F238E27FC236}">
                <a16:creationId xmlns:a16="http://schemas.microsoft.com/office/drawing/2014/main" id="{F4B5D101-96E9-DD49-ADFE-2B29EF988233}"/>
              </a:ext>
            </a:extLst>
          </p:cNvPr>
          <p:cNvSpPr/>
          <p:nvPr/>
        </p:nvSpPr>
        <p:spPr>
          <a:xfrm>
            <a:off x="449677" y="133253"/>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 calcmode="lin" valueType="num">
                                      <p:cBhvr additive="base">
                                        <p:cTn id="7" dur="500"/>
                                        <p:tgtEl>
                                          <p:spTgt spid="46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77"/>
                                        </p:tgtEl>
                                        <p:attrNameLst>
                                          <p:attrName>style.visibility</p:attrName>
                                        </p:attrNameLst>
                                      </p:cBhvr>
                                      <p:to>
                                        <p:strVal val="visible"/>
                                      </p:to>
                                    </p:set>
                                    <p:anim calcmode="lin" valueType="num">
                                      <p:cBhvr additive="base">
                                        <p:cTn id="11" dur="500"/>
                                        <p:tgtEl>
                                          <p:spTgt spid="477"/>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67"/>
                                        </p:tgtEl>
                                        <p:attrNameLst>
                                          <p:attrName>style.visibility</p:attrName>
                                        </p:attrNameLst>
                                      </p:cBhvr>
                                      <p:to>
                                        <p:strVal val="visible"/>
                                      </p:to>
                                    </p:set>
                                    <p:anim calcmode="lin" valueType="num">
                                      <p:cBhvr additive="base">
                                        <p:cTn id="15" dur="500"/>
                                        <p:tgtEl>
                                          <p:spTgt spid="46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69"/>
                                        </p:tgtEl>
                                        <p:attrNameLst>
                                          <p:attrName>style.visibility</p:attrName>
                                        </p:attrNameLst>
                                      </p:cBhvr>
                                      <p:to>
                                        <p:strVal val="visible"/>
                                      </p:to>
                                    </p:set>
                                    <p:anim calcmode="lin" valueType="num">
                                      <p:cBhvr additive="base">
                                        <p:cTn id="19" dur="500"/>
                                        <p:tgtEl>
                                          <p:spTgt spid="46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76">
                                            <p:txEl>
                                              <p:pRg st="0" end="0"/>
                                            </p:txEl>
                                          </p:spTgt>
                                        </p:tgtEl>
                                        <p:attrNameLst>
                                          <p:attrName>style.visibility</p:attrName>
                                        </p:attrNameLst>
                                      </p:cBhvr>
                                      <p:to>
                                        <p:strVal val="visible"/>
                                      </p:to>
                                    </p:set>
                                    <p:anim calcmode="lin" valueType="num">
                                      <p:cBhvr additive="base">
                                        <p:cTn id="23" dur="500"/>
                                        <p:tgtEl>
                                          <p:spTgt spid="47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476">
                                            <p:txEl>
                                              <p:pRg st="1" end="1"/>
                                            </p:txEl>
                                          </p:spTgt>
                                        </p:tgtEl>
                                        <p:attrNameLst>
                                          <p:attrName>style.visibility</p:attrName>
                                        </p:attrNameLst>
                                      </p:cBhvr>
                                      <p:to>
                                        <p:strVal val="visible"/>
                                      </p:to>
                                    </p:set>
                                    <p:anim calcmode="lin" valueType="num">
                                      <p:cBhvr additive="base">
                                        <p:cTn id="27" dur="500"/>
                                        <p:tgtEl>
                                          <p:spTgt spid="476">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476">
                                            <p:txEl>
                                              <p:pRg st="2" end="2"/>
                                            </p:txEl>
                                          </p:spTgt>
                                        </p:tgtEl>
                                        <p:attrNameLst>
                                          <p:attrName>style.visibility</p:attrName>
                                        </p:attrNameLst>
                                      </p:cBhvr>
                                      <p:to>
                                        <p:strVal val="visible"/>
                                      </p:to>
                                    </p:set>
                                    <p:anim calcmode="lin" valueType="num">
                                      <p:cBhvr additive="base">
                                        <p:cTn id="31" dur="500"/>
                                        <p:tgtEl>
                                          <p:spTgt spid="47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476">
                                            <p:txEl>
                                              <p:pRg st="3" end="3"/>
                                            </p:txEl>
                                          </p:spTgt>
                                        </p:tgtEl>
                                        <p:attrNameLst>
                                          <p:attrName>style.visibility</p:attrName>
                                        </p:attrNameLst>
                                      </p:cBhvr>
                                      <p:to>
                                        <p:strVal val="visible"/>
                                      </p:to>
                                    </p:set>
                                    <p:anim calcmode="lin" valueType="num">
                                      <p:cBhvr additive="base">
                                        <p:cTn id="35" dur="500"/>
                                        <p:tgtEl>
                                          <p:spTgt spid="476">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476">
                                            <p:txEl>
                                              <p:pRg st="4" end="4"/>
                                            </p:txEl>
                                          </p:spTgt>
                                        </p:tgtEl>
                                        <p:attrNameLst>
                                          <p:attrName>style.visibility</p:attrName>
                                        </p:attrNameLst>
                                      </p:cBhvr>
                                      <p:to>
                                        <p:strVal val="visible"/>
                                      </p:to>
                                    </p:set>
                                    <p:anim calcmode="lin" valueType="num">
                                      <p:cBhvr additive="base">
                                        <p:cTn id="39" dur="500"/>
                                        <p:tgtEl>
                                          <p:spTgt spid="47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nodeType="afterEffect">
                                  <p:stCondLst>
                                    <p:cond delay="0"/>
                                  </p:stCondLst>
                                  <p:childTnLst>
                                    <p:set>
                                      <p:cBhvr>
                                        <p:cTn id="42" dur="1" fill="hold">
                                          <p:stCondLst>
                                            <p:cond delay="0"/>
                                          </p:stCondLst>
                                        </p:cTn>
                                        <p:tgtEl>
                                          <p:spTgt spid="476">
                                            <p:txEl>
                                              <p:pRg st="5" end="5"/>
                                            </p:txEl>
                                          </p:spTgt>
                                        </p:tgtEl>
                                        <p:attrNameLst>
                                          <p:attrName>style.visibility</p:attrName>
                                        </p:attrNameLst>
                                      </p:cBhvr>
                                      <p:to>
                                        <p:strVal val="visible"/>
                                      </p:to>
                                    </p:set>
                                    <p:anim calcmode="lin" valueType="num">
                                      <p:cBhvr additive="base">
                                        <p:cTn id="43" dur="500"/>
                                        <p:tgtEl>
                                          <p:spTgt spid="47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 presetClass="entr" presetSubtype="4" fill="hold" nodeType="afterEffect">
                                  <p:stCondLst>
                                    <p:cond delay="0"/>
                                  </p:stCondLst>
                                  <p:childTnLst>
                                    <p:set>
                                      <p:cBhvr>
                                        <p:cTn id="46" dur="1" fill="hold">
                                          <p:stCondLst>
                                            <p:cond delay="0"/>
                                          </p:stCondLst>
                                        </p:cTn>
                                        <p:tgtEl>
                                          <p:spTgt spid="476">
                                            <p:txEl>
                                              <p:pRg st="6" end="6"/>
                                            </p:txEl>
                                          </p:spTgt>
                                        </p:tgtEl>
                                        <p:attrNameLst>
                                          <p:attrName>style.visibility</p:attrName>
                                        </p:attrNameLst>
                                      </p:cBhvr>
                                      <p:to>
                                        <p:strVal val="visible"/>
                                      </p:to>
                                    </p:set>
                                    <p:anim calcmode="lin" valueType="num">
                                      <p:cBhvr additive="base">
                                        <p:cTn id="47" dur="500"/>
                                        <p:tgtEl>
                                          <p:spTgt spid="476">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476">
                                            <p:txEl>
                                              <p:pRg st="7" end="7"/>
                                            </p:txEl>
                                          </p:spTgt>
                                        </p:tgtEl>
                                        <p:attrNameLst>
                                          <p:attrName>style.visibility</p:attrName>
                                        </p:attrNameLst>
                                      </p:cBhvr>
                                      <p:to>
                                        <p:strVal val="visible"/>
                                      </p:to>
                                    </p:set>
                                    <p:anim calcmode="lin" valueType="num">
                                      <p:cBhvr additive="base">
                                        <p:cTn id="51" dur="500"/>
                                        <p:tgtEl>
                                          <p:spTgt spid="476">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 presetClass="entr" presetSubtype="4" fill="hold" nodeType="afterEffect">
                                  <p:stCondLst>
                                    <p:cond delay="0"/>
                                  </p:stCondLst>
                                  <p:childTnLst>
                                    <p:set>
                                      <p:cBhvr>
                                        <p:cTn id="54" dur="1" fill="hold">
                                          <p:stCondLst>
                                            <p:cond delay="0"/>
                                          </p:stCondLst>
                                        </p:cTn>
                                        <p:tgtEl>
                                          <p:spTgt spid="476">
                                            <p:txEl>
                                              <p:pRg st="8" end="8"/>
                                            </p:txEl>
                                          </p:spTgt>
                                        </p:tgtEl>
                                        <p:attrNameLst>
                                          <p:attrName>style.visibility</p:attrName>
                                        </p:attrNameLst>
                                      </p:cBhvr>
                                      <p:to>
                                        <p:strVal val="visible"/>
                                      </p:to>
                                    </p:set>
                                    <p:anim calcmode="lin" valueType="num">
                                      <p:cBhvr additive="base">
                                        <p:cTn id="55" dur="500"/>
                                        <p:tgtEl>
                                          <p:spTgt spid="476">
                                            <p:txEl>
                                              <p:pRg st="8" end="8"/>
                                            </p:txEl>
                                          </p:spTgt>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4" fill="hold" nodeType="afterEffect">
                                  <p:stCondLst>
                                    <p:cond delay="0"/>
                                  </p:stCondLst>
                                  <p:childTnLst>
                                    <p:set>
                                      <p:cBhvr>
                                        <p:cTn id="58" dur="1" fill="hold">
                                          <p:stCondLst>
                                            <p:cond delay="0"/>
                                          </p:stCondLst>
                                        </p:cTn>
                                        <p:tgtEl>
                                          <p:spTgt spid="476">
                                            <p:txEl>
                                              <p:pRg st="9" end="9"/>
                                            </p:txEl>
                                          </p:spTgt>
                                        </p:tgtEl>
                                        <p:attrNameLst>
                                          <p:attrName>style.visibility</p:attrName>
                                        </p:attrNameLst>
                                      </p:cBhvr>
                                      <p:to>
                                        <p:strVal val="visible"/>
                                      </p:to>
                                    </p:set>
                                    <p:anim calcmode="lin" valueType="num">
                                      <p:cBhvr additive="base">
                                        <p:cTn id="59" dur="500"/>
                                        <p:tgtEl>
                                          <p:spTgt spid="476">
                                            <p:txEl>
                                              <p:pRg st="9" end="9"/>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 presetClass="entr" presetSubtype="4" fill="hold" nodeType="afterEffect">
                                  <p:stCondLst>
                                    <p:cond delay="0"/>
                                  </p:stCondLst>
                                  <p:childTnLst>
                                    <p:set>
                                      <p:cBhvr>
                                        <p:cTn id="62" dur="1" fill="hold">
                                          <p:stCondLst>
                                            <p:cond delay="0"/>
                                          </p:stCondLst>
                                        </p:cTn>
                                        <p:tgtEl>
                                          <p:spTgt spid="476">
                                            <p:txEl>
                                              <p:pRg st="10" end="10"/>
                                            </p:txEl>
                                          </p:spTgt>
                                        </p:tgtEl>
                                        <p:attrNameLst>
                                          <p:attrName>style.visibility</p:attrName>
                                        </p:attrNameLst>
                                      </p:cBhvr>
                                      <p:to>
                                        <p:strVal val="visible"/>
                                      </p:to>
                                    </p:set>
                                    <p:anim calcmode="lin" valueType="num">
                                      <p:cBhvr additive="base">
                                        <p:cTn id="63" dur="500"/>
                                        <p:tgtEl>
                                          <p:spTgt spid="476">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2" presetClass="entr" presetSubtype="4" fill="hold" nodeType="afterEffect">
                                  <p:stCondLst>
                                    <p:cond delay="0"/>
                                  </p:stCondLst>
                                  <p:childTnLst>
                                    <p:set>
                                      <p:cBhvr>
                                        <p:cTn id="66" dur="1" fill="hold">
                                          <p:stCondLst>
                                            <p:cond delay="0"/>
                                          </p:stCondLst>
                                        </p:cTn>
                                        <p:tgtEl>
                                          <p:spTgt spid="476">
                                            <p:txEl>
                                              <p:pRg st="11" end="11"/>
                                            </p:txEl>
                                          </p:spTgt>
                                        </p:tgtEl>
                                        <p:attrNameLst>
                                          <p:attrName>style.visibility</p:attrName>
                                        </p:attrNameLst>
                                      </p:cBhvr>
                                      <p:to>
                                        <p:strVal val="visible"/>
                                      </p:to>
                                    </p:set>
                                    <p:anim calcmode="lin" valueType="num">
                                      <p:cBhvr additive="base">
                                        <p:cTn id="67" dur="500"/>
                                        <p:tgtEl>
                                          <p:spTgt spid="47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8"/>
          <p:cNvSpPr txBox="1"/>
          <p:nvPr/>
        </p:nvSpPr>
        <p:spPr>
          <a:xfrm>
            <a:off x="406617" y="1034979"/>
            <a:ext cx="3523358"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400" b="1" dirty="0">
                <a:solidFill>
                  <a:schemeClr val="bg1">
                    <a:lumMod val="65000"/>
                  </a:schemeClr>
                </a:solidFill>
                <a:latin typeface="Open Sans"/>
                <a:ea typeface="Open Sans"/>
                <a:cs typeface="Open Sans"/>
                <a:sym typeface="Open Sans"/>
              </a:rPr>
              <a:t>Los usuarios target de este software son:</a:t>
            </a:r>
            <a:endParaRPr lang="es-ES_tradnl" dirty="0">
              <a:solidFill>
                <a:schemeClr val="bg1">
                  <a:lumMod val="65000"/>
                </a:schemeClr>
              </a:solidFill>
            </a:endParaRPr>
          </a:p>
          <a:p>
            <a:pPr marL="0" marR="0" lvl="0" indent="0" algn="l" rtl="0">
              <a:spcBef>
                <a:spcPts val="0"/>
              </a:spcBef>
              <a:spcAft>
                <a:spcPts val="0"/>
              </a:spcAft>
              <a:buNone/>
            </a:pPr>
            <a:endParaRPr lang="es-ES_tradnl" sz="1400" dirty="0">
              <a:solidFill>
                <a:srgbClr val="595959"/>
              </a:solidFill>
              <a:latin typeface="Open Sans"/>
              <a:ea typeface="Open Sans"/>
              <a:cs typeface="Open Sans"/>
              <a:sym typeface="Open Sans"/>
            </a:endParaRPr>
          </a:p>
          <a:p>
            <a:pPr marL="0" marR="0" lvl="0" indent="0" algn="l" rtl="0">
              <a:spcBef>
                <a:spcPts val="0"/>
              </a:spcBef>
              <a:spcAft>
                <a:spcPts val="0"/>
              </a:spcAft>
              <a:buNone/>
            </a:pPr>
            <a:r>
              <a:rPr lang="es-ES_tradnl" sz="1400" b="1" dirty="0">
                <a:solidFill>
                  <a:srgbClr val="0560D4"/>
                </a:solidFill>
                <a:latin typeface="Open Sans"/>
                <a:ea typeface="Open Sans"/>
                <a:cs typeface="Open Sans"/>
                <a:sym typeface="Open Sans"/>
              </a:rPr>
              <a:t>Por tipo de segmento </a:t>
            </a:r>
            <a:endParaRPr lang="es-ES_tradnl" dirty="0">
              <a:solidFill>
                <a:srgbClr val="0560D4"/>
              </a:solidFill>
            </a:endParaRPr>
          </a:p>
          <a:p>
            <a:pPr marL="628650" marR="0" lvl="1" indent="-171450"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Iniciativa Privada</a:t>
            </a:r>
            <a:endParaRPr lang="es-ES_tradnl" dirty="0">
              <a:solidFill>
                <a:schemeClr val="bg1">
                  <a:lumMod val="65000"/>
                </a:schemeClr>
              </a:solidFill>
            </a:endParaRPr>
          </a:p>
          <a:p>
            <a:pPr marL="628650" marR="0" lvl="1" indent="-171450"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Gobierno </a:t>
            </a:r>
            <a:endParaRPr lang="es-ES_tradnl" dirty="0">
              <a:solidFill>
                <a:schemeClr val="bg1">
                  <a:lumMod val="65000"/>
                </a:schemeClr>
              </a:solidFill>
            </a:endParaRPr>
          </a:p>
          <a:p>
            <a:pPr marL="628650" marR="0" lvl="1" indent="-171450"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Compañías de consultoría</a:t>
            </a:r>
            <a:endParaRPr lang="es-ES_tradnl" dirty="0"/>
          </a:p>
          <a:p>
            <a:pPr marL="171450" marR="0" lvl="0" indent="-82550" algn="l" rtl="0">
              <a:spcBef>
                <a:spcPts val="0"/>
              </a:spcBef>
              <a:spcAft>
                <a:spcPts val="0"/>
              </a:spcAft>
              <a:buClr>
                <a:srgbClr val="C00000"/>
              </a:buClr>
              <a:buSzPts val="1400"/>
              <a:buFont typeface="Noto Sans Symbols"/>
              <a:buNone/>
            </a:pPr>
            <a:endParaRPr lang="es-ES_tradnl" sz="1400" dirty="0">
              <a:solidFill>
                <a:srgbClr val="595959"/>
              </a:solidFill>
              <a:latin typeface="Open Sans"/>
              <a:ea typeface="Open Sans"/>
              <a:cs typeface="Open Sans"/>
              <a:sym typeface="Open Sans"/>
            </a:endParaRPr>
          </a:p>
          <a:p>
            <a:pPr marL="0" marR="0" lvl="0" indent="0" algn="l" rtl="0">
              <a:spcBef>
                <a:spcPts val="0"/>
              </a:spcBef>
              <a:spcAft>
                <a:spcPts val="0"/>
              </a:spcAft>
              <a:buNone/>
            </a:pPr>
            <a:r>
              <a:rPr lang="es-ES_tradnl" sz="1400" b="1" dirty="0">
                <a:solidFill>
                  <a:srgbClr val="0560D4"/>
                </a:solidFill>
                <a:latin typeface="Open Sans"/>
                <a:ea typeface="Open Sans"/>
                <a:cs typeface="Open Sans"/>
                <a:sym typeface="Open Sans"/>
              </a:rPr>
              <a:t>Por tamaño</a:t>
            </a:r>
            <a:endParaRPr lang="es-ES_tradnl" dirty="0">
              <a:solidFill>
                <a:srgbClr val="0560D4"/>
              </a:solidFill>
            </a:endParaRPr>
          </a:p>
          <a:p>
            <a:pPr marL="628650" marR="0" lvl="1" indent="-171450"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Empresas medianas</a:t>
            </a:r>
            <a:endParaRPr lang="es-ES_tradnl" dirty="0">
              <a:solidFill>
                <a:schemeClr val="bg1">
                  <a:lumMod val="65000"/>
                </a:schemeClr>
              </a:solidFill>
            </a:endParaRPr>
          </a:p>
          <a:p>
            <a:pPr marL="628650" marR="0" lvl="1" indent="-171450"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Empresas Grandes</a:t>
            </a:r>
            <a:endParaRPr lang="es-ES_tradnl" dirty="0">
              <a:solidFill>
                <a:schemeClr val="bg1">
                  <a:lumMod val="65000"/>
                </a:schemeClr>
              </a:solidFill>
            </a:endParaRPr>
          </a:p>
          <a:p>
            <a:pPr marL="628650" marR="0" lvl="1" indent="-171450"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Corporativos </a:t>
            </a:r>
            <a:endParaRPr lang="es-ES_tradnl" dirty="0">
              <a:solidFill>
                <a:schemeClr val="bg1">
                  <a:lumMod val="65000"/>
                </a:schemeClr>
              </a:solidFill>
            </a:endParaRPr>
          </a:p>
          <a:p>
            <a:pPr marL="0" marR="0" lvl="0" indent="0" algn="l" rtl="0">
              <a:spcBef>
                <a:spcPts val="0"/>
              </a:spcBef>
              <a:spcAft>
                <a:spcPts val="0"/>
              </a:spcAft>
              <a:buNone/>
            </a:pPr>
            <a:endParaRPr lang="es-ES_tradnl" sz="1400" dirty="0">
              <a:solidFill>
                <a:srgbClr val="595959"/>
              </a:solidFill>
              <a:latin typeface="Open Sans"/>
              <a:ea typeface="Open Sans"/>
              <a:cs typeface="Open Sans"/>
              <a:sym typeface="Open Sans"/>
            </a:endParaRPr>
          </a:p>
          <a:p>
            <a:pPr marL="0" marR="0" lvl="0" indent="0" algn="l" rtl="0">
              <a:spcBef>
                <a:spcPts val="0"/>
              </a:spcBef>
              <a:spcAft>
                <a:spcPts val="0"/>
              </a:spcAft>
              <a:buNone/>
            </a:pPr>
            <a:r>
              <a:rPr lang="es-ES_tradnl" sz="1400" b="1" dirty="0">
                <a:solidFill>
                  <a:srgbClr val="0560D4"/>
                </a:solidFill>
                <a:latin typeface="Open Sans"/>
                <a:ea typeface="Open Sans"/>
                <a:cs typeface="Open Sans"/>
                <a:sym typeface="Open Sans"/>
              </a:rPr>
              <a:t>Por áreas usuarias</a:t>
            </a:r>
            <a:endParaRPr lang="es-ES_tradnl" dirty="0">
              <a:solidFill>
                <a:srgbClr val="0560D4"/>
              </a:solidFill>
            </a:endParaRPr>
          </a:p>
          <a:p>
            <a:pPr marL="628650" marR="0" lvl="1" indent="-163513"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TI</a:t>
            </a:r>
            <a:endParaRPr lang="es-ES_tradnl" dirty="0">
              <a:solidFill>
                <a:schemeClr val="bg1">
                  <a:lumMod val="65000"/>
                </a:schemeClr>
              </a:solidFill>
            </a:endParaRPr>
          </a:p>
          <a:p>
            <a:pPr marL="628650" marR="0" lvl="1" indent="-163513"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PMO</a:t>
            </a:r>
            <a:endParaRPr lang="es-ES_tradnl" dirty="0">
              <a:solidFill>
                <a:schemeClr val="bg1">
                  <a:lumMod val="65000"/>
                </a:schemeClr>
              </a:solidFill>
            </a:endParaRPr>
          </a:p>
          <a:p>
            <a:pPr marL="628650" marR="0" lvl="1" indent="-163513" algn="l" rtl="0">
              <a:spcBef>
                <a:spcPts val="0"/>
              </a:spcBef>
              <a:spcAft>
                <a:spcPts val="0"/>
              </a:spcAft>
              <a:buClr>
                <a:srgbClr val="0560D4"/>
              </a:buClr>
              <a:buSzPts val="1400"/>
              <a:buFont typeface="Noto Sans Symbols"/>
              <a:buChar char="❖"/>
            </a:pPr>
            <a:r>
              <a:rPr lang="es-ES_tradnl" sz="1400" b="0" i="0" u="none" strike="noStrike" cap="none" dirty="0">
                <a:solidFill>
                  <a:schemeClr val="bg1">
                    <a:lumMod val="65000"/>
                  </a:schemeClr>
                </a:solidFill>
                <a:latin typeface="Open Sans"/>
                <a:ea typeface="Open Sans"/>
                <a:cs typeface="Open Sans"/>
                <a:sym typeface="Open Sans"/>
              </a:rPr>
              <a:t>Áreas de negocio</a:t>
            </a:r>
            <a:endParaRPr lang="es-ES_tradnl" dirty="0">
              <a:solidFill>
                <a:schemeClr val="bg1">
                  <a:lumMod val="65000"/>
                </a:schemeClr>
              </a:solidFill>
            </a:endParaRPr>
          </a:p>
        </p:txBody>
      </p:sp>
      <p:sp>
        <p:nvSpPr>
          <p:cNvPr id="483" name="Google Shape;483;p8"/>
          <p:cNvSpPr txBox="1"/>
          <p:nvPr/>
        </p:nvSpPr>
        <p:spPr>
          <a:xfrm>
            <a:off x="685800" y="57150"/>
            <a:ext cx="495300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Usuarios Target de </a:t>
            </a:r>
            <a:r>
              <a:rPr lang="es-ES_tradnl" sz="2700" b="1" dirty="0">
                <a:solidFill>
                  <a:srgbClr val="0560D4"/>
                </a:solidFill>
                <a:latin typeface="Open Sans"/>
                <a:ea typeface="Open Sans"/>
                <a:cs typeface="Open Sans"/>
                <a:sym typeface="Open Sans"/>
              </a:rPr>
              <a:t>KMS</a:t>
            </a:r>
            <a:r>
              <a:rPr lang="es-ES_tradnl" sz="1200" b="1" dirty="0">
                <a:solidFill>
                  <a:srgbClr val="0560D4"/>
                </a:solidFill>
                <a:latin typeface="Arial Rounded"/>
                <a:ea typeface="Arial Rounded"/>
                <a:cs typeface="Arial Rounded"/>
                <a:sym typeface="Arial Rounded"/>
              </a:rPr>
              <a:t> </a:t>
            </a:r>
          </a:p>
        </p:txBody>
      </p:sp>
      <p:pic>
        <p:nvPicPr>
          <p:cNvPr id="484" name="Google Shape;484;p8"/>
          <p:cNvPicPr preferRelativeResize="0"/>
          <p:nvPr/>
        </p:nvPicPr>
        <p:blipFill rotWithShape="1">
          <a:blip r:embed="rId3">
            <a:alphaModFix/>
          </a:blip>
          <a:srcRect/>
          <a:stretch/>
        </p:blipFill>
        <p:spPr>
          <a:xfrm>
            <a:off x="4699000" y="1276350"/>
            <a:ext cx="3022600" cy="2692400"/>
          </a:xfrm>
          <a:prstGeom prst="rect">
            <a:avLst/>
          </a:prstGeom>
          <a:ln>
            <a:noFill/>
          </a:ln>
          <a:effectLst>
            <a:softEdge rad="112500"/>
          </a:effectLst>
        </p:spPr>
      </p:pic>
      <p:sp>
        <p:nvSpPr>
          <p:cNvPr id="485" name="Google Shape;485;p8"/>
          <p:cNvSpPr txBox="1"/>
          <p:nvPr/>
        </p:nvSpPr>
        <p:spPr>
          <a:xfrm>
            <a:off x="740215" y="493286"/>
            <a:ext cx="3447602" cy="157735"/>
          </a:xfrm>
          <a:prstGeom prst="rect">
            <a:avLst/>
          </a:prstGeom>
          <a:noFill/>
          <a:ln>
            <a:noFill/>
          </a:ln>
        </p:spPr>
        <p:txBody>
          <a:bodyPr spcFirstLastPara="1" wrap="square" lIns="34275" tIns="17125" rIns="34275" bIns="17125" anchor="ctr" anchorCtr="0">
            <a:spAutoFit/>
          </a:bodyPr>
          <a:lstStyle/>
          <a:p>
            <a:pPr marL="0" marR="0" lvl="0" indent="0" algn="l" rtl="0">
              <a:spcBef>
                <a:spcPts val="0"/>
              </a:spcBef>
              <a:spcAft>
                <a:spcPts val="0"/>
              </a:spcAft>
              <a:buNone/>
            </a:pPr>
            <a:r>
              <a:rPr lang="es-ES_tradnl" sz="800" dirty="0">
                <a:solidFill>
                  <a:srgbClr val="0560D4"/>
                </a:solidFill>
                <a:latin typeface="Calibri"/>
                <a:ea typeface="Calibri"/>
                <a:cs typeface="Calibri"/>
                <a:sym typeface="Calibri"/>
              </a:rPr>
              <a:t>Mercado potencial de la solución</a:t>
            </a:r>
            <a:endParaRPr lang="es-ES_tradnl" sz="788" dirty="0">
              <a:solidFill>
                <a:srgbClr val="0560D4"/>
              </a:solidFill>
              <a:latin typeface="Open Sans Light"/>
              <a:ea typeface="Open Sans Light"/>
              <a:cs typeface="Open Sans Light"/>
              <a:sym typeface="Open Sans Light"/>
            </a:endParaRPr>
          </a:p>
        </p:txBody>
      </p:sp>
      <p:sp>
        <p:nvSpPr>
          <p:cNvPr id="486" name="Google Shape;486;p8"/>
          <p:cNvSpPr/>
          <p:nvPr/>
        </p:nvSpPr>
        <p:spPr>
          <a:xfrm>
            <a:off x="3352800" y="4095750"/>
            <a:ext cx="5715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400" b="1" dirty="0">
                <a:solidFill>
                  <a:srgbClr val="0560D4"/>
                </a:solidFill>
                <a:latin typeface="Open Sans"/>
                <a:ea typeface="Open Sans"/>
                <a:cs typeface="Open Sans"/>
                <a:sym typeface="Open Sans"/>
              </a:rPr>
              <a:t>Facilita la relación cliente / proveedor, </a:t>
            </a:r>
          </a:p>
          <a:p>
            <a:pPr marL="0" marR="0" lvl="0" indent="0" algn="ctr" rtl="0">
              <a:spcBef>
                <a:spcPts val="0"/>
              </a:spcBef>
              <a:spcAft>
                <a:spcPts val="0"/>
              </a:spcAft>
              <a:buNone/>
            </a:pPr>
            <a:r>
              <a:rPr lang="es-ES_tradnl" sz="1400" b="1" dirty="0">
                <a:solidFill>
                  <a:srgbClr val="0560D4"/>
                </a:solidFill>
                <a:latin typeface="Open Sans"/>
                <a:ea typeface="Open Sans"/>
                <a:cs typeface="Open Sans"/>
                <a:sym typeface="Open Sans"/>
              </a:rPr>
              <a:t>incorporando elementos objetivos de seguimiento</a:t>
            </a:r>
            <a:endParaRPr lang="es-ES_tradnl" sz="1400" dirty="0">
              <a:solidFill>
                <a:srgbClr val="0560D4"/>
              </a:solidFill>
              <a:latin typeface="Calibri"/>
              <a:ea typeface="Calibri"/>
              <a:cs typeface="Calibri"/>
              <a:sym typeface="Calibri"/>
            </a:endParaRPr>
          </a:p>
        </p:txBody>
      </p:sp>
      <p:sp>
        <p:nvSpPr>
          <p:cNvPr id="7" name="Rectángulo 6">
            <a:extLst>
              <a:ext uri="{FF2B5EF4-FFF2-40B4-BE49-F238E27FC236}">
                <a16:creationId xmlns:a16="http://schemas.microsoft.com/office/drawing/2014/main" id="{A1A264E9-32AF-114F-B97A-03802A94ABAC}"/>
              </a:ext>
            </a:extLst>
          </p:cNvPr>
          <p:cNvSpPr/>
          <p:nvPr/>
        </p:nvSpPr>
        <p:spPr>
          <a:xfrm>
            <a:off x="449677" y="133253"/>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83"/>
                                        </p:tgtEl>
                                        <p:attrNameLst>
                                          <p:attrName>style.visibility</p:attrName>
                                        </p:attrNameLst>
                                      </p:cBhvr>
                                      <p:to>
                                        <p:strVal val="visible"/>
                                      </p:to>
                                    </p:set>
                                    <p:anim calcmode="lin" valueType="num">
                                      <p:cBhvr additive="base">
                                        <p:cTn id="7" dur="500"/>
                                        <p:tgtEl>
                                          <p:spTgt spid="48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85"/>
                                        </p:tgtEl>
                                        <p:attrNameLst>
                                          <p:attrName>style.visibility</p:attrName>
                                        </p:attrNameLst>
                                      </p:cBhvr>
                                      <p:to>
                                        <p:strVal val="visible"/>
                                      </p:to>
                                    </p:set>
                                    <p:anim calcmode="lin" valueType="num">
                                      <p:cBhvr additive="base">
                                        <p:cTn id="10" dur="500"/>
                                        <p:tgtEl>
                                          <p:spTgt spid="485"/>
                                        </p:tgtEl>
                                        <p:attrNameLst>
                                          <p:attrName>ppt_y</p:attrName>
                                        </p:attrNameLst>
                                      </p:cBhvr>
                                      <p:tavLst>
                                        <p:tav tm="0">
                                          <p:val>
                                            <p:strVal val="#ppt_y+1"/>
                                          </p:val>
                                        </p:tav>
                                        <p:tav tm="100000">
                                          <p:val>
                                            <p:strVal val="#ppt_y"/>
                                          </p:val>
                                        </p:tav>
                                      </p:tavLst>
                                    </p:anim>
                                  </p:childTnLst>
                                </p:cTn>
                              </p:par>
                            </p:childTnLst>
                          </p:cTn>
                        </p:par>
                        <p:par>
                          <p:cTn id="11" fill="hold">
                            <p:stCondLst>
                              <p:cond delay="1500"/>
                            </p:stCondLst>
                            <p:childTnLst>
                              <p:par>
                                <p:cTn id="12" presetID="2" presetClass="entr" presetSubtype="4" fill="hold" nodeType="afterEffect">
                                  <p:stCondLst>
                                    <p:cond delay="0"/>
                                  </p:stCondLst>
                                  <p:childTnLst>
                                    <p:set>
                                      <p:cBhvr>
                                        <p:cTn id="13" dur="1" fill="hold">
                                          <p:stCondLst>
                                            <p:cond delay="0"/>
                                          </p:stCondLst>
                                        </p:cTn>
                                        <p:tgtEl>
                                          <p:spTgt spid="482">
                                            <p:txEl>
                                              <p:pRg st="0" end="0"/>
                                            </p:txEl>
                                          </p:spTgt>
                                        </p:tgtEl>
                                        <p:attrNameLst>
                                          <p:attrName>style.visibility</p:attrName>
                                        </p:attrNameLst>
                                      </p:cBhvr>
                                      <p:to>
                                        <p:strVal val="visible"/>
                                      </p:to>
                                    </p:set>
                                    <p:anim calcmode="lin" valueType="num">
                                      <p:cBhvr additive="base">
                                        <p:cTn id="14" dur="500"/>
                                        <p:tgtEl>
                                          <p:spTgt spid="48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482">
                                            <p:txEl>
                                              <p:pRg st="2" end="2"/>
                                            </p:txEl>
                                          </p:spTgt>
                                        </p:tgtEl>
                                        <p:attrNameLst>
                                          <p:attrName>style.visibility</p:attrName>
                                        </p:attrNameLst>
                                      </p:cBhvr>
                                      <p:to>
                                        <p:strVal val="visible"/>
                                      </p:to>
                                    </p:set>
                                    <p:anim calcmode="lin" valueType="num">
                                      <p:cBhvr additive="base">
                                        <p:cTn id="18" dur="500"/>
                                        <p:tgtEl>
                                          <p:spTgt spid="482">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482">
                                            <p:txEl>
                                              <p:pRg st="3" end="3"/>
                                            </p:txEl>
                                          </p:spTgt>
                                        </p:tgtEl>
                                        <p:attrNameLst>
                                          <p:attrName>style.visibility</p:attrName>
                                        </p:attrNameLst>
                                      </p:cBhvr>
                                      <p:to>
                                        <p:strVal val="visible"/>
                                      </p:to>
                                    </p:set>
                                    <p:anim calcmode="lin" valueType="num">
                                      <p:cBhvr additive="base">
                                        <p:cTn id="22" dur="500"/>
                                        <p:tgtEl>
                                          <p:spTgt spid="482">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482">
                                            <p:txEl>
                                              <p:pRg st="4" end="4"/>
                                            </p:txEl>
                                          </p:spTgt>
                                        </p:tgtEl>
                                        <p:attrNameLst>
                                          <p:attrName>style.visibility</p:attrName>
                                        </p:attrNameLst>
                                      </p:cBhvr>
                                      <p:to>
                                        <p:strVal val="visible"/>
                                      </p:to>
                                    </p:set>
                                    <p:anim calcmode="lin" valueType="num">
                                      <p:cBhvr additive="base">
                                        <p:cTn id="26" dur="500"/>
                                        <p:tgtEl>
                                          <p:spTgt spid="482">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482">
                                            <p:txEl>
                                              <p:pRg st="5" end="5"/>
                                            </p:txEl>
                                          </p:spTgt>
                                        </p:tgtEl>
                                        <p:attrNameLst>
                                          <p:attrName>style.visibility</p:attrName>
                                        </p:attrNameLst>
                                      </p:cBhvr>
                                      <p:to>
                                        <p:strVal val="visible"/>
                                      </p:to>
                                    </p:set>
                                    <p:anim calcmode="lin" valueType="num">
                                      <p:cBhvr additive="base">
                                        <p:cTn id="30" dur="500"/>
                                        <p:tgtEl>
                                          <p:spTgt spid="482">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 presetClass="entr" presetSubtype="4" fill="hold" nodeType="afterEffect">
                                  <p:stCondLst>
                                    <p:cond delay="0"/>
                                  </p:stCondLst>
                                  <p:childTnLst>
                                    <p:set>
                                      <p:cBhvr>
                                        <p:cTn id="33" dur="1" fill="hold">
                                          <p:stCondLst>
                                            <p:cond delay="0"/>
                                          </p:stCondLst>
                                        </p:cTn>
                                        <p:tgtEl>
                                          <p:spTgt spid="482">
                                            <p:txEl>
                                              <p:pRg st="7" end="7"/>
                                            </p:txEl>
                                          </p:spTgt>
                                        </p:tgtEl>
                                        <p:attrNameLst>
                                          <p:attrName>style.visibility</p:attrName>
                                        </p:attrNameLst>
                                      </p:cBhvr>
                                      <p:to>
                                        <p:strVal val="visible"/>
                                      </p:to>
                                    </p:set>
                                    <p:anim calcmode="lin" valueType="num">
                                      <p:cBhvr additive="base">
                                        <p:cTn id="34" dur="500"/>
                                        <p:tgtEl>
                                          <p:spTgt spid="482">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 presetClass="entr" presetSubtype="4" fill="hold" nodeType="afterEffect">
                                  <p:stCondLst>
                                    <p:cond delay="0"/>
                                  </p:stCondLst>
                                  <p:childTnLst>
                                    <p:set>
                                      <p:cBhvr>
                                        <p:cTn id="37" dur="1" fill="hold">
                                          <p:stCondLst>
                                            <p:cond delay="0"/>
                                          </p:stCondLst>
                                        </p:cTn>
                                        <p:tgtEl>
                                          <p:spTgt spid="482">
                                            <p:txEl>
                                              <p:pRg st="8" end="8"/>
                                            </p:txEl>
                                          </p:spTgt>
                                        </p:tgtEl>
                                        <p:attrNameLst>
                                          <p:attrName>style.visibility</p:attrName>
                                        </p:attrNameLst>
                                      </p:cBhvr>
                                      <p:to>
                                        <p:strVal val="visible"/>
                                      </p:to>
                                    </p:set>
                                    <p:anim calcmode="lin" valueType="num">
                                      <p:cBhvr additive="base">
                                        <p:cTn id="38" dur="500"/>
                                        <p:tgtEl>
                                          <p:spTgt spid="482">
                                            <p:txEl>
                                              <p:pRg st="8" end="8"/>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nodeType="afterEffect">
                                  <p:stCondLst>
                                    <p:cond delay="0"/>
                                  </p:stCondLst>
                                  <p:childTnLst>
                                    <p:set>
                                      <p:cBhvr>
                                        <p:cTn id="41" dur="1" fill="hold">
                                          <p:stCondLst>
                                            <p:cond delay="0"/>
                                          </p:stCondLst>
                                        </p:cTn>
                                        <p:tgtEl>
                                          <p:spTgt spid="482">
                                            <p:txEl>
                                              <p:pRg st="9" end="9"/>
                                            </p:txEl>
                                          </p:spTgt>
                                        </p:tgtEl>
                                        <p:attrNameLst>
                                          <p:attrName>style.visibility</p:attrName>
                                        </p:attrNameLst>
                                      </p:cBhvr>
                                      <p:to>
                                        <p:strVal val="visible"/>
                                      </p:to>
                                    </p:set>
                                    <p:anim calcmode="lin" valueType="num">
                                      <p:cBhvr additive="base">
                                        <p:cTn id="42" dur="500"/>
                                        <p:tgtEl>
                                          <p:spTgt spid="482">
                                            <p:txEl>
                                              <p:pRg st="9" end="9"/>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 presetClass="entr" presetSubtype="4" fill="hold" nodeType="afterEffect">
                                  <p:stCondLst>
                                    <p:cond delay="0"/>
                                  </p:stCondLst>
                                  <p:childTnLst>
                                    <p:set>
                                      <p:cBhvr>
                                        <p:cTn id="45" dur="1" fill="hold">
                                          <p:stCondLst>
                                            <p:cond delay="0"/>
                                          </p:stCondLst>
                                        </p:cTn>
                                        <p:tgtEl>
                                          <p:spTgt spid="482">
                                            <p:txEl>
                                              <p:pRg st="10" end="10"/>
                                            </p:txEl>
                                          </p:spTgt>
                                        </p:tgtEl>
                                        <p:attrNameLst>
                                          <p:attrName>style.visibility</p:attrName>
                                        </p:attrNameLst>
                                      </p:cBhvr>
                                      <p:to>
                                        <p:strVal val="visible"/>
                                      </p:to>
                                    </p:set>
                                    <p:anim calcmode="lin" valueType="num">
                                      <p:cBhvr additive="base">
                                        <p:cTn id="46" dur="500"/>
                                        <p:tgtEl>
                                          <p:spTgt spid="482">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2" presetClass="entr" presetSubtype="4" fill="hold" nodeType="afterEffect">
                                  <p:stCondLst>
                                    <p:cond delay="0"/>
                                  </p:stCondLst>
                                  <p:childTnLst>
                                    <p:set>
                                      <p:cBhvr>
                                        <p:cTn id="49" dur="1" fill="hold">
                                          <p:stCondLst>
                                            <p:cond delay="0"/>
                                          </p:stCondLst>
                                        </p:cTn>
                                        <p:tgtEl>
                                          <p:spTgt spid="482">
                                            <p:txEl>
                                              <p:pRg st="12" end="12"/>
                                            </p:txEl>
                                          </p:spTgt>
                                        </p:tgtEl>
                                        <p:attrNameLst>
                                          <p:attrName>style.visibility</p:attrName>
                                        </p:attrNameLst>
                                      </p:cBhvr>
                                      <p:to>
                                        <p:strVal val="visible"/>
                                      </p:to>
                                    </p:set>
                                    <p:anim calcmode="lin" valueType="num">
                                      <p:cBhvr additive="base">
                                        <p:cTn id="50" dur="500"/>
                                        <p:tgtEl>
                                          <p:spTgt spid="482">
                                            <p:txEl>
                                              <p:pRg st="12" end="12"/>
                                            </p:txEl>
                                          </p:spTgt>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2" presetClass="entr" presetSubtype="4" fill="hold" nodeType="afterEffect">
                                  <p:stCondLst>
                                    <p:cond delay="0"/>
                                  </p:stCondLst>
                                  <p:childTnLst>
                                    <p:set>
                                      <p:cBhvr>
                                        <p:cTn id="53" dur="1" fill="hold">
                                          <p:stCondLst>
                                            <p:cond delay="0"/>
                                          </p:stCondLst>
                                        </p:cTn>
                                        <p:tgtEl>
                                          <p:spTgt spid="482">
                                            <p:txEl>
                                              <p:pRg st="13" end="13"/>
                                            </p:txEl>
                                          </p:spTgt>
                                        </p:tgtEl>
                                        <p:attrNameLst>
                                          <p:attrName>style.visibility</p:attrName>
                                        </p:attrNameLst>
                                      </p:cBhvr>
                                      <p:to>
                                        <p:strVal val="visible"/>
                                      </p:to>
                                    </p:set>
                                    <p:anim calcmode="lin" valueType="num">
                                      <p:cBhvr additive="base">
                                        <p:cTn id="54" dur="500"/>
                                        <p:tgtEl>
                                          <p:spTgt spid="482">
                                            <p:txEl>
                                              <p:pRg st="13" end="13"/>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 presetClass="entr" presetSubtype="4" fill="hold" nodeType="afterEffect">
                                  <p:stCondLst>
                                    <p:cond delay="0"/>
                                  </p:stCondLst>
                                  <p:childTnLst>
                                    <p:set>
                                      <p:cBhvr>
                                        <p:cTn id="57" dur="1" fill="hold">
                                          <p:stCondLst>
                                            <p:cond delay="0"/>
                                          </p:stCondLst>
                                        </p:cTn>
                                        <p:tgtEl>
                                          <p:spTgt spid="482">
                                            <p:txEl>
                                              <p:pRg st="14" end="14"/>
                                            </p:txEl>
                                          </p:spTgt>
                                        </p:tgtEl>
                                        <p:attrNameLst>
                                          <p:attrName>style.visibility</p:attrName>
                                        </p:attrNameLst>
                                      </p:cBhvr>
                                      <p:to>
                                        <p:strVal val="visible"/>
                                      </p:to>
                                    </p:set>
                                    <p:anim calcmode="lin" valueType="num">
                                      <p:cBhvr additive="base">
                                        <p:cTn id="58" dur="500"/>
                                        <p:tgtEl>
                                          <p:spTgt spid="482">
                                            <p:txEl>
                                              <p:pRg st="14" end="14"/>
                                            </p:txEl>
                                          </p:spTgt>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4" fill="hold" nodeType="afterEffect">
                                  <p:stCondLst>
                                    <p:cond delay="0"/>
                                  </p:stCondLst>
                                  <p:childTnLst>
                                    <p:set>
                                      <p:cBhvr>
                                        <p:cTn id="61" dur="1" fill="hold">
                                          <p:stCondLst>
                                            <p:cond delay="0"/>
                                          </p:stCondLst>
                                        </p:cTn>
                                        <p:tgtEl>
                                          <p:spTgt spid="482">
                                            <p:txEl>
                                              <p:pRg st="15" end="15"/>
                                            </p:txEl>
                                          </p:spTgt>
                                        </p:tgtEl>
                                        <p:attrNameLst>
                                          <p:attrName>style.visibility</p:attrName>
                                        </p:attrNameLst>
                                      </p:cBhvr>
                                      <p:to>
                                        <p:strVal val="visible"/>
                                      </p:to>
                                    </p:set>
                                    <p:anim calcmode="lin" valueType="num">
                                      <p:cBhvr additive="base">
                                        <p:cTn id="62" dur="500"/>
                                        <p:tgtEl>
                                          <p:spTgt spid="482">
                                            <p:txEl>
                                              <p:pRg st="15" end="15"/>
                                            </p:txEl>
                                          </p:spTgt>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 presetClass="entr" presetSubtype="4" fill="hold" nodeType="afterEffect">
                                  <p:stCondLst>
                                    <p:cond delay="0"/>
                                  </p:stCondLst>
                                  <p:childTnLst>
                                    <p:set>
                                      <p:cBhvr>
                                        <p:cTn id="65" dur="1" fill="hold">
                                          <p:stCondLst>
                                            <p:cond delay="0"/>
                                          </p:stCondLst>
                                        </p:cTn>
                                        <p:tgtEl>
                                          <p:spTgt spid="484"/>
                                        </p:tgtEl>
                                        <p:attrNameLst>
                                          <p:attrName>style.visibility</p:attrName>
                                        </p:attrNameLst>
                                      </p:cBhvr>
                                      <p:to>
                                        <p:strVal val="visible"/>
                                      </p:to>
                                    </p:set>
                                    <p:anim calcmode="lin" valueType="num">
                                      <p:cBhvr additive="base">
                                        <p:cTn id="66" dur="500"/>
                                        <p:tgtEl>
                                          <p:spTgt spid="484"/>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2" presetClass="entr" presetSubtype="4" fill="hold" nodeType="afterEffect">
                                  <p:stCondLst>
                                    <p:cond delay="0"/>
                                  </p:stCondLst>
                                  <p:childTnLst>
                                    <p:set>
                                      <p:cBhvr>
                                        <p:cTn id="69" dur="1" fill="hold">
                                          <p:stCondLst>
                                            <p:cond delay="0"/>
                                          </p:stCondLst>
                                        </p:cTn>
                                        <p:tgtEl>
                                          <p:spTgt spid="486"/>
                                        </p:tgtEl>
                                        <p:attrNameLst>
                                          <p:attrName>style.visibility</p:attrName>
                                        </p:attrNameLst>
                                      </p:cBhvr>
                                      <p:to>
                                        <p:strVal val="visible"/>
                                      </p:to>
                                    </p:set>
                                    <p:anim calcmode="lin" valueType="num">
                                      <p:cBhvr additive="base">
                                        <p:cTn id="70" dur="500"/>
                                        <p:tgtEl>
                                          <p:spTgt spid="4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560D4"/>
              </a:buClr>
              <a:buSzPts val="2400"/>
              <a:buFont typeface="Noto Sans Symbols"/>
              <a:buChar char="❖"/>
            </a:pPr>
            <a:r>
              <a:rPr lang="es-ES_tradnl" sz="2400" b="1" dirty="0">
                <a:solidFill>
                  <a:schemeClr val="bg1">
                    <a:lumMod val="65000"/>
                  </a:schemeClr>
                </a:solidFill>
                <a:latin typeface="Open Sans"/>
                <a:ea typeface="Open Sans"/>
                <a:cs typeface="Open Sans"/>
                <a:sym typeface="Open Sans"/>
              </a:rPr>
              <a:t>Software as a </a:t>
            </a:r>
            <a:r>
              <a:rPr lang="es-ES_tradnl" sz="2400" b="1" dirty="0" err="1">
                <a:solidFill>
                  <a:schemeClr val="bg1">
                    <a:lumMod val="65000"/>
                  </a:schemeClr>
                </a:solidFill>
                <a:latin typeface="Open Sans"/>
                <a:ea typeface="Open Sans"/>
                <a:cs typeface="Open Sans"/>
                <a:sym typeface="Open Sans"/>
              </a:rPr>
              <a:t>service</a:t>
            </a:r>
            <a:r>
              <a:rPr lang="es-ES_tradnl" sz="2400" b="1" dirty="0">
                <a:solidFill>
                  <a:schemeClr val="bg1">
                    <a:lumMod val="65000"/>
                  </a:schemeClr>
                </a:solidFill>
                <a:latin typeface="Open Sans"/>
                <a:ea typeface="Open Sans"/>
                <a:cs typeface="Open Sans"/>
                <a:sym typeface="Open Sans"/>
              </a:rPr>
              <a:t> (</a:t>
            </a:r>
            <a:r>
              <a:rPr lang="es-ES_tradnl" sz="2400" b="1" dirty="0" err="1">
                <a:solidFill>
                  <a:schemeClr val="bg1">
                    <a:lumMod val="65000"/>
                  </a:schemeClr>
                </a:solidFill>
                <a:latin typeface="Open Sans"/>
                <a:ea typeface="Open Sans"/>
                <a:cs typeface="Open Sans"/>
                <a:sym typeface="Open Sans"/>
              </a:rPr>
              <a:t>Saas</a:t>
            </a:r>
            <a:r>
              <a:rPr lang="es-ES_tradnl" sz="2400" b="1" dirty="0">
                <a:solidFill>
                  <a:schemeClr val="bg1">
                    <a:lumMod val="65000"/>
                  </a:schemeClr>
                </a:solidFill>
                <a:latin typeface="Open Sans"/>
                <a:ea typeface="Open Sans"/>
                <a:cs typeface="Open Sans"/>
                <a:sym typeface="Open Sans"/>
              </a:rPr>
              <a:t>)</a:t>
            </a:r>
            <a:endParaRPr lang="es-ES_tradnl" dirty="0">
              <a:solidFill>
                <a:schemeClr val="bg1">
                  <a:lumMod val="65000"/>
                </a:schemeClr>
              </a:solidFill>
            </a:endParaRPr>
          </a:p>
          <a:p>
            <a:pPr marL="0" lvl="0" indent="152400" algn="l" rtl="0">
              <a:spcBef>
                <a:spcPts val="480"/>
              </a:spcBef>
              <a:spcAft>
                <a:spcPts val="0"/>
              </a:spcAft>
              <a:buClr>
                <a:srgbClr val="0560D4"/>
              </a:buClr>
              <a:buSzPts val="2400"/>
              <a:buFont typeface="Noto Sans Symbols"/>
              <a:buNone/>
            </a:pPr>
            <a:endParaRPr lang="es-ES_tradnl" sz="2400" b="1" dirty="0">
              <a:solidFill>
                <a:schemeClr val="bg1">
                  <a:lumMod val="65000"/>
                </a:schemeClr>
              </a:solidFill>
              <a:latin typeface="Open Sans"/>
              <a:ea typeface="Open Sans"/>
              <a:cs typeface="Open Sans"/>
              <a:sym typeface="Open Sans"/>
            </a:endParaRPr>
          </a:p>
          <a:p>
            <a:pPr marL="534988" lvl="1" indent="-177800" algn="l" rtl="0">
              <a:spcBef>
                <a:spcPts val="1200"/>
              </a:spcBef>
              <a:spcAft>
                <a:spcPts val="0"/>
              </a:spcAft>
              <a:buClr>
                <a:srgbClr val="0560D4"/>
              </a:buClr>
              <a:buSzPts val="2000"/>
              <a:buFont typeface="Noto Sans Symbols"/>
              <a:buChar char="❖"/>
            </a:pPr>
            <a:r>
              <a:rPr lang="es-ES_tradnl" sz="2000" dirty="0">
                <a:solidFill>
                  <a:schemeClr val="bg1">
                    <a:lumMod val="65000"/>
                  </a:schemeClr>
                </a:solidFill>
                <a:latin typeface="Open Sans"/>
                <a:ea typeface="Open Sans"/>
                <a:cs typeface="Open Sans"/>
                <a:sym typeface="Open Sans"/>
              </a:rPr>
              <a:t>Acceso al producto a través de la nube (</a:t>
            </a:r>
            <a:r>
              <a:rPr lang="es-ES_tradnl" sz="2000" dirty="0" err="1">
                <a:solidFill>
                  <a:schemeClr val="bg1">
                    <a:lumMod val="65000"/>
                  </a:schemeClr>
                </a:solidFill>
                <a:latin typeface="Open Sans"/>
                <a:ea typeface="Open Sans"/>
                <a:cs typeface="Open Sans"/>
                <a:sym typeface="Open Sans"/>
              </a:rPr>
              <a:t>Azure</a:t>
            </a:r>
            <a:r>
              <a:rPr lang="es-ES_tradnl" sz="2000" dirty="0">
                <a:solidFill>
                  <a:schemeClr val="bg1">
                    <a:lumMod val="65000"/>
                  </a:schemeClr>
                </a:solidFill>
                <a:latin typeface="Open Sans"/>
                <a:ea typeface="Open Sans"/>
                <a:cs typeface="Open Sans"/>
                <a:sym typeface="Open Sans"/>
              </a:rPr>
              <a:t>) para un determinado número de usuarios por un determinado periodo.</a:t>
            </a:r>
            <a:endParaRPr lang="es-ES_tradnl" dirty="0">
              <a:solidFill>
                <a:schemeClr val="bg1">
                  <a:lumMod val="65000"/>
                </a:schemeClr>
              </a:solidFill>
            </a:endParaRPr>
          </a:p>
          <a:p>
            <a:pPr marL="534988" lvl="1" indent="-177800" algn="l" rtl="0">
              <a:spcBef>
                <a:spcPts val="1200"/>
              </a:spcBef>
              <a:spcAft>
                <a:spcPts val="0"/>
              </a:spcAft>
              <a:buClr>
                <a:srgbClr val="0560D4"/>
              </a:buClr>
              <a:buSzPts val="2000"/>
              <a:buFont typeface="Noto Sans Symbols"/>
              <a:buChar char="❖"/>
            </a:pPr>
            <a:r>
              <a:rPr lang="es-ES_tradnl" sz="2000" dirty="0">
                <a:solidFill>
                  <a:schemeClr val="bg1">
                    <a:lumMod val="65000"/>
                  </a:schemeClr>
                </a:solidFill>
                <a:latin typeface="Open Sans"/>
                <a:ea typeface="Open Sans"/>
                <a:cs typeface="Open Sans"/>
                <a:sym typeface="Open Sans"/>
              </a:rPr>
              <a:t>El pago de la renta es anual, con derecho a soporte y actualizaciones durante el tiempo que se contrate el servicio.</a:t>
            </a:r>
            <a:endParaRPr lang="es-ES_tradnl" dirty="0">
              <a:solidFill>
                <a:schemeClr val="bg1">
                  <a:lumMod val="65000"/>
                </a:schemeClr>
              </a:solidFill>
            </a:endParaRPr>
          </a:p>
          <a:p>
            <a:pPr marL="342900" lvl="0" indent="-139700" algn="l" rtl="0">
              <a:spcBef>
                <a:spcPts val="640"/>
              </a:spcBef>
              <a:spcAft>
                <a:spcPts val="0"/>
              </a:spcAft>
              <a:buClr>
                <a:schemeClr val="dk1"/>
              </a:buClr>
              <a:buSzPts val="3200"/>
              <a:buNone/>
            </a:pPr>
            <a:endParaRPr dirty="0"/>
          </a:p>
        </p:txBody>
      </p:sp>
      <p:sp>
        <p:nvSpPr>
          <p:cNvPr id="566" name="Google Shape;566;p13"/>
          <p:cNvSpPr txBox="1"/>
          <p:nvPr/>
        </p:nvSpPr>
        <p:spPr>
          <a:xfrm>
            <a:off x="740216" y="57150"/>
            <a:ext cx="5584384"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n-US" sz="2700" b="1">
                <a:solidFill>
                  <a:srgbClr val="7F7F7F"/>
                </a:solidFill>
                <a:latin typeface="Open Sans"/>
                <a:ea typeface="Open Sans"/>
                <a:cs typeface="Open Sans"/>
                <a:sym typeface="Open Sans"/>
              </a:rPr>
              <a:t>Esquema de licenciamiento</a:t>
            </a:r>
            <a:endParaRPr sz="2700" b="1">
              <a:solidFill>
                <a:srgbClr val="7F7F7F"/>
              </a:solidFill>
              <a:latin typeface="Open Sans"/>
              <a:ea typeface="Open Sans"/>
              <a:cs typeface="Open Sans"/>
              <a:sym typeface="Open Sans"/>
            </a:endParaRPr>
          </a:p>
        </p:txBody>
      </p:sp>
      <p:sp>
        <p:nvSpPr>
          <p:cNvPr id="567" name="Google Shape;567;p13"/>
          <p:cNvSpPr txBox="1"/>
          <p:nvPr/>
        </p:nvSpPr>
        <p:spPr>
          <a:xfrm>
            <a:off x="740216" y="470009"/>
            <a:ext cx="3447602" cy="157735"/>
          </a:xfrm>
          <a:prstGeom prst="rect">
            <a:avLst/>
          </a:prstGeom>
          <a:noFill/>
          <a:ln>
            <a:noFill/>
          </a:ln>
        </p:spPr>
        <p:txBody>
          <a:bodyPr spcFirstLastPara="1" wrap="square" lIns="34275" tIns="17125" rIns="34275" bIns="17125" anchor="ctr" anchorCtr="0">
            <a:spAutoFit/>
          </a:bodyPr>
          <a:lstStyle/>
          <a:p>
            <a:pPr marL="0" marR="0" lvl="0" indent="0" algn="l" rtl="0">
              <a:spcBef>
                <a:spcPts val="0"/>
              </a:spcBef>
              <a:spcAft>
                <a:spcPts val="0"/>
              </a:spcAft>
              <a:buNone/>
            </a:pPr>
            <a:r>
              <a:rPr lang="en-US" sz="800" dirty="0">
                <a:solidFill>
                  <a:srgbClr val="0560D4"/>
                </a:solidFill>
                <a:latin typeface="Calibri"/>
                <a:ea typeface="Calibri"/>
                <a:cs typeface="Calibri"/>
                <a:sym typeface="Calibri"/>
              </a:rPr>
              <a:t>The way methodologies walk the talk </a:t>
            </a:r>
            <a:endParaRPr dirty="0">
              <a:solidFill>
                <a:srgbClr val="0560D4"/>
              </a:solidFill>
            </a:endParaRPr>
          </a:p>
        </p:txBody>
      </p:sp>
      <p:sp>
        <p:nvSpPr>
          <p:cNvPr id="5" name="Rectángulo 4">
            <a:extLst>
              <a:ext uri="{FF2B5EF4-FFF2-40B4-BE49-F238E27FC236}">
                <a16:creationId xmlns:a16="http://schemas.microsoft.com/office/drawing/2014/main" id="{5DF28A79-DFAC-C344-977B-ADF9C1FA4BA9}"/>
              </a:ext>
            </a:extLst>
          </p:cNvPr>
          <p:cNvSpPr/>
          <p:nvPr/>
        </p:nvSpPr>
        <p:spPr>
          <a:xfrm>
            <a:off x="449677" y="133256"/>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566"/>
                                        </p:tgtEl>
                                        <p:attrNameLst>
                                          <p:attrName>style.visibility</p:attrName>
                                        </p:attrNameLst>
                                      </p:cBhvr>
                                      <p:to>
                                        <p:strVal val="visible"/>
                                      </p:to>
                                    </p:set>
                                    <p:anim calcmode="lin" valueType="num">
                                      <p:cBhvr additive="base">
                                        <p:cTn id="9" dur="500"/>
                                        <p:tgtEl>
                                          <p:spTgt spid="56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67"/>
                                        </p:tgtEl>
                                        <p:attrNameLst>
                                          <p:attrName>style.visibility</p:attrName>
                                        </p:attrNameLst>
                                      </p:cBhvr>
                                      <p:to>
                                        <p:strVal val="visible"/>
                                      </p:to>
                                    </p:set>
                                    <p:anim calcmode="lin" valueType="num">
                                      <p:cBhvr additive="base">
                                        <p:cTn id="13" dur="500"/>
                                        <p:tgtEl>
                                          <p:spTgt spid="56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65">
                                            <p:txEl>
                                              <p:pRg st="0" end="0"/>
                                            </p:txEl>
                                          </p:spTgt>
                                        </p:tgtEl>
                                        <p:attrNameLst>
                                          <p:attrName>style.visibility</p:attrName>
                                        </p:attrNameLst>
                                      </p:cBhvr>
                                      <p:to>
                                        <p:strVal val="visible"/>
                                      </p:to>
                                    </p:set>
                                    <p:anim calcmode="lin" valueType="num">
                                      <p:cBhvr additive="base">
                                        <p:cTn id="17" dur="500"/>
                                        <p:tgtEl>
                                          <p:spTgt spid="565">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65">
                                            <p:txEl>
                                              <p:pRg st="0" end="0"/>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65">
                                            <p:txEl>
                                              <p:pRg st="2" end="2"/>
                                            </p:txEl>
                                          </p:spTgt>
                                        </p:tgtEl>
                                        <p:attrNameLst>
                                          <p:attrName>style.visibility</p:attrName>
                                        </p:attrNameLst>
                                      </p:cBhvr>
                                      <p:to>
                                        <p:strVal val="visible"/>
                                      </p:to>
                                    </p:set>
                                    <p:anim calcmode="lin" valueType="num">
                                      <p:cBhvr additive="base">
                                        <p:cTn id="22" dur="500"/>
                                        <p:tgtEl>
                                          <p:spTgt spid="565">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565">
                                            <p:txEl>
                                              <p:pRg st="2" end="2"/>
                                            </p:txEl>
                                          </p:spTgt>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565">
                                            <p:txEl>
                                              <p:pRg st="3" end="3"/>
                                            </p:txEl>
                                          </p:spTgt>
                                        </p:tgtEl>
                                        <p:attrNameLst>
                                          <p:attrName>style.visibility</p:attrName>
                                        </p:attrNameLst>
                                      </p:cBhvr>
                                      <p:to>
                                        <p:strVal val="visible"/>
                                      </p:to>
                                    </p:set>
                                    <p:anim calcmode="lin" valueType="num">
                                      <p:cBhvr additive="base">
                                        <p:cTn id="27" dur="500"/>
                                        <p:tgtEl>
                                          <p:spTgt spid="56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60D3"/>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2DEFCD-BB3C-AC43-A4BE-3ED917CBC94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3760"/>
            <a:ext cx="6873411" cy="1406324"/>
          </a:xfrm>
          <a:prstGeom prst="rect">
            <a:avLst/>
          </a:prstGeom>
        </p:spPr>
      </p:pic>
      <p:sp>
        <p:nvSpPr>
          <p:cNvPr id="14" name="Google Shape;108;p1">
            <a:extLst>
              <a:ext uri="{FF2B5EF4-FFF2-40B4-BE49-F238E27FC236}">
                <a16:creationId xmlns:a16="http://schemas.microsoft.com/office/drawing/2014/main" id="{2F8862EE-1CC5-E64D-9DCA-9CEC52912CCD}"/>
              </a:ext>
            </a:extLst>
          </p:cNvPr>
          <p:cNvSpPr/>
          <p:nvPr/>
        </p:nvSpPr>
        <p:spPr>
          <a:xfrm>
            <a:off x="6806786" y="1939989"/>
            <a:ext cx="2337214" cy="3207446"/>
          </a:xfrm>
          <a:custGeom>
            <a:avLst/>
            <a:gdLst/>
            <a:ahLst/>
            <a:cxnLst/>
            <a:rect l="l" t="t" r="r" b="b"/>
            <a:pathLst>
              <a:path w="1456" h="2315" extrusionOk="0">
                <a:moveTo>
                  <a:pt x="0" y="0"/>
                </a:moveTo>
                <a:lnTo>
                  <a:pt x="883" y="1158"/>
                </a:lnTo>
                <a:lnTo>
                  <a:pt x="0" y="2315"/>
                </a:lnTo>
                <a:lnTo>
                  <a:pt x="574" y="2315"/>
                </a:lnTo>
                <a:lnTo>
                  <a:pt x="1456" y="1158"/>
                </a:lnTo>
                <a:lnTo>
                  <a:pt x="574" y="0"/>
                </a:lnTo>
                <a:lnTo>
                  <a:pt x="0" y="0"/>
                </a:lnTo>
                <a:close/>
              </a:path>
            </a:pathLst>
          </a:custGeom>
          <a:solidFill>
            <a:srgbClr val="60D49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a:solidFill>
                <a:schemeClr val="dk1"/>
              </a:solidFill>
              <a:latin typeface="Calibri"/>
              <a:ea typeface="Calibri"/>
              <a:cs typeface="Calibri"/>
              <a:sym typeface="Calibri"/>
            </a:endParaRPr>
          </a:p>
        </p:txBody>
      </p:sp>
      <p:sp>
        <p:nvSpPr>
          <p:cNvPr id="15" name="Google Shape;109;p1">
            <a:extLst>
              <a:ext uri="{FF2B5EF4-FFF2-40B4-BE49-F238E27FC236}">
                <a16:creationId xmlns:a16="http://schemas.microsoft.com/office/drawing/2014/main" id="{2B29949D-B76A-5E47-AF50-409986B9B7CC}"/>
              </a:ext>
            </a:extLst>
          </p:cNvPr>
          <p:cNvSpPr/>
          <p:nvPr/>
        </p:nvSpPr>
        <p:spPr>
          <a:xfrm>
            <a:off x="5860993" y="2197002"/>
            <a:ext cx="1860462" cy="2550716"/>
          </a:xfrm>
          <a:custGeom>
            <a:avLst/>
            <a:gdLst/>
            <a:ahLst/>
            <a:cxnLst/>
            <a:rect l="l" t="t" r="r" b="b"/>
            <a:pathLst>
              <a:path w="1159" h="1841" extrusionOk="0">
                <a:moveTo>
                  <a:pt x="0" y="0"/>
                </a:moveTo>
                <a:lnTo>
                  <a:pt x="706" y="921"/>
                </a:lnTo>
                <a:lnTo>
                  <a:pt x="0" y="1841"/>
                </a:lnTo>
                <a:lnTo>
                  <a:pt x="458" y="1841"/>
                </a:lnTo>
                <a:lnTo>
                  <a:pt x="1159" y="921"/>
                </a:lnTo>
                <a:lnTo>
                  <a:pt x="458" y="0"/>
                </a:lnTo>
                <a:lnTo>
                  <a:pt x="0" y="0"/>
                </a:lnTo>
                <a:close/>
              </a:path>
            </a:pathLst>
          </a:custGeom>
          <a:solidFill>
            <a:schemeClr val="bg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a:solidFill>
                <a:schemeClr val="dk1"/>
              </a:solidFill>
              <a:latin typeface="Calibri"/>
              <a:ea typeface="Calibri"/>
              <a:cs typeface="Calibri"/>
              <a:sym typeface="Calibri"/>
            </a:endParaRPr>
          </a:p>
        </p:txBody>
      </p:sp>
      <p:sp>
        <p:nvSpPr>
          <p:cNvPr id="16" name="Google Shape;110;p1">
            <a:extLst>
              <a:ext uri="{FF2B5EF4-FFF2-40B4-BE49-F238E27FC236}">
                <a16:creationId xmlns:a16="http://schemas.microsoft.com/office/drawing/2014/main" id="{8B0F8580-A5BE-4D46-8752-5B8ED2CE8513}"/>
              </a:ext>
            </a:extLst>
          </p:cNvPr>
          <p:cNvSpPr/>
          <p:nvPr/>
        </p:nvSpPr>
        <p:spPr>
          <a:xfrm>
            <a:off x="4157089" y="1939989"/>
            <a:ext cx="2337214" cy="3207446"/>
          </a:xfrm>
          <a:custGeom>
            <a:avLst/>
            <a:gdLst/>
            <a:ahLst/>
            <a:cxnLst/>
            <a:rect l="l" t="t" r="r" b="b"/>
            <a:pathLst>
              <a:path w="1456" h="2315" extrusionOk="0">
                <a:moveTo>
                  <a:pt x="0" y="0"/>
                </a:moveTo>
                <a:lnTo>
                  <a:pt x="883" y="1158"/>
                </a:lnTo>
                <a:lnTo>
                  <a:pt x="0" y="2315"/>
                </a:lnTo>
                <a:lnTo>
                  <a:pt x="574" y="2315"/>
                </a:lnTo>
                <a:lnTo>
                  <a:pt x="1456" y="1158"/>
                </a:lnTo>
                <a:lnTo>
                  <a:pt x="574" y="0"/>
                </a:lnTo>
                <a:lnTo>
                  <a:pt x="0" y="0"/>
                </a:lnTo>
                <a:close/>
              </a:path>
            </a:pathLst>
          </a:custGeom>
          <a:solidFill>
            <a:srgbClr val="41CD9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a:solidFill>
                <a:schemeClr val="dk1"/>
              </a:solidFill>
              <a:latin typeface="Calibri"/>
              <a:ea typeface="Calibri"/>
              <a:cs typeface="Calibri"/>
              <a:sym typeface="Calibri"/>
            </a:endParaRPr>
          </a:p>
        </p:txBody>
      </p:sp>
      <p:sp>
        <p:nvSpPr>
          <p:cNvPr id="17" name="Google Shape;111;p1">
            <a:extLst>
              <a:ext uri="{FF2B5EF4-FFF2-40B4-BE49-F238E27FC236}">
                <a16:creationId xmlns:a16="http://schemas.microsoft.com/office/drawing/2014/main" id="{7BB5FF0E-3BBC-604B-93FA-58CCE71378F8}"/>
              </a:ext>
            </a:extLst>
          </p:cNvPr>
          <p:cNvSpPr/>
          <p:nvPr/>
        </p:nvSpPr>
        <p:spPr>
          <a:xfrm>
            <a:off x="3219483" y="2197001"/>
            <a:ext cx="1860462" cy="2550716"/>
          </a:xfrm>
          <a:custGeom>
            <a:avLst/>
            <a:gdLst/>
            <a:ahLst/>
            <a:cxnLst/>
            <a:rect l="l" t="t" r="r" b="b"/>
            <a:pathLst>
              <a:path w="1159" h="1841" extrusionOk="0">
                <a:moveTo>
                  <a:pt x="0" y="0"/>
                </a:moveTo>
                <a:lnTo>
                  <a:pt x="706" y="921"/>
                </a:lnTo>
                <a:lnTo>
                  <a:pt x="0" y="1841"/>
                </a:lnTo>
                <a:lnTo>
                  <a:pt x="458" y="1841"/>
                </a:lnTo>
                <a:lnTo>
                  <a:pt x="1159" y="921"/>
                </a:lnTo>
                <a:lnTo>
                  <a:pt x="458" y="0"/>
                </a:lnTo>
                <a:lnTo>
                  <a:pt x="0" y="0"/>
                </a:lnTo>
                <a:close/>
              </a:path>
            </a:pathLst>
          </a:custGeom>
          <a:solidFill>
            <a:schemeClr val="bg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a:solidFill>
                <a:schemeClr val="dk1"/>
              </a:solidFill>
              <a:latin typeface="Calibri"/>
              <a:ea typeface="Calibri"/>
              <a:cs typeface="Calibri"/>
              <a:sym typeface="Calibri"/>
            </a:endParaRPr>
          </a:p>
        </p:txBody>
      </p:sp>
      <p:sp>
        <p:nvSpPr>
          <p:cNvPr id="30" name="Google Shape;107;p1">
            <a:extLst>
              <a:ext uri="{FF2B5EF4-FFF2-40B4-BE49-F238E27FC236}">
                <a16:creationId xmlns:a16="http://schemas.microsoft.com/office/drawing/2014/main" id="{BAF054F3-3120-6040-AA7A-AF5E59F9A0B1}"/>
              </a:ext>
            </a:extLst>
          </p:cNvPr>
          <p:cNvSpPr txBox="1">
            <a:spLocks/>
          </p:cNvSpPr>
          <p:nvPr/>
        </p:nvSpPr>
        <p:spPr>
          <a:xfrm>
            <a:off x="0" y="3193478"/>
            <a:ext cx="5285400" cy="515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888888"/>
              </a:buClr>
              <a:buSzPts val="2400"/>
            </a:pPr>
            <a:r>
              <a:rPr lang="es-ES_tradnl" sz="2800" b="1">
                <a:solidFill>
                  <a:schemeClr val="bg1"/>
                </a:solidFill>
                <a:latin typeface="Spartan"/>
                <a:ea typeface="Spartan"/>
                <a:cs typeface="Spartan"/>
                <a:sym typeface="Spartan"/>
              </a:rPr>
              <a:t>Presentación de la Solución</a:t>
            </a:r>
            <a:endParaRPr lang="es-ES_tradnl" sz="3600" b="1">
              <a:solidFill>
                <a:schemeClr val="bg1"/>
              </a:solidFill>
              <a:latin typeface="Spartan"/>
              <a:ea typeface="Spartan"/>
              <a:cs typeface="Spartan"/>
              <a:sym typeface="Spartan"/>
            </a:endParaRPr>
          </a:p>
        </p:txBody>
      </p:sp>
      <p:pic>
        <p:nvPicPr>
          <p:cNvPr id="1026" name="Picture 2" descr="page1image52370560">
            <a:extLst>
              <a:ext uri="{FF2B5EF4-FFF2-40B4-BE49-F238E27FC236}">
                <a16:creationId xmlns:a16="http://schemas.microsoft.com/office/drawing/2014/main" id="{C88682EB-B325-DF44-B33F-9863773143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2image51928576">
            <a:extLst>
              <a:ext uri="{FF2B5EF4-FFF2-40B4-BE49-F238E27FC236}">
                <a16:creationId xmlns:a16="http://schemas.microsoft.com/office/drawing/2014/main" id="{98D10418-5330-4545-9758-4402BEC44DF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52291712">
            <a:extLst>
              <a:ext uri="{FF2B5EF4-FFF2-40B4-BE49-F238E27FC236}">
                <a16:creationId xmlns:a16="http://schemas.microsoft.com/office/drawing/2014/main" id="{7FCA5124-1C86-FE45-A8FE-C181B5FEAD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2image52300608">
            <a:extLst>
              <a:ext uri="{FF2B5EF4-FFF2-40B4-BE49-F238E27FC236}">
                <a16:creationId xmlns:a16="http://schemas.microsoft.com/office/drawing/2014/main" id="{2AABC212-AE95-5945-B170-23366C330A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a:extLst>
              <a:ext uri="{FF2B5EF4-FFF2-40B4-BE49-F238E27FC236}">
                <a16:creationId xmlns:a16="http://schemas.microsoft.com/office/drawing/2014/main" id="{1EF60D4D-AE51-F84F-8027-9CF1254D2FE8}"/>
              </a:ext>
            </a:extLst>
          </p:cNvPr>
          <p:cNvSpPr/>
          <p:nvPr/>
        </p:nvSpPr>
        <p:spPr>
          <a:xfrm>
            <a:off x="378750" y="1364563"/>
            <a:ext cx="4612160" cy="307777"/>
          </a:xfrm>
          <a:prstGeom prst="rect">
            <a:avLst/>
          </a:prstGeom>
        </p:spPr>
        <p:txBody>
          <a:bodyPr wrap="none">
            <a:spAutoFit/>
          </a:bodyPr>
          <a:lstStyle/>
          <a:p>
            <a:pPr lvl="0">
              <a:buClr>
                <a:srgbClr val="888888"/>
              </a:buClr>
              <a:buSzPts val="2400"/>
            </a:pPr>
            <a:r>
              <a:rPr lang="es-ES_tradnl" dirty="0">
                <a:solidFill>
                  <a:schemeClr val="bg1">
                    <a:lumMod val="85000"/>
                  </a:schemeClr>
                </a:solidFill>
                <a:latin typeface="Spartan"/>
                <a:ea typeface="Spartan"/>
                <a:cs typeface="Spartan"/>
                <a:sym typeface="Spartan"/>
              </a:rPr>
              <a:t>Cambiando la manera de gestionar los contratos y proyectos</a:t>
            </a:r>
          </a:p>
        </p:txBody>
      </p:sp>
    </p:spTree>
    <p:extLst>
      <p:ext uri="{BB962C8B-B14F-4D97-AF65-F5344CB8AC3E}">
        <p14:creationId xmlns:p14="http://schemas.microsoft.com/office/powerpoint/2010/main" val="255290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2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4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6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560D4"/>
        </a:solidFill>
        <a:effectLst/>
      </p:bgPr>
    </p:bg>
    <p:spTree>
      <p:nvGrpSpPr>
        <p:cNvPr id="1" name="Shape 571"/>
        <p:cNvGrpSpPr/>
        <p:nvPr/>
      </p:nvGrpSpPr>
      <p:grpSpPr>
        <a:xfrm>
          <a:off x="0" y="0"/>
          <a:ext cx="0" cy="0"/>
          <a:chOff x="0" y="0"/>
          <a:chExt cx="0" cy="0"/>
        </a:xfrm>
      </p:grpSpPr>
      <p:sp>
        <p:nvSpPr>
          <p:cNvPr id="573" name="Google Shape;573;p14"/>
          <p:cNvSpPr/>
          <p:nvPr/>
        </p:nvSpPr>
        <p:spPr>
          <a:xfrm>
            <a:off x="3124899" y="2834558"/>
            <a:ext cx="289651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2000" b="1" dirty="0">
                <a:solidFill>
                  <a:schemeClr val="bg1"/>
                </a:solidFill>
                <a:latin typeface="Calibri"/>
                <a:ea typeface="Calibri"/>
                <a:cs typeface="Calibri"/>
                <a:sym typeface="Calibri"/>
              </a:rPr>
              <a:t>Gracias por su atención</a:t>
            </a:r>
            <a:endParaRPr lang="es-ES_tradnl" sz="2000" dirty="0">
              <a:solidFill>
                <a:schemeClr val="bg1"/>
              </a:solidFill>
              <a:latin typeface="Calibri"/>
              <a:ea typeface="Calibri"/>
              <a:cs typeface="Calibri"/>
              <a:sym typeface="Calibri"/>
            </a:endParaRPr>
          </a:p>
        </p:txBody>
      </p:sp>
      <p:pic>
        <p:nvPicPr>
          <p:cNvPr id="4" name="Imagen 3">
            <a:extLst>
              <a:ext uri="{FF2B5EF4-FFF2-40B4-BE49-F238E27FC236}">
                <a16:creationId xmlns:a16="http://schemas.microsoft.com/office/drawing/2014/main" id="{A9C6AEB8-0ECD-8948-811F-A39D7660CD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23760"/>
            <a:ext cx="6873411" cy="1406324"/>
          </a:xfrm>
          <a:prstGeom prst="rect">
            <a:avLst/>
          </a:prstGeom>
        </p:spPr>
      </p:pic>
      <p:sp>
        <p:nvSpPr>
          <p:cNvPr id="5" name="Rectángulo 4">
            <a:extLst>
              <a:ext uri="{FF2B5EF4-FFF2-40B4-BE49-F238E27FC236}">
                <a16:creationId xmlns:a16="http://schemas.microsoft.com/office/drawing/2014/main" id="{508C88A3-509A-E841-876B-779C8E910D38}"/>
              </a:ext>
            </a:extLst>
          </p:cNvPr>
          <p:cNvSpPr/>
          <p:nvPr/>
        </p:nvSpPr>
        <p:spPr>
          <a:xfrm>
            <a:off x="359294" y="1500755"/>
            <a:ext cx="4612160" cy="307777"/>
          </a:xfrm>
          <a:prstGeom prst="rect">
            <a:avLst/>
          </a:prstGeom>
        </p:spPr>
        <p:txBody>
          <a:bodyPr wrap="none">
            <a:spAutoFit/>
          </a:bodyPr>
          <a:lstStyle/>
          <a:p>
            <a:pPr lvl="0">
              <a:buClr>
                <a:srgbClr val="888888"/>
              </a:buClr>
              <a:buSzPts val="2400"/>
            </a:pPr>
            <a:r>
              <a:rPr lang="es-ES_tradnl" dirty="0">
                <a:solidFill>
                  <a:schemeClr val="bg1"/>
                </a:solidFill>
                <a:latin typeface="Spartan"/>
                <a:ea typeface="Spartan"/>
                <a:cs typeface="Spartan"/>
                <a:sym typeface="Spartan"/>
              </a:rPr>
              <a:t>Cambiando la manera de gestionar los contratos y proyectos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73"/>
                                        </p:tgtEl>
                                        <p:attrNameLst>
                                          <p:attrName>style.visibility</p:attrName>
                                        </p:attrNameLst>
                                      </p:cBhvr>
                                      <p:to>
                                        <p:strVal val="visible"/>
                                      </p:to>
                                    </p:set>
                                    <p:anim calcmode="lin" valueType="num">
                                      <p:cBhvr additive="base">
                                        <p:cTn id="17" dur="500"/>
                                        <p:tgtEl>
                                          <p:spTgt spid="573"/>
                                        </p:tgtEl>
                                        <p:attrNameLst>
                                          <p:attrName>ppt_y</p:attrName>
                                        </p:attrNameLst>
                                      </p:cBhvr>
                                      <p:tavLst>
                                        <p:tav tm="0">
                                          <p:val>
                                            <p:strVal val="#ppt_y+#ppt_h*1.125000"/>
                                          </p:val>
                                        </p:tav>
                                        <p:tav tm="100000">
                                          <p:val>
                                            <p:strVal val="#ppt_y"/>
                                          </p:val>
                                        </p:tav>
                                      </p:tavLst>
                                    </p:anim>
                                    <p:animEffect transition="in" filter="wipe(up)">
                                      <p:cBhvr>
                                        <p:cTn id="18"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646696" y="244188"/>
            <a:ext cx="7291957" cy="342361"/>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n-US" sz="2000" b="1" dirty="0">
                <a:solidFill>
                  <a:srgbClr val="7F7F7F"/>
                </a:solidFill>
                <a:latin typeface="Open Sans"/>
                <a:ea typeface="Open Sans"/>
                <a:cs typeface="Open Sans"/>
                <a:sym typeface="Open Sans"/>
              </a:rPr>
              <a:t>Los </a:t>
            </a:r>
            <a:r>
              <a:rPr lang="en-US" sz="2000" b="1" dirty="0" err="1">
                <a:solidFill>
                  <a:srgbClr val="7F7F7F"/>
                </a:solidFill>
                <a:latin typeface="Open Sans"/>
                <a:ea typeface="Open Sans"/>
                <a:cs typeface="Open Sans"/>
                <a:sym typeface="Open Sans"/>
              </a:rPr>
              <a:t>retos</a:t>
            </a:r>
            <a:r>
              <a:rPr lang="en-US" sz="2000" b="1" dirty="0">
                <a:solidFill>
                  <a:srgbClr val="7F7F7F"/>
                </a:solidFill>
                <a:latin typeface="Open Sans"/>
                <a:ea typeface="Open Sans"/>
                <a:cs typeface="Open Sans"/>
                <a:sym typeface="Open Sans"/>
              </a:rPr>
              <a:t> de la </a:t>
            </a:r>
            <a:r>
              <a:rPr lang="en-US" sz="2000" b="1" dirty="0" err="1">
                <a:solidFill>
                  <a:srgbClr val="7F7F7F"/>
                </a:solidFill>
                <a:latin typeface="Open Sans"/>
                <a:ea typeface="Open Sans"/>
                <a:cs typeface="Open Sans"/>
                <a:sym typeface="Open Sans"/>
              </a:rPr>
              <a:t>Gestión</a:t>
            </a:r>
            <a:r>
              <a:rPr lang="en-US" sz="2000" b="1" dirty="0">
                <a:solidFill>
                  <a:srgbClr val="7F7F7F"/>
                </a:solidFill>
                <a:latin typeface="Open Sans"/>
                <a:ea typeface="Open Sans"/>
                <a:cs typeface="Open Sans"/>
                <a:sym typeface="Open Sans"/>
              </a:rPr>
              <a:t> de </a:t>
            </a:r>
            <a:r>
              <a:rPr lang="en-US" sz="2000" b="1" dirty="0" err="1">
                <a:solidFill>
                  <a:srgbClr val="7F7F7F"/>
                </a:solidFill>
                <a:latin typeface="Open Sans"/>
                <a:ea typeface="Open Sans"/>
                <a:cs typeface="Open Sans"/>
                <a:sym typeface="Open Sans"/>
              </a:rPr>
              <a:t>Contratos</a:t>
            </a:r>
            <a:r>
              <a:rPr lang="en-US" sz="2000" b="1" dirty="0">
                <a:solidFill>
                  <a:srgbClr val="7F7F7F"/>
                </a:solidFill>
                <a:latin typeface="Open Sans"/>
                <a:ea typeface="Open Sans"/>
                <a:cs typeface="Open Sans"/>
                <a:sym typeface="Open Sans"/>
              </a:rPr>
              <a:t> y </a:t>
            </a:r>
            <a:r>
              <a:rPr lang="en-US" sz="2000" b="1" dirty="0" err="1">
                <a:solidFill>
                  <a:srgbClr val="7F7F7F"/>
                </a:solidFill>
                <a:latin typeface="Open Sans"/>
                <a:ea typeface="Open Sans"/>
                <a:cs typeface="Open Sans"/>
                <a:sym typeface="Open Sans"/>
              </a:rPr>
              <a:t>Proyectos</a:t>
            </a:r>
            <a:r>
              <a:rPr lang="en-US" sz="2000" b="1" dirty="0">
                <a:solidFill>
                  <a:srgbClr val="7F7F7F"/>
                </a:solidFill>
                <a:latin typeface="Open Sans"/>
                <a:ea typeface="Open Sans"/>
                <a:cs typeface="Open Sans"/>
                <a:sym typeface="Open Sans"/>
              </a:rPr>
              <a:t> </a:t>
            </a:r>
            <a:endParaRPr sz="2000" b="1" dirty="0">
              <a:solidFill>
                <a:srgbClr val="7F7F7F"/>
              </a:solidFill>
              <a:latin typeface="Open Sans"/>
              <a:ea typeface="Open Sans"/>
              <a:cs typeface="Open Sans"/>
              <a:sym typeface="Open Sans"/>
            </a:endParaRPr>
          </a:p>
        </p:txBody>
      </p:sp>
      <p:sp>
        <p:nvSpPr>
          <p:cNvPr id="120" name="Google Shape;120;p2"/>
          <p:cNvSpPr txBox="1"/>
          <p:nvPr/>
        </p:nvSpPr>
        <p:spPr>
          <a:xfrm>
            <a:off x="740214" y="650343"/>
            <a:ext cx="4611104" cy="173084"/>
          </a:xfrm>
          <a:prstGeom prst="rect">
            <a:avLst/>
          </a:prstGeom>
          <a:noFill/>
          <a:ln>
            <a:noFill/>
          </a:ln>
        </p:spPr>
        <p:txBody>
          <a:bodyPr spcFirstLastPara="1" wrap="square" lIns="34275" tIns="17125" rIns="34275" bIns="17125" anchor="ctr" anchorCtr="0">
            <a:spAutoFit/>
          </a:bodyPr>
          <a:lstStyle/>
          <a:p>
            <a:pPr marL="0" marR="0" lvl="0" indent="0" algn="l" rtl="0">
              <a:spcBef>
                <a:spcPts val="0"/>
              </a:spcBef>
              <a:spcAft>
                <a:spcPts val="0"/>
              </a:spcAft>
              <a:buNone/>
            </a:pPr>
            <a:r>
              <a:rPr lang="es-ES_tradnl" sz="900" dirty="0">
                <a:solidFill>
                  <a:srgbClr val="0660D3"/>
                </a:solidFill>
                <a:latin typeface="Calibri" panose="020F0502020204030204" pitchFamily="34" charset="0"/>
                <a:ea typeface="Open Sans Light"/>
                <a:cs typeface="Calibri" panose="020F0502020204030204" pitchFamily="34" charset="0"/>
                <a:sym typeface="Open Sans Light"/>
              </a:rPr>
              <a:t>La dinámica de los negocios hoy exige una gestión mas eficiente de los contratos y proyectos </a:t>
            </a:r>
            <a:endParaRPr lang="es-ES_tradnl" sz="1800" dirty="0">
              <a:solidFill>
                <a:srgbClr val="0660D3"/>
              </a:solidFill>
              <a:latin typeface="Calibri" panose="020F0502020204030204" pitchFamily="34" charset="0"/>
              <a:cs typeface="Calibri" panose="020F0502020204030204" pitchFamily="34" charset="0"/>
            </a:endParaRPr>
          </a:p>
        </p:txBody>
      </p:sp>
      <p:sp>
        <p:nvSpPr>
          <p:cNvPr id="23" name="Rectángulo 22">
            <a:extLst>
              <a:ext uri="{FF2B5EF4-FFF2-40B4-BE49-F238E27FC236}">
                <a16:creationId xmlns:a16="http://schemas.microsoft.com/office/drawing/2014/main" id="{7EC548A0-E450-DE47-B66D-0C9BF274F9F5}"/>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Grupo 8">
            <a:extLst>
              <a:ext uri="{FF2B5EF4-FFF2-40B4-BE49-F238E27FC236}">
                <a16:creationId xmlns:a16="http://schemas.microsoft.com/office/drawing/2014/main" id="{FE256459-52FA-5A46-9CF7-7FE8FB48C2DB}"/>
              </a:ext>
            </a:extLst>
          </p:cNvPr>
          <p:cNvGrpSpPr/>
          <p:nvPr/>
        </p:nvGrpSpPr>
        <p:grpSpPr>
          <a:xfrm>
            <a:off x="2999425" y="1146184"/>
            <a:ext cx="1409998" cy="1193006"/>
            <a:chOff x="3288804" y="1146184"/>
            <a:chExt cx="1409998" cy="1193006"/>
          </a:xfrm>
        </p:grpSpPr>
        <p:sp>
          <p:nvSpPr>
            <p:cNvPr id="24" name="Google Shape;1666;p63">
              <a:extLst>
                <a:ext uri="{FF2B5EF4-FFF2-40B4-BE49-F238E27FC236}">
                  <a16:creationId xmlns:a16="http://schemas.microsoft.com/office/drawing/2014/main" id="{B0C920B9-3593-B741-9FC9-888BC0489E2E}"/>
                </a:ext>
              </a:extLst>
            </p:cNvPr>
            <p:cNvSpPr txBox="1"/>
            <p:nvPr/>
          </p:nvSpPr>
          <p:spPr>
            <a:xfrm>
              <a:off x="3333509" y="1387589"/>
              <a:ext cx="1122405" cy="467916"/>
            </a:xfrm>
            <a:prstGeom prst="rect">
              <a:avLst/>
            </a:prstGeom>
            <a:noFill/>
            <a:ln>
              <a:noFill/>
            </a:ln>
          </p:spPr>
          <p:txBody>
            <a:bodyPr spcFirstLastPara="1" wrap="square" lIns="51427" tIns="25706" rIns="51427" bIns="25706" anchor="t" anchorCtr="0">
              <a:noAutofit/>
            </a:bodyPr>
            <a:lstStyle/>
            <a:p>
              <a:pPr lvl="0" algn="r"/>
              <a:endParaRPr lang="es-ES" sz="800" dirty="0">
                <a:solidFill>
                  <a:srgbClr val="595959"/>
                </a:solidFill>
                <a:latin typeface="Open Sans"/>
                <a:ea typeface="Open Sans"/>
                <a:cs typeface="Open Sans"/>
                <a:sym typeface="Open Sans"/>
              </a:endParaRPr>
            </a:p>
            <a:p>
              <a:pPr lvl="0" algn="r"/>
              <a:r>
                <a:rPr lang="es-ES" sz="700" dirty="0">
                  <a:solidFill>
                    <a:srgbClr val="595959"/>
                  </a:solidFill>
                  <a:latin typeface="Open Sans"/>
                  <a:ea typeface="Open Sans"/>
                  <a:cs typeface="Open Sans"/>
                  <a:sym typeface="Open Sans"/>
                </a:rPr>
                <a:t>Reducir los tiempos de los ciclos de compra y venta</a:t>
              </a:r>
              <a:endParaRPr lang="es-ES" sz="700" dirty="0"/>
            </a:p>
          </p:txBody>
        </p:sp>
        <p:sp>
          <p:nvSpPr>
            <p:cNvPr id="25" name="Google Shape;1670;p63">
              <a:extLst>
                <a:ext uri="{FF2B5EF4-FFF2-40B4-BE49-F238E27FC236}">
                  <a16:creationId xmlns:a16="http://schemas.microsoft.com/office/drawing/2014/main" id="{A0A0A294-76DF-B147-B3E0-81EAE09B9768}"/>
                </a:ext>
              </a:extLst>
            </p:cNvPr>
            <p:cNvSpPr/>
            <p:nvPr/>
          </p:nvSpPr>
          <p:spPr>
            <a:xfrm>
              <a:off x="3288804" y="1146184"/>
              <a:ext cx="1409998" cy="1193006"/>
            </a:xfrm>
            <a:custGeom>
              <a:avLst/>
              <a:gdLst/>
              <a:ahLst/>
              <a:cxnLst/>
              <a:rect l="l" t="t" r="r" b="b"/>
              <a:pathLst>
                <a:path w="591" h="500" extrusionOk="0">
                  <a:moveTo>
                    <a:pt x="293" y="500"/>
                  </a:moveTo>
                  <a:cubicBezTo>
                    <a:pt x="343" y="457"/>
                    <a:pt x="405" y="426"/>
                    <a:pt x="474" y="414"/>
                  </a:cubicBezTo>
                  <a:cubicBezTo>
                    <a:pt x="492" y="411"/>
                    <a:pt x="507" y="395"/>
                    <a:pt x="506" y="377"/>
                  </a:cubicBezTo>
                  <a:cubicBezTo>
                    <a:pt x="506" y="268"/>
                    <a:pt x="506" y="268"/>
                    <a:pt x="506" y="268"/>
                  </a:cubicBezTo>
                  <a:cubicBezTo>
                    <a:pt x="506" y="249"/>
                    <a:pt x="506" y="232"/>
                    <a:pt x="509" y="229"/>
                  </a:cubicBezTo>
                  <a:cubicBezTo>
                    <a:pt x="510" y="228"/>
                    <a:pt x="512" y="227"/>
                    <a:pt x="514" y="227"/>
                  </a:cubicBezTo>
                  <a:cubicBezTo>
                    <a:pt x="522" y="226"/>
                    <a:pt x="530" y="226"/>
                    <a:pt x="535" y="234"/>
                  </a:cubicBezTo>
                  <a:cubicBezTo>
                    <a:pt x="538" y="238"/>
                    <a:pt x="540" y="243"/>
                    <a:pt x="543" y="247"/>
                  </a:cubicBezTo>
                  <a:cubicBezTo>
                    <a:pt x="551" y="260"/>
                    <a:pt x="568" y="261"/>
                    <a:pt x="578" y="249"/>
                  </a:cubicBezTo>
                  <a:cubicBezTo>
                    <a:pt x="587" y="237"/>
                    <a:pt x="591" y="220"/>
                    <a:pt x="590" y="205"/>
                  </a:cubicBezTo>
                  <a:cubicBezTo>
                    <a:pt x="590" y="189"/>
                    <a:pt x="586" y="172"/>
                    <a:pt x="577" y="161"/>
                  </a:cubicBezTo>
                  <a:cubicBezTo>
                    <a:pt x="567" y="149"/>
                    <a:pt x="550" y="151"/>
                    <a:pt x="542" y="164"/>
                  </a:cubicBezTo>
                  <a:cubicBezTo>
                    <a:pt x="539" y="168"/>
                    <a:pt x="537" y="173"/>
                    <a:pt x="534" y="177"/>
                  </a:cubicBezTo>
                  <a:cubicBezTo>
                    <a:pt x="529" y="185"/>
                    <a:pt x="522" y="185"/>
                    <a:pt x="513" y="185"/>
                  </a:cubicBezTo>
                  <a:cubicBezTo>
                    <a:pt x="511" y="184"/>
                    <a:pt x="510" y="184"/>
                    <a:pt x="508" y="182"/>
                  </a:cubicBezTo>
                  <a:cubicBezTo>
                    <a:pt x="506" y="180"/>
                    <a:pt x="505" y="162"/>
                    <a:pt x="504" y="144"/>
                  </a:cubicBezTo>
                  <a:cubicBezTo>
                    <a:pt x="503" y="33"/>
                    <a:pt x="503" y="33"/>
                    <a:pt x="503" y="33"/>
                  </a:cubicBezTo>
                  <a:cubicBezTo>
                    <a:pt x="503" y="15"/>
                    <a:pt x="488" y="0"/>
                    <a:pt x="469" y="2"/>
                  </a:cubicBezTo>
                  <a:cubicBezTo>
                    <a:pt x="288" y="18"/>
                    <a:pt x="125" y="95"/>
                    <a:pt x="0" y="213"/>
                  </a:cubicBezTo>
                </a:path>
              </a:pathLst>
            </a:custGeom>
            <a:noFill/>
            <a:ln w="41275" cap="rnd" cmpd="sng">
              <a:solidFill>
                <a:srgbClr val="E24956"/>
              </a:solidFill>
              <a:prstDash val="solid"/>
              <a:round/>
              <a:headEnd type="none" w="sm" len="sm"/>
              <a:tailEnd type="none" w="sm" len="sm"/>
            </a:ln>
          </p:spPr>
          <p:txBody>
            <a:bodyPr spcFirstLastPara="1" wrap="square" lIns="51427" tIns="25706" rIns="51427" bIns="25706" anchor="t" anchorCtr="0">
              <a:noAutofit/>
            </a:bodyPr>
            <a:lstStyle/>
            <a:p>
              <a:endParaRPr sz="1013">
                <a:solidFill>
                  <a:schemeClr val="dk1"/>
                </a:solidFill>
                <a:latin typeface="Calibri"/>
                <a:ea typeface="Calibri"/>
                <a:cs typeface="Calibri"/>
                <a:sym typeface="Calibri"/>
              </a:endParaRPr>
            </a:p>
          </p:txBody>
        </p:sp>
      </p:grpSp>
      <p:grpSp>
        <p:nvGrpSpPr>
          <p:cNvPr id="2" name="Grupo 1">
            <a:extLst>
              <a:ext uri="{FF2B5EF4-FFF2-40B4-BE49-F238E27FC236}">
                <a16:creationId xmlns:a16="http://schemas.microsoft.com/office/drawing/2014/main" id="{953B8402-0D98-3C43-BB2D-CAD016584F06}"/>
              </a:ext>
            </a:extLst>
          </p:cNvPr>
          <p:cNvGrpSpPr/>
          <p:nvPr/>
        </p:nvGrpSpPr>
        <p:grpSpPr>
          <a:xfrm>
            <a:off x="4335306" y="1143505"/>
            <a:ext cx="1294301" cy="1164431"/>
            <a:chOff x="4624685" y="1143505"/>
            <a:chExt cx="1294301" cy="1164431"/>
          </a:xfrm>
        </p:grpSpPr>
        <p:sp>
          <p:nvSpPr>
            <p:cNvPr id="29" name="Google Shape;1674;p63">
              <a:extLst>
                <a:ext uri="{FF2B5EF4-FFF2-40B4-BE49-F238E27FC236}">
                  <a16:creationId xmlns:a16="http://schemas.microsoft.com/office/drawing/2014/main" id="{5B2392C5-8D51-064E-A604-74C0A88033B8}"/>
                </a:ext>
              </a:extLst>
            </p:cNvPr>
            <p:cNvSpPr/>
            <p:nvPr/>
          </p:nvSpPr>
          <p:spPr>
            <a:xfrm>
              <a:off x="4624685" y="1143505"/>
              <a:ext cx="1183184" cy="1164431"/>
            </a:xfrm>
            <a:custGeom>
              <a:avLst/>
              <a:gdLst/>
              <a:ahLst/>
              <a:cxnLst/>
              <a:rect l="l" t="t" r="r" b="b"/>
              <a:pathLst>
                <a:path w="496" h="488" extrusionOk="0">
                  <a:moveTo>
                    <a:pt x="4" y="411"/>
                  </a:moveTo>
                  <a:cubicBezTo>
                    <a:pt x="70" y="415"/>
                    <a:pt x="136" y="437"/>
                    <a:pt x="193" y="477"/>
                  </a:cubicBezTo>
                  <a:cubicBezTo>
                    <a:pt x="208" y="488"/>
                    <a:pt x="229" y="487"/>
                    <a:pt x="242" y="474"/>
                  </a:cubicBezTo>
                  <a:cubicBezTo>
                    <a:pt x="319" y="396"/>
                    <a:pt x="319" y="396"/>
                    <a:pt x="319" y="396"/>
                  </a:cubicBezTo>
                  <a:cubicBezTo>
                    <a:pt x="332" y="383"/>
                    <a:pt x="345" y="371"/>
                    <a:pt x="348" y="371"/>
                  </a:cubicBezTo>
                  <a:cubicBezTo>
                    <a:pt x="350" y="371"/>
                    <a:pt x="352" y="372"/>
                    <a:pt x="354" y="373"/>
                  </a:cubicBezTo>
                  <a:cubicBezTo>
                    <a:pt x="360" y="379"/>
                    <a:pt x="365" y="384"/>
                    <a:pt x="364" y="393"/>
                  </a:cubicBezTo>
                  <a:cubicBezTo>
                    <a:pt x="363" y="398"/>
                    <a:pt x="361" y="403"/>
                    <a:pt x="360" y="408"/>
                  </a:cubicBezTo>
                  <a:cubicBezTo>
                    <a:pt x="356" y="423"/>
                    <a:pt x="367" y="436"/>
                    <a:pt x="383" y="434"/>
                  </a:cubicBezTo>
                  <a:cubicBezTo>
                    <a:pt x="398" y="433"/>
                    <a:pt x="412" y="423"/>
                    <a:pt x="423" y="412"/>
                  </a:cubicBezTo>
                  <a:cubicBezTo>
                    <a:pt x="434" y="401"/>
                    <a:pt x="443" y="386"/>
                    <a:pt x="445" y="371"/>
                  </a:cubicBezTo>
                  <a:cubicBezTo>
                    <a:pt x="446" y="356"/>
                    <a:pt x="433" y="345"/>
                    <a:pt x="418" y="349"/>
                  </a:cubicBezTo>
                  <a:cubicBezTo>
                    <a:pt x="413" y="350"/>
                    <a:pt x="408" y="352"/>
                    <a:pt x="403" y="353"/>
                  </a:cubicBezTo>
                  <a:cubicBezTo>
                    <a:pt x="394" y="354"/>
                    <a:pt x="389" y="349"/>
                    <a:pt x="383" y="343"/>
                  </a:cubicBezTo>
                  <a:cubicBezTo>
                    <a:pt x="382" y="342"/>
                    <a:pt x="381" y="340"/>
                    <a:pt x="381" y="338"/>
                  </a:cubicBezTo>
                  <a:cubicBezTo>
                    <a:pt x="381" y="334"/>
                    <a:pt x="393" y="321"/>
                    <a:pt x="405" y="308"/>
                  </a:cubicBezTo>
                  <a:cubicBezTo>
                    <a:pt x="483" y="229"/>
                    <a:pt x="483" y="229"/>
                    <a:pt x="483" y="229"/>
                  </a:cubicBezTo>
                  <a:cubicBezTo>
                    <a:pt x="496" y="216"/>
                    <a:pt x="495" y="195"/>
                    <a:pt x="481" y="183"/>
                  </a:cubicBezTo>
                  <a:cubicBezTo>
                    <a:pt x="342" y="66"/>
                    <a:pt x="171" y="5"/>
                    <a:pt x="0" y="0"/>
                  </a:cubicBezTo>
                </a:path>
              </a:pathLst>
            </a:custGeom>
            <a:noFill/>
            <a:ln w="41275" cap="rnd" cmpd="sng">
              <a:solidFill>
                <a:srgbClr val="444444"/>
              </a:solidFill>
              <a:prstDash val="solid"/>
              <a:round/>
              <a:headEnd type="none" w="sm" len="sm"/>
              <a:tailEnd type="none" w="sm" len="sm"/>
            </a:ln>
          </p:spPr>
          <p:txBody>
            <a:bodyPr spcFirstLastPara="1" wrap="square" lIns="51427" tIns="25706" rIns="51427" bIns="25706" anchor="t" anchorCtr="0">
              <a:noAutofit/>
            </a:bodyPr>
            <a:lstStyle/>
            <a:p>
              <a:endParaRPr sz="1013">
                <a:solidFill>
                  <a:schemeClr val="dk1"/>
                </a:solidFill>
                <a:latin typeface="Calibri"/>
                <a:ea typeface="Calibri"/>
                <a:cs typeface="Calibri"/>
                <a:sym typeface="Calibri"/>
              </a:endParaRPr>
            </a:p>
          </p:txBody>
        </p:sp>
        <p:sp>
          <p:nvSpPr>
            <p:cNvPr id="33" name="Google Shape;1686;p63">
              <a:extLst>
                <a:ext uri="{FF2B5EF4-FFF2-40B4-BE49-F238E27FC236}">
                  <a16:creationId xmlns:a16="http://schemas.microsoft.com/office/drawing/2014/main" id="{293F5FA8-BDB3-ED43-8EA4-D8F1E6803EA0}"/>
                </a:ext>
              </a:extLst>
            </p:cNvPr>
            <p:cNvSpPr txBox="1"/>
            <p:nvPr/>
          </p:nvSpPr>
          <p:spPr>
            <a:xfrm>
              <a:off x="4685605" y="1425693"/>
              <a:ext cx="1233381" cy="467916"/>
            </a:xfrm>
            <a:prstGeom prst="rect">
              <a:avLst/>
            </a:prstGeom>
            <a:noFill/>
            <a:ln>
              <a:noFill/>
            </a:ln>
          </p:spPr>
          <p:txBody>
            <a:bodyPr spcFirstLastPara="1" wrap="square" lIns="51427" tIns="25706" rIns="51427" bIns="25706" anchor="t" anchorCtr="0">
              <a:noAutofit/>
            </a:bodyPr>
            <a:lstStyle/>
            <a:p>
              <a:pPr lvl="0"/>
              <a:endParaRPr lang="es-ES_tradnl" sz="600">
                <a:solidFill>
                  <a:srgbClr val="595959"/>
                </a:solidFill>
                <a:latin typeface="Open Sans"/>
                <a:ea typeface="Open Sans"/>
                <a:cs typeface="Open Sans"/>
                <a:sym typeface="Open Sans"/>
              </a:endParaRPr>
            </a:p>
            <a:p>
              <a:pPr lvl="0"/>
              <a:r>
                <a:rPr lang="es-ES_tradnl" sz="700">
                  <a:solidFill>
                    <a:srgbClr val="595959"/>
                  </a:solidFill>
                  <a:latin typeface="Open Sans"/>
                  <a:ea typeface="Open Sans"/>
                  <a:cs typeface="Open Sans"/>
                  <a:sym typeface="Open Sans"/>
                </a:rPr>
                <a:t>Control y seguimiento del presupuesto del contrato</a:t>
              </a:r>
              <a:endParaRPr lang="es-ES_tradnl" sz="700"/>
            </a:p>
          </p:txBody>
        </p:sp>
      </p:grpSp>
      <p:grpSp>
        <p:nvGrpSpPr>
          <p:cNvPr id="3" name="Grupo 2">
            <a:extLst>
              <a:ext uri="{FF2B5EF4-FFF2-40B4-BE49-F238E27FC236}">
                <a16:creationId xmlns:a16="http://schemas.microsoft.com/office/drawing/2014/main" id="{F58721B2-48A9-CA42-9F2A-52852FFC9563}"/>
              </a:ext>
            </a:extLst>
          </p:cNvPr>
          <p:cNvGrpSpPr/>
          <p:nvPr/>
        </p:nvGrpSpPr>
        <p:grpSpPr>
          <a:xfrm>
            <a:off x="4955027" y="1728399"/>
            <a:ext cx="1193006" cy="1409998"/>
            <a:chOff x="5244406" y="1728399"/>
            <a:chExt cx="1193006" cy="1409998"/>
          </a:xfrm>
        </p:grpSpPr>
        <p:sp>
          <p:nvSpPr>
            <p:cNvPr id="26" name="Google Shape;1671;p63">
              <a:extLst>
                <a:ext uri="{FF2B5EF4-FFF2-40B4-BE49-F238E27FC236}">
                  <a16:creationId xmlns:a16="http://schemas.microsoft.com/office/drawing/2014/main" id="{F5965968-6ADF-1546-9CAD-3F9E25116CB3}"/>
                </a:ext>
              </a:extLst>
            </p:cNvPr>
            <p:cNvSpPr/>
            <p:nvPr/>
          </p:nvSpPr>
          <p:spPr>
            <a:xfrm>
              <a:off x="5244406" y="1728399"/>
              <a:ext cx="1193006" cy="1409998"/>
            </a:xfrm>
            <a:custGeom>
              <a:avLst/>
              <a:gdLst/>
              <a:ahLst/>
              <a:cxnLst/>
              <a:rect l="l" t="t" r="r" b="b"/>
              <a:pathLst>
                <a:path w="500" h="591" extrusionOk="0">
                  <a:moveTo>
                    <a:pt x="0" y="293"/>
                  </a:moveTo>
                  <a:cubicBezTo>
                    <a:pt x="43" y="343"/>
                    <a:pt x="74" y="405"/>
                    <a:pt x="86" y="474"/>
                  </a:cubicBezTo>
                  <a:cubicBezTo>
                    <a:pt x="89" y="492"/>
                    <a:pt x="105" y="507"/>
                    <a:pt x="123" y="506"/>
                  </a:cubicBezTo>
                  <a:cubicBezTo>
                    <a:pt x="232" y="506"/>
                    <a:pt x="232" y="506"/>
                    <a:pt x="232" y="506"/>
                  </a:cubicBezTo>
                  <a:cubicBezTo>
                    <a:pt x="251" y="506"/>
                    <a:pt x="268" y="506"/>
                    <a:pt x="271" y="509"/>
                  </a:cubicBezTo>
                  <a:cubicBezTo>
                    <a:pt x="272" y="510"/>
                    <a:pt x="273" y="512"/>
                    <a:pt x="273" y="514"/>
                  </a:cubicBezTo>
                  <a:cubicBezTo>
                    <a:pt x="274" y="522"/>
                    <a:pt x="274" y="530"/>
                    <a:pt x="266" y="535"/>
                  </a:cubicBezTo>
                  <a:cubicBezTo>
                    <a:pt x="262" y="538"/>
                    <a:pt x="257" y="540"/>
                    <a:pt x="253" y="543"/>
                  </a:cubicBezTo>
                  <a:cubicBezTo>
                    <a:pt x="240" y="551"/>
                    <a:pt x="239" y="568"/>
                    <a:pt x="251" y="578"/>
                  </a:cubicBezTo>
                  <a:cubicBezTo>
                    <a:pt x="263" y="587"/>
                    <a:pt x="280" y="591"/>
                    <a:pt x="295" y="590"/>
                  </a:cubicBezTo>
                  <a:cubicBezTo>
                    <a:pt x="311" y="590"/>
                    <a:pt x="328" y="586"/>
                    <a:pt x="339" y="577"/>
                  </a:cubicBezTo>
                  <a:cubicBezTo>
                    <a:pt x="351" y="567"/>
                    <a:pt x="349" y="550"/>
                    <a:pt x="336" y="542"/>
                  </a:cubicBezTo>
                  <a:cubicBezTo>
                    <a:pt x="332" y="539"/>
                    <a:pt x="327" y="537"/>
                    <a:pt x="323" y="534"/>
                  </a:cubicBezTo>
                  <a:cubicBezTo>
                    <a:pt x="315" y="529"/>
                    <a:pt x="315" y="522"/>
                    <a:pt x="315" y="513"/>
                  </a:cubicBezTo>
                  <a:cubicBezTo>
                    <a:pt x="316" y="511"/>
                    <a:pt x="316" y="510"/>
                    <a:pt x="318" y="508"/>
                  </a:cubicBezTo>
                  <a:cubicBezTo>
                    <a:pt x="320" y="506"/>
                    <a:pt x="338" y="505"/>
                    <a:pt x="356" y="504"/>
                  </a:cubicBezTo>
                  <a:cubicBezTo>
                    <a:pt x="467" y="503"/>
                    <a:pt x="467" y="503"/>
                    <a:pt x="467" y="503"/>
                  </a:cubicBezTo>
                  <a:cubicBezTo>
                    <a:pt x="485" y="503"/>
                    <a:pt x="500" y="488"/>
                    <a:pt x="498" y="469"/>
                  </a:cubicBezTo>
                  <a:cubicBezTo>
                    <a:pt x="482" y="288"/>
                    <a:pt x="405" y="125"/>
                    <a:pt x="287" y="0"/>
                  </a:cubicBezTo>
                </a:path>
              </a:pathLst>
            </a:custGeom>
            <a:noFill/>
            <a:ln w="41275" cap="rnd" cmpd="sng">
              <a:solidFill>
                <a:srgbClr val="64D1DA"/>
              </a:solidFill>
              <a:prstDash val="solid"/>
              <a:round/>
              <a:headEnd type="none" w="sm" len="sm"/>
              <a:tailEnd type="none" w="sm" len="sm"/>
            </a:ln>
          </p:spPr>
          <p:txBody>
            <a:bodyPr spcFirstLastPara="1" wrap="square" lIns="51427" tIns="25706" rIns="51427" bIns="25706" anchor="t" anchorCtr="0">
              <a:noAutofit/>
            </a:bodyPr>
            <a:lstStyle/>
            <a:p>
              <a:endParaRPr sz="1013">
                <a:solidFill>
                  <a:schemeClr val="dk1"/>
                </a:solidFill>
                <a:latin typeface="Calibri"/>
                <a:ea typeface="Calibri"/>
                <a:cs typeface="Calibri"/>
                <a:sym typeface="Calibri"/>
              </a:endParaRPr>
            </a:p>
          </p:txBody>
        </p:sp>
        <p:sp>
          <p:nvSpPr>
            <p:cNvPr id="34" name="Google Shape;1687;p63">
              <a:extLst>
                <a:ext uri="{FF2B5EF4-FFF2-40B4-BE49-F238E27FC236}">
                  <a16:creationId xmlns:a16="http://schemas.microsoft.com/office/drawing/2014/main" id="{F328E659-054D-F747-B772-40CEF6C40978}"/>
                </a:ext>
              </a:extLst>
            </p:cNvPr>
            <p:cNvSpPr txBox="1"/>
            <p:nvPr/>
          </p:nvSpPr>
          <p:spPr>
            <a:xfrm>
              <a:off x="5399067" y="2177276"/>
              <a:ext cx="987939" cy="589079"/>
            </a:xfrm>
            <a:prstGeom prst="rect">
              <a:avLst/>
            </a:prstGeom>
            <a:noFill/>
            <a:ln>
              <a:noFill/>
            </a:ln>
          </p:spPr>
          <p:txBody>
            <a:bodyPr spcFirstLastPara="1" wrap="square" lIns="51427" tIns="25706" rIns="51427" bIns="25706" anchor="t" anchorCtr="0">
              <a:noAutofit/>
            </a:bodyPr>
            <a:lstStyle/>
            <a:p>
              <a:pPr lvl="0"/>
              <a:endParaRPr lang="es-ES_tradnl" sz="600">
                <a:solidFill>
                  <a:srgbClr val="595959"/>
                </a:solidFill>
                <a:latin typeface="Open Sans"/>
                <a:ea typeface="Open Sans"/>
                <a:cs typeface="Open Sans"/>
                <a:sym typeface="Open Sans"/>
              </a:endParaRPr>
            </a:p>
            <a:p>
              <a:pPr lvl="0"/>
              <a:r>
                <a:rPr lang="es-ES_tradnl" sz="700">
                  <a:solidFill>
                    <a:srgbClr val="595959"/>
                  </a:solidFill>
                  <a:latin typeface="Open Sans"/>
                  <a:ea typeface="Open Sans"/>
                  <a:cs typeface="Open Sans"/>
                  <a:sym typeface="Open Sans"/>
                </a:rPr>
                <a:t>Acceder de forma fácil, rápida y organizada a toda la información relacionada de los contratos y proyectos</a:t>
              </a:r>
              <a:endParaRPr lang="es-ES_tradnl" sz="700"/>
            </a:p>
          </p:txBody>
        </p:sp>
      </p:grpSp>
      <p:grpSp>
        <p:nvGrpSpPr>
          <p:cNvPr id="4" name="Grupo 3">
            <a:extLst>
              <a:ext uri="{FF2B5EF4-FFF2-40B4-BE49-F238E27FC236}">
                <a16:creationId xmlns:a16="http://schemas.microsoft.com/office/drawing/2014/main" id="{EE4E5E62-EE0D-7B4C-B329-472F7FFA4B9E}"/>
              </a:ext>
            </a:extLst>
          </p:cNvPr>
          <p:cNvGrpSpPr/>
          <p:nvPr/>
        </p:nvGrpSpPr>
        <p:grpSpPr>
          <a:xfrm>
            <a:off x="4986281" y="3064280"/>
            <a:ext cx="1164431" cy="1183184"/>
            <a:chOff x="5275660" y="3064280"/>
            <a:chExt cx="1164431" cy="1183184"/>
          </a:xfrm>
        </p:grpSpPr>
        <p:sp>
          <p:nvSpPr>
            <p:cNvPr id="30" name="Google Shape;1675;p63">
              <a:extLst>
                <a:ext uri="{FF2B5EF4-FFF2-40B4-BE49-F238E27FC236}">
                  <a16:creationId xmlns:a16="http://schemas.microsoft.com/office/drawing/2014/main" id="{BDFAC06A-6B45-B742-91A3-0F5BABA869D6}"/>
                </a:ext>
              </a:extLst>
            </p:cNvPr>
            <p:cNvSpPr/>
            <p:nvPr/>
          </p:nvSpPr>
          <p:spPr>
            <a:xfrm>
              <a:off x="5275660" y="3064280"/>
              <a:ext cx="1164431" cy="1183184"/>
            </a:xfrm>
            <a:custGeom>
              <a:avLst/>
              <a:gdLst/>
              <a:ahLst/>
              <a:cxnLst/>
              <a:rect l="l" t="t" r="r" b="b"/>
              <a:pathLst>
                <a:path w="488" h="496" extrusionOk="0">
                  <a:moveTo>
                    <a:pt x="77" y="4"/>
                  </a:moveTo>
                  <a:cubicBezTo>
                    <a:pt x="73" y="70"/>
                    <a:pt x="51" y="136"/>
                    <a:pt x="11" y="193"/>
                  </a:cubicBezTo>
                  <a:cubicBezTo>
                    <a:pt x="0" y="208"/>
                    <a:pt x="1" y="229"/>
                    <a:pt x="14" y="242"/>
                  </a:cubicBezTo>
                  <a:cubicBezTo>
                    <a:pt x="92" y="319"/>
                    <a:pt x="92" y="319"/>
                    <a:pt x="92" y="319"/>
                  </a:cubicBezTo>
                  <a:cubicBezTo>
                    <a:pt x="105" y="332"/>
                    <a:pt x="117" y="345"/>
                    <a:pt x="117" y="348"/>
                  </a:cubicBezTo>
                  <a:cubicBezTo>
                    <a:pt x="117" y="350"/>
                    <a:pt x="116" y="352"/>
                    <a:pt x="115" y="354"/>
                  </a:cubicBezTo>
                  <a:cubicBezTo>
                    <a:pt x="109" y="360"/>
                    <a:pt x="104" y="365"/>
                    <a:pt x="95" y="364"/>
                  </a:cubicBezTo>
                  <a:cubicBezTo>
                    <a:pt x="90" y="363"/>
                    <a:pt x="85" y="361"/>
                    <a:pt x="80" y="360"/>
                  </a:cubicBezTo>
                  <a:cubicBezTo>
                    <a:pt x="65" y="356"/>
                    <a:pt x="52" y="367"/>
                    <a:pt x="54" y="383"/>
                  </a:cubicBezTo>
                  <a:cubicBezTo>
                    <a:pt x="55" y="398"/>
                    <a:pt x="65" y="412"/>
                    <a:pt x="76" y="423"/>
                  </a:cubicBezTo>
                  <a:cubicBezTo>
                    <a:pt x="87" y="434"/>
                    <a:pt x="102" y="443"/>
                    <a:pt x="117" y="445"/>
                  </a:cubicBezTo>
                  <a:cubicBezTo>
                    <a:pt x="132" y="446"/>
                    <a:pt x="143" y="433"/>
                    <a:pt x="139" y="418"/>
                  </a:cubicBezTo>
                  <a:cubicBezTo>
                    <a:pt x="138" y="413"/>
                    <a:pt x="136" y="408"/>
                    <a:pt x="135" y="403"/>
                  </a:cubicBezTo>
                  <a:cubicBezTo>
                    <a:pt x="134" y="394"/>
                    <a:pt x="139" y="389"/>
                    <a:pt x="145" y="383"/>
                  </a:cubicBezTo>
                  <a:cubicBezTo>
                    <a:pt x="146" y="382"/>
                    <a:pt x="148" y="381"/>
                    <a:pt x="150" y="381"/>
                  </a:cubicBezTo>
                  <a:cubicBezTo>
                    <a:pt x="154" y="381"/>
                    <a:pt x="167" y="393"/>
                    <a:pt x="180" y="405"/>
                  </a:cubicBezTo>
                  <a:cubicBezTo>
                    <a:pt x="259" y="483"/>
                    <a:pt x="259" y="483"/>
                    <a:pt x="259" y="483"/>
                  </a:cubicBezTo>
                  <a:cubicBezTo>
                    <a:pt x="272" y="496"/>
                    <a:pt x="293" y="495"/>
                    <a:pt x="305" y="481"/>
                  </a:cubicBezTo>
                  <a:cubicBezTo>
                    <a:pt x="422" y="342"/>
                    <a:pt x="483" y="171"/>
                    <a:pt x="488" y="0"/>
                  </a:cubicBezTo>
                </a:path>
              </a:pathLst>
            </a:custGeom>
            <a:noFill/>
            <a:ln w="41275" cap="rnd" cmpd="sng">
              <a:solidFill>
                <a:srgbClr val="34B2E3"/>
              </a:solidFill>
              <a:prstDash val="solid"/>
              <a:round/>
              <a:headEnd type="none" w="sm" len="sm"/>
              <a:tailEnd type="none" w="sm" len="sm"/>
            </a:ln>
          </p:spPr>
          <p:txBody>
            <a:bodyPr spcFirstLastPara="1" wrap="square" lIns="51427" tIns="25706" rIns="51427" bIns="25706" anchor="t" anchorCtr="0">
              <a:noAutofit/>
            </a:bodyPr>
            <a:lstStyle/>
            <a:p>
              <a:endParaRPr sz="1013">
                <a:solidFill>
                  <a:schemeClr val="dk1"/>
                </a:solidFill>
                <a:latin typeface="Calibri"/>
                <a:ea typeface="Calibri"/>
                <a:cs typeface="Calibri"/>
                <a:sym typeface="Calibri"/>
              </a:endParaRPr>
            </a:p>
          </p:txBody>
        </p:sp>
        <p:sp>
          <p:nvSpPr>
            <p:cNvPr id="35" name="Google Shape;1688;p63">
              <a:extLst>
                <a:ext uri="{FF2B5EF4-FFF2-40B4-BE49-F238E27FC236}">
                  <a16:creationId xmlns:a16="http://schemas.microsoft.com/office/drawing/2014/main" id="{47778A60-7327-C54F-8C7E-4CA67C2B5C5F}"/>
                </a:ext>
              </a:extLst>
            </p:cNvPr>
            <p:cNvSpPr txBox="1"/>
            <p:nvPr/>
          </p:nvSpPr>
          <p:spPr>
            <a:xfrm>
              <a:off x="5419834" y="3175783"/>
              <a:ext cx="969392" cy="561330"/>
            </a:xfrm>
            <a:prstGeom prst="rect">
              <a:avLst/>
            </a:prstGeom>
            <a:noFill/>
            <a:ln>
              <a:noFill/>
            </a:ln>
          </p:spPr>
          <p:txBody>
            <a:bodyPr spcFirstLastPara="1" wrap="square" lIns="51427" tIns="25706" rIns="51427" bIns="25706" anchor="t" anchorCtr="0">
              <a:noAutofit/>
            </a:bodyPr>
            <a:lstStyle/>
            <a:p>
              <a:pPr lvl="0"/>
              <a:endParaRPr lang="es-ES_tradnl" sz="600">
                <a:solidFill>
                  <a:srgbClr val="595959"/>
                </a:solidFill>
                <a:latin typeface="Open Sans"/>
                <a:ea typeface="Open Sans"/>
                <a:cs typeface="Open Sans"/>
                <a:sym typeface="Open Sans"/>
              </a:endParaRPr>
            </a:p>
            <a:p>
              <a:pPr lvl="0"/>
              <a:r>
                <a:rPr lang="es-ES_tradnl" sz="700">
                  <a:solidFill>
                    <a:srgbClr val="595959"/>
                  </a:solidFill>
                  <a:latin typeface="Open Sans"/>
                  <a:ea typeface="Open Sans"/>
                  <a:cs typeface="Open Sans"/>
                  <a:sym typeface="Open Sans"/>
                </a:rPr>
                <a:t>Controlar toda la documentación asociada a un contrato o proyecto</a:t>
              </a:r>
              <a:endParaRPr lang="es-ES_tradnl" sz="700"/>
            </a:p>
          </p:txBody>
        </p:sp>
      </p:grpSp>
      <p:grpSp>
        <p:nvGrpSpPr>
          <p:cNvPr id="5" name="Grupo 4">
            <a:extLst>
              <a:ext uri="{FF2B5EF4-FFF2-40B4-BE49-F238E27FC236}">
                <a16:creationId xmlns:a16="http://schemas.microsoft.com/office/drawing/2014/main" id="{46B714EB-3FC2-EA47-AA23-DA2A5474701A}"/>
              </a:ext>
            </a:extLst>
          </p:cNvPr>
          <p:cNvGrpSpPr/>
          <p:nvPr/>
        </p:nvGrpSpPr>
        <p:grpSpPr>
          <a:xfrm>
            <a:off x="4155820" y="3684001"/>
            <a:ext cx="1409998" cy="1193006"/>
            <a:chOff x="4445199" y="3684001"/>
            <a:chExt cx="1409998" cy="1193006"/>
          </a:xfrm>
        </p:grpSpPr>
        <p:sp>
          <p:nvSpPr>
            <p:cNvPr id="28" name="Google Shape;1673;p63">
              <a:extLst>
                <a:ext uri="{FF2B5EF4-FFF2-40B4-BE49-F238E27FC236}">
                  <a16:creationId xmlns:a16="http://schemas.microsoft.com/office/drawing/2014/main" id="{14335BF9-4261-C340-8A33-7EFF481B32BA}"/>
                </a:ext>
              </a:extLst>
            </p:cNvPr>
            <p:cNvSpPr/>
            <p:nvPr/>
          </p:nvSpPr>
          <p:spPr>
            <a:xfrm>
              <a:off x="4445199" y="3684001"/>
              <a:ext cx="1409998" cy="1193006"/>
            </a:xfrm>
            <a:custGeom>
              <a:avLst/>
              <a:gdLst/>
              <a:ahLst/>
              <a:cxnLst/>
              <a:rect l="l" t="t" r="r" b="b"/>
              <a:pathLst>
                <a:path w="591" h="500" extrusionOk="0">
                  <a:moveTo>
                    <a:pt x="298" y="0"/>
                  </a:moveTo>
                  <a:cubicBezTo>
                    <a:pt x="248" y="43"/>
                    <a:pt x="186" y="74"/>
                    <a:pt x="117" y="86"/>
                  </a:cubicBezTo>
                  <a:cubicBezTo>
                    <a:pt x="99" y="89"/>
                    <a:pt x="84" y="105"/>
                    <a:pt x="85" y="123"/>
                  </a:cubicBezTo>
                  <a:cubicBezTo>
                    <a:pt x="85" y="232"/>
                    <a:pt x="85" y="232"/>
                    <a:pt x="85" y="232"/>
                  </a:cubicBezTo>
                  <a:cubicBezTo>
                    <a:pt x="85" y="251"/>
                    <a:pt x="85" y="268"/>
                    <a:pt x="82" y="271"/>
                  </a:cubicBezTo>
                  <a:cubicBezTo>
                    <a:pt x="81" y="272"/>
                    <a:pt x="79" y="273"/>
                    <a:pt x="77" y="273"/>
                  </a:cubicBezTo>
                  <a:cubicBezTo>
                    <a:pt x="69" y="274"/>
                    <a:pt x="61" y="274"/>
                    <a:pt x="56" y="266"/>
                  </a:cubicBezTo>
                  <a:cubicBezTo>
                    <a:pt x="53" y="262"/>
                    <a:pt x="51" y="257"/>
                    <a:pt x="48" y="253"/>
                  </a:cubicBezTo>
                  <a:cubicBezTo>
                    <a:pt x="40" y="240"/>
                    <a:pt x="23" y="239"/>
                    <a:pt x="13" y="251"/>
                  </a:cubicBezTo>
                  <a:cubicBezTo>
                    <a:pt x="4" y="263"/>
                    <a:pt x="0" y="280"/>
                    <a:pt x="1" y="295"/>
                  </a:cubicBezTo>
                  <a:cubicBezTo>
                    <a:pt x="1" y="311"/>
                    <a:pt x="5" y="328"/>
                    <a:pt x="14" y="339"/>
                  </a:cubicBezTo>
                  <a:cubicBezTo>
                    <a:pt x="24" y="351"/>
                    <a:pt x="41" y="349"/>
                    <a:pt x="49" y="336"/>
                  </a:cubicBezTo>
                  <a:cubicBezTo>
                    <a:pt x="52" y="332"/>
                    <a:pt x="54" y="327"/>
                    <a:pt x="57" y="323"/>
                  </a:cubicBezTo>
                  <a:cubicBezTo>
                    <a:pt x="62" y="315"/>
                    <a:pt x="69" y="315"/>
                    <a:pt x="78" y="315"/>
                  </a:cubicBezTo>
                  <a:cubicBezTo>
                    <a:pt x="80" y="316"/>
                    <a:pt x="81" y="316"/>
                    <a:pt x="83" y="318"/>
                  </a:cubicBezTo>
                  <a:cubicBezTo>
                    <a:pt x="85" y="320"/>
                    <a:pt x="86" y="338"/>
                    <a:pt x="87" y="356"/>
                  </a:cubicBezTo>
                  <a:cubicBezTo>
                    <a:pt x="88" y="467"/>
                    <a:pt x="88" y="467"/>
                    <a:pt x="88" y="467"/>
                  </a:cubicBezTo>
                  <a:cubicBezTo>
                    <a:pt x="88" y="485"/>
                    <a:pt x="103" y="500"/>
                    <a:pt x="122" y="498"/>
                  </a:cubicBezTo>
                  <a:cubicBezTo>
                    <a:pt x="303" y="482"/>
                    <a:pt x="466" y="405"/>
                    <a:pt x="591" y="287"/>
                  </a:cubicBezTo>
                </a:path>
              </a:pathLst>
            </a:custGeom>
            <a:noFill/>
            <a:ln w="41275" cap="rnd" cmpd="sng">
              <a:solidFill>
                <a:srgbClr val="007DC9"/>
              </a:solidFill>
              <a:prstDash val="solid"/>
              <a:round/>
              <a:headEnd type="none" w="sm" len="sm"/>
              <a:tailEnd type="none" w="sm" len="sm"/>
            </a:ln>
          </p:spPr>
          <p:txBody>
            <a:bodyPr spcFirstLastPara="1" wrap="square" lIns="51427" tIns="25706" rIns="51427" bIns="25706" anchor="t" anchorCtr="0">
              <a:noAutofit/>
            </a:bodyPr>
            <a:lstStyle/>
            <a:p>
              <a:endParaRPr sz="1013">
                <a:solidFill>
                  <a:schemeClr val="dk1"/>
                </a:solidFill>
                <a:latin typeface="Calibri"/>
                <a:ea typeface="Calibri"/>
                <a:cs typeface="Calibri"/>
                <a:sym typeface="Calibri"/>
              </a:endParaRPr>
            </a:p>
          </p:txBody>
        </p:sp>
        <p:sp>
          <p:nvSpPr>
            <p:cNvPr id="36" name="Google Shape;1689;p63">
              <a:extLst>
                <a:ext uri="{FF2B5EF4-FFF2-40B4-BE49-F238E27FC236}">
                  <a16:creationId xmlns:a16="http://schemas.microsoft.com/office/drawing/2014/main" id="{B56D85F1-EBA9-4040-AD22-D99853ED78D7}"/>
                </a:ext>
              </a:extLst>
            </p:cNvPr>
            <p:cNvSpPr txBox="1"/>
            <p:nvPr/>
          </p:nvSpPr>
          <p:spPr>
            <a:xfrm rot="20276517">
              <a:off x="4681278" y="4044844"/>
              <a:ext cx="924850" cy="697161"/>
            </a:xfrm>
            <a:prstGeom prst="rect">
              <a:avLst/>
            </a:prstGeom>
            <a:noFill/>
            <a:ln>
              <a:noFill/>
            </a:ln>
          </p:spPr>
          <p:txBody>
            <a:bodyPr spcFirstLastPara="1" wrap="square" lIns="51427" tIns="25706" rIns="51427" bIns="25706" anchor="t" anchorCtr="0">
              <a:noAutofit/>
            </a:bodyPr>
            <a:lstStyle/>
            <a:p>
              <a:pPr lvl="0"/>
              <a:endParaRPr lang="es-ES_tradnl" sz="700">
                <a:solidFill>
                  <a:srgbClr val="595959"/>
                </a:solidFill>
                <a:latin typeface="Open Sans"/>
                <a:ea typeface="Open Sans"/>
                <a:cs typeface="Open Sans"/>
                <a:sym typeface="Open Sans"/>
              </a:endParaRPr>
            </a:p>
            <a:p>
              <a:pPr lvl="0"/>
              <a:r>
                <a:rPr lang="es-ES_tradnl" sz="700">
                  <a:solidFill>
                    <a:srgbClr val="595959"/>
                  </a:solidFill>
                  <a:latin typeface="Open Sans"/>
                  <a:ea typeface="Open Sans"/>
                  <a:cs typeface="Open Sans"/>
                  <a:sym typeface="Open Sans"/>
                </a:rPr>
                <a:t>Seguimiento de niveles de servicio de los contratos</a:t>
              </a:r>
              <a:endParaRPr lang="es-ES_tradnl" sz="700"/>
            </a:p>
          </p:txBody>
        </p:sp>
      </p:grpSp>
      <p:grpSp>
        <p:nvGrpSpPr>
          <p:cNvPr id="6" name="Grupo 5">
            <a:extLst>
              <a:ext uri="{FF2B5EF4-FFF2-40B4-BE49-F238E27FC236}">
                <a16:creationId xmlns:a16="http://schemas.microsoft.com/office/drawing/2014/main" id="{8CEB8D36-86DF-7C45-8310-85BEDFA8B173}"/>
              </a:ext>
            </a:extLst>
          </p:cNvPr>
          <p:cNvGrpSpPr/>
          <p:nvPr/>
        </p:nvGrpSpPr>
        <p:grpSpPr>
          <a:xfrm>
            <a:off x="3046752" y="3715255"/>
            <a:ext cx="1183184" cy="1164431"/>
            <a:chOff x="3336131" y="3715255"/>
            <a:chExt cx="1183184" cy="1164431"/>
          </a:xfrm>
        </p:grpSpPr>
        <p:sp>
          <p:nvSpPr>
            <p:cNvPr id="32" name="Google Shape;1677;p63">
              <a:extLst>
                <a:ext uri="{FF2B5EF4-FFF2-40B4-BE49-F238E27FC236}">
                  <a16:creationId xmlns:a16="http://schemas.microsoft.com/office/drawing/2014/main" id="{37775BC4-FE7B-324C-99C1-153AA07DCFF1}"/>
                </a:ext>
              </a:extLst>
            </p:cNvPr>
            <p:cNvSpPr/>
            <p:nvPr/>
          </p:nvSpPr>
          <p:spPr>
            <a:xfrm>
              <a:off x="3336131" y="3715255"/>
              <a:ext cx="1183184" cy="1164431"/>
            </a:xfrm>
            <a:custGeom>
              <a:avLst/>
              <a:gdLst/>
              <a:ahLst/>
              <a:cxnLst/>
              <a:rect l="l" t="t" r="r" b="b"/>
              <a:pathLst>
                <a:path w="496" h="488" extrusionOk="0">
                  <a:moveTo>
                    <a:pt x="492" y="77"/>
                  </a:moveTo>
                  <a:cubicBezTo>
                    <a:pt x="426" y="73"/>
                    <a:pt x="360" y="51"/>
                    <a:pt x="303" y="11"/>
                  </a:cubicBezTo>
                  <a:cubicBezTo>
                    <a:pt x="288" y="0"/>
                    <a:pt x="267" y="1"/>
                    <a:pt x="254" y="14"/>
                  </a:cubicBezTo>
                  <a:cubicBezTo>
                    <a:pt x="177" y="92"/>
                    <a:pt x="177" y="92"/>
                    <a:pt x="177" y="92"/>
                  </a:cubicBezTo>
                  <a:cubicBezTo>
                    <a:pt x="164" y="105"/>
                    <a:pt x="151" y="117"/>
                    <a:pt x="148" y="117"/>
                  </a:cubicBezTo>
                  <a:cubicBezTo>
                    <a:pt x="146" y="117"/>
                    <a:pt x="144" y="116"/>
                    <a:pt x="142" y="115"/>
                  </a:cubicBezTo>
                  <a:cubicBezTo>
                    <a:pt x="136" y="109"/>
                    <a:pt x="131" y="104"/>
                    <a:pt x="132" y="95"/>
                  </a:cubicBezTo>
                  <a:cubicBezTo>
                    <a:pt x="133" y="90"/>
                    <a:pt x="135" y="85"/>
                    <a:pt x="136" y="80"/>
                  </a:cubicBezTo>
                  <a:cubicBezTo>
                    <a:pt x="140" y="65"/>
                    <a:pt x="129" y="52"/>
                    <a:pt x="113" y="54"/>
                  </a:cubicBezTo>
                  <a:cubicBezTo>
                    <a:pt x="98" y="55"/>
                    <a:pt x="84" y="65"/>
                    <a:pt x="73" y="76"/>
                  </a:cubicBezTo>
                  <a:cubicBezTo>
                    <a:pt x="62" y="87"/>
                    <a:pt x="53" y="102"/>
                    <a:pt x="51" y="117"/>
                  </a:cubicBezTo>
                  <a:cubicBezTo>
                    <a:pt x="50" y="132"/>
                    <a:pt x="63" y="143"/>
                    <a:pt x="78" y="139"/>
                  </a:cubicBezTo>
                  <a:cubicBezTo>
                    <a:pt x="83" y="138"/>
                    <a:pt x="88" y="136"/>
                    <a:pt x="93" y="135"/>
                  </a:cubicBezTo>
                  <a:cubicBezTo>
                    <a:pt x="102" y="134"/>
                    <a:pt x="107" y="139"/>
                    <a:pt x="113" y="145"/>
                  </a:cubicBezTo>
                  <a:cubicBezTo>
                    <a:pt x="114" y="146"/>
                    <a:pt x="115" y="148"/>
                    <a:pt x="115" y="150"/>
                  </a:cubicBezTo>
                  <a:cubicBezTo>
                    <a:pt x="115" y="154"/>
                    <a:pt x="103" y="167"/>
                    <a:pt x="91" y="180"/>
                  </a:cubicBezTo>
                  <a:cubicBezTo>
                    <a:pt x="13" y="259"/>
                    <a:pt x="13" y="259"/>
                    <a:pt x="13" y="259"/>
                  </a:cubicBezTo>
                  <a:cubicBezTo>
                    <a:pt x="0" y="272"/>
                    <a:pt x="1" y="293"/>
                    <a:pt x="15" y="305"/>
                  </a:cubicBezTo>
                  <a:cubicBezTo>
                    <a:pt x="154" y="422"/>
                    <a:pt x="325" y="483"/>
                    <a:pt x="496" y="488"/>
                  </a:cubicBezTo>
                </a:path>
              </a:pathLst>
            </a:custGeom>
            <a:noFill/>
            <a:ln w="41275" cap="rnd" cmpd="sng">
              <a:solidFill>
                <a:srgbClr val="444444"/>
              </a:solidFill>
              <a:prstDash val="solid"/>
              <a:round/>
              <a:headEnd type="none" w="sm" len="sm"/>
              <a:tailEnd type="none" w="sm" len="sm"/>
            </a:ln>
          </p:spPr>
          <p:txBody>
            <a:bodyPr spcFirstLastPara="1" wrap="square" lIns="51427" tIns="25706" rIns="51427" bIns="25706" anchor="t" anchorCtr="0">
              <a:noAutofit/>
            </a:bodyPr>
            <a:lstStyle/>
            <a:p>
              <a:endParaRPr sz="1013">
                <a:solidFill>
                  <a:schemeClr val="dk1"/>
                </a:solidFill>
                <a:latin typeface="Calibri"/>
                <a:ea typeface="Calibri"/>
                <a:cs typeface="Calibri"/>
                <a:sym typeface="Calibri"/>
              </a:endParaRPr>
            </a:p>
          </p:txBody>
        </p:sp>
        <p:sp>
          <p:nvSpPr>
            <p:cNvPr id="37" name="Google Shape;1690;p63">
              <a:extLst>
                <a:ext uri="{FF2B5EF4-FFF2-40B4-BE49-F238E27FC236}">
                  <a16:creationId xmlns:a16="http://schemas.microsoft.com/office/drawing/2014/main" id="{38A75664-5DB1-7A4C-AD8A-18A6702F1001}"/>
                </a:ext>
              </a:extLst>
            </p:cNvPr>
            <p:cNvSpPr txBox="1"/>
            <p:nvPr/>
          </p:nvSpPr>
          <p:spPr>
            <a:xfrm>
              <a:off x="3395708" y="3926470"/>
              <a:ext cx="1041722" cy="668686"/>
            </a:xfrm>
            <a:prstGeom prst="rect">
              <a:avLst/>
            </a:prstGeom>
            <a:noFill/>
            <a:ln>
              <a:noFill/>
            </a:ln>
          </p:spPr>
          <p:txBody>
            <a:bodyPr spcFirstLastPara="1" wrap="square" lIns="51427" tIns="25706" rIns="51427" bIns="25706" anchor="t" anchorCtr="0">
              <a:noAutofit/>
            </a:bodyPr>
            <a:lstStyle/>
            <a:p>
              <a:pPr lvl="0" algn="r"/>
              <a:endParaRPr lang="es-ES_tradnl" sz="700">
                <a:solidFill>
                  <a:srgbClr val="595959"/>
                </a:solidFill>
                <a:latin typeface="Open Sans"/>
                <a:ea typeface="Open Sans"/>
                <a:cs typeface="Open Sans"/>
                <a:sym typeface="Open Sans"/>
              </a:endParaRPr>
            </a:p>
            <a:p>
              <a:pPr lvl="0" algn="r"/>
              <a:r>
                <a:rPr lang="es-ES_tradnl" sz="700">
                  <a:solidFill>
                    <a:srgbClr val="595959"/>
                  </a:solidFill>
                  <a:latin typeface="Open Sans"/>
                  <a:ea typeface="Open Sans"/>
                  <a:cs typeface="Open Sans"/>
                  <a:sym typeface="Open Sans"/>
                </a:rPr>
                <a:t>Tener visibilidad del estado actual de  todos los proyectos relacionados a un contrato</a:t>
              </a:r>
              <a:endParaRPr lang="es-ES_tradnl" sz="700"/>
            </a:p>
          </p:txBody>
        </p:sp>
      </p:grpSp>
      <p:grpSp>
        <p:nvGrpSpPr>
          <p:cNvPr id="7" name="Grupo 6">
            <a:extLst>
              <a:ext uri="{FF2B5EF4-FFF2-40B4-BE49-F238E27FC236}">
                <a16:creationId xmlns:a16="http://schemas.microsoft.com/office/drawing/2014/main" id="{8F7FC4C1-F9C9-5B40-A574-1B4D199D6C41}"/>
              </a:ext>
            </a:extLst>
          </p:cNvPr>
          <p:cNvGrpSpPr/>
          <p:nvPr/>
        </p:nvGrpSpPr>
        <p:grpSpPr>
          <a:xfrm>
            <a:off x="2185489" y="2884794"/>
            <a:ext cx="1424727" cy="1409998"/>
            <a:chOff x="2474868" y="2884794"/>
            <a:chExt cx="1424727" cy="1409998"/>
          </a:xfrm>
        </p:grpSpPr>
        <p:sp>
          <p:nvSpPr>
            <p:cNvPr id="27" name="Google Shape;1672;p63">
              <a:extLst>
                <a:ext uri="{FF2B5EF4-FFF2-40B4-BE49-F238E27FC236}">
                  <a16:creationId xmlns:a16="http://schemas.microsoft.com/office/drawing/2014/main" id="{395B7263-D828-2046-9CE5-2849530FA7AA}"/>
                </a:ext>
              </a:extLst>
            </p:cNvPr>
            <p:cNvSpPr/>
            <p:nvPr/>
          </p:nvSpPr>
          <p:spPr>
            <a:xfrm>
              <a:off x="2706589" y="2884794"/>
              <a:ext cx="1193006" cy="1409998"/>
            </a:xfrm>
            <a:custGeom>
              <a:avLst/>
              <a:gdLst/>
              <a:ahLst/>
              <a:cxnLst/>
              <a:rect l="l" t="t" r="r" b="b"/>
              <a:pathLst>
                <a:path w="500" h="591" extrusionOk="0">
                  <a:moveTo>
                    <a:pt x="500" y="298"/>
                  </a:moveTo>
                  <a:cubicBezTo>
                    <a:pt x="457" y="248"/>
                    <a:pt x="426" y="186"/>
                    <a:pt x="414" y="117"/>
                  </a:cubicBezTo>
                  <a:cubicBezTo>
                    <a:pt x="411" y="99"/>
                    <a:pt x="395" y="84"/>
                    <a:pt x="377" y="85"/>
                  </a:cubicBezTo>
                  <a:cubicBezTo>
                    <a:pt x="268" y="85"/>
                    <a:pt x="268" y="85"/>
                    <a:pt x="268" y="85"/>
                  </a:cubicBezTo>
                  <a:cubicBezTo>
                    <a:pt x="249" y="85"/>
                    <a:pt x="232" y="85"/>
                    <a:pt x="229" y="82"/>
                  </a:cubicBezTo>
                  <a:cubicBezTo>
                    <a:pt x="228" y="81"/>
                    <a:pt x="227" y="79"/>
                    <a:pt x="227" y="77"/>
                  </a:cubicBezTo>
                  <a:cubicBezTo>
                    <a:pt x="226" y="69"/>
                    <a:pt x="226" y="61"/>
                    <a:pt x="234" y="56"/>
                  </a:cubicBezTo>
                  <a:cubicBezTo>
                    <a:pt x="238" y="53"/>
                    <a:pt x="243" y="51"/>
                    <a:pt x="247" y="48"/>
                  </a:cubicBezTo>
                  <a:cubicBezTo>
                    <a:pt x="260" y="40"/>
                    <a:pt x="261" y="23"/>
                    <a:pt x="249" y="13"/>
                  </a:cubicBezTo>
                  <a:cubicBezTo>
                    <a:pt x="237" y="4"/>
                    <a:pt x="220" y="0"/>
                    <a:pt x="205" y="1"/>
                  </a:cubicBezTo>
                  <a:cubicBezTo>
                    <a:pt x="189" y="1"/>
                    <a:pt x="172" y="5"/>
                    <a:pt x="161" y="14"/>
                  </a:cubicBezTo>
                  <a:cubicBezTo>
                    <a:pt x="149" y="24"/>
                    <a:pt x="151" y="41"/>
                    <a:pt x="164" y="49"/>
                  </a:cubicBezTo>
                  <a:cubicBezTo>
                    <a:pt x="168" y="52"/>
                    <a:pt x="173" y="54"/>
                    <a:pt x="177" y="57"/>
                  </a:cubicBezTo>
                  <a:cubicBezTo>
                    <a:pt x="185" y="62"/>
                    <a:pt x="185" y="69"/>
                    <a:pt x="185" y="78"/>
                  </a:cubicBezTo>
                  <a:cubicBezTo>
                    <a:pt x="184" y="80"/>
                    <a:pt x="184" y="81"/>
                    <a:pt x="182" y="83"/>
                  </a:cubicBezTo>
                  <a:cubicBezTo>
                    <a:pt x="180" y="85"/>
                    <a:pt x="162" y="86"/>
                    <a:pt x="144" y="87"/>
                  </a:cubicBezTo>
                  <a:cubicBezTo>
                    <a:pt x="33" y="88"/>
                    <a:pt x="33" y="88"/>
                    <a:pt x="33" y="88"/>
                  </a:cubicBezTo>
                  <a:cubicBezTo>
                    <a:pt x="15" y="88"/>
                    <a:pt x="0" y="103"/>
                    <a:pt x="2" y="122"/>
                  </a:cubicBezTo>
                  <a:cubicBezTo>
                    <a:pt x="18" y="303"/>
                    <a:pt x="95" y="466"/>
                    <a:pt x="213" y="591"/>
                  </a:cubicBezTo>
                </a:path>
              </a:pathLst>
            </a:custGeom>
            <a:noFill/>
            <a:ln w="41275" cap="rnd" cmpd="sng">
              <a:solidFill>
                <a:srgbClr val="FAB320"/>
              </a:solidFill>
              <a:prstDash val="solid"/>
              <a:round/>
              <a:headEnd type="none" w="sm" len="sm"/>
              <a:tailEnd type="none" w="sm" len="sm"/>
            </a:ln>
          </p:spPr>
          <p:txBody>
            <a:bodyPr spcFirstLastPara="1" wrap="square" lIns="51427" tIns="25706" rIns="51427" bIns="25706" anchor="t" anchorCtr="0">
              <a:noAutofit/>
            </a:bodyPr>
            <a:lstStyle/>
            <a:p>
              <a:endParaRPr sz="1013">
                <a:solidFill>
                  <a:schemeClr val="dk1"/>
                </a:solidFill>
                <a:latin typeface="Calibri"/>
                <a:ea typeface="Calibri"/>
                <a:cs typeface="Calibri"/>
                <a:sym typeface="Calibri"/>
              </a:endParaRPr>
            </a:p>
          </p:txBody>
        </p:sp>
        <p:sp>
          <p:nvSpPr>
            <p:cNvPr id="38" name="Google Shape;1691;p63">
              <a:extLst>
                <a:ext uri="{FF2B5EF4-FFF2-40B4-BE49-F238E27FC236}">
                  <a16:creationId xmlns:a16="http://schemas.microsoft.com/office/drawing/2014/main" id="{A548F01B-B922-DA4E-8E47-A58D33ACD7E1}"/>
                </a:ext>
              </a:extLst>
            </p:cNvPr>
            <p:cNvSpPr txBox="1"/>
            <p:nvPr/>
          </p:nvSpPr>
          <p:spPr>
            <a:xfrm>
              <a:off x="2474868" y="3152027"/>
              <a:ext cx="1192193" cy="781857"/>
            </a:xfrm>
            <a:prstGeom prst="rect">
              <a:avLst/>
            </a:prstGeom>
            <a:noFill/>
            <a:ln>
              <a:noFill/>
            </a:ln>
          </p:spPr>
          <p:txBody>
            <a:bodyPr spcFirstLastPara="1" wrap="square" lIns="51427" tIns="25706" rIns="51427" bIns="25706" anchor="t" anchorCtr="0">
              <a:noAutofit/>
            </a:bodyPr>
            <a:lstStyle/>
            <a:p>
              <a:pPr lvl="0" algn="r"/>
              <a:endParaRPr lang="es-ES_tradnl" sz="800">
                <a:solidFill>
                  <a:srgbClr val="595959"/>
                </a:solidFill>
                <a:latin typeface="Open Sans"/>
                <a:ea typeface="Open Sans"/>
                <a:cs typeface="Open Sans"/>
                <a:sym typeface="Open Sans"/>
              </a:endParaRPr>
            </a:p>
            <a:p>
              <a:pPr lvl="0" algn="r"/>
              <a:r>
                <a:rPr lang="es-ES_tradnl" sz="700">
                  <a:solidFill>
                    <a:srgbClr val="595959"/>
                  </a:solidFill>
                  <a:latin typeface="Open Sans"/>
                  <a:ea typeface="Open Sans"/>
                  <a:cs typeface="Open Sans"/>
                  <a:sym typeface="Open Sans"/>
                </a:rPr>
                <a:t>Alertar sobre </a:t>
              </a:r>
            </a:p>
            <a:p>
              <a:pPr lvl="0" algn="r"/>
              <a:r>
                <a:rPr lang="es-ES_tradnl" sz="700">
                  <a:solidFill>
                    <a:srgbClr val="595959"/>
                  </a:solidFill>
                  <a:latin typeface="Open Sans"/>
                  <a:ea typeface="Open Sans"/>
                  <a:cs typeface="Open Sans"/>
                  <a:sym typeface="Open Sans"/>
                </a:rPr>
                <a:t>vencimientos de </a:t>
              </a:r>
            </a:p>
            <a:p>
              <a:pPr lvl="0" algn="r"/>
              <a:r>
                <a:rPr lang="es-ES_tradnl" sz="700">
                  <a:solidFill>
                    <a:srgbClr val="595959"/>
                  </a:solidFill>
                  <a:latin typeface="Open Sans"/>
                  <a:ea typeface="Open Sans"/>
                  <a:cs typeface="Open Sans"/>
                  <a:sym typeface="Open Sans"/>
                </a:rPr>
                <a:t>fechas, certificados y </a:t>
              </a:r>
            </a:p>
            <a:p>
              <a:pPr lvl="0" algn="r"/>
              <a:r>
                <a:rPr lang="es-ES_tradnl" sz="700">
                  <a:solidFill>
                    <a:srgbClr val="595959"/>
                  </a:solidFill>
                  <a:latin typeface="Open Sans"/>
                  <a:ea typeface="Open Sans"/>
                  <a:cs typeface="Open Sans"/>
                  <a:sym typeface="Open Sans"/>
                </a:rPr>
                <a:t>documentos</a:t>
              </a:r>
              <a:endParaRPr lang="es-ES_tradnl" sz="700"/>
            </a:p>
          </p:txBody>
        </p:sp>
      </p:grpSp>
      <p:grpSp>
        <p:nvGrpSpPr>
          <p:cNvPr id="8" name="Grupo 7">
            <a:extLst>
              <a:ext uri="{FF2B5EF4-FFF2-40B4-BE49-F238E27FC236}">
                <a16:creationId xmlns:a16="http://schemas.microsoft.com/office/drawing/2014/main" id="{98990542-86C9-8547-8E77-DFA4016C8320}"/>
              </a:ext>
            </a:extLst>
          </p:cNvPr>
          <p:cNvGrpSpPr/>
          <p:nvPr/>
        </p:nvGrpSpPr>
        <p:grpSpPr>
          <a:xfrm>
            <a:off x="2414531" y="1775726"/>
            <a:ext cx="1164431" cy="1183184"/>
            <a:chOff x="2703910" y="1775726"/>
            <a:chExt cx="1164431" cy="1183184"/>
          </a:xfrm>
        </p:grpSpPr>
        <p:sp>
          <p:nvSpPr>
            <p:cNvPr id="31" name="Google Shape;1676;p63">
              <a:extLst>
                <a:ext uri="{FF2B5EF4-FFF2-40B4-BE49-F238E27FC236}">
                  <a16:creationId xmlns:a16="http://schemas.microsoft.com/office/drawing/2014/main" id="{BB1276B7-2EE5-4040-BDF6-DEE0C96257D8}"/>
                </a:ext>
              </a:extLst>
            </p:cNvPr>
            <p:cNvSpPr/>
            <p:nvPr/>
          </p:nvSpPr>
          <p:spPr>
            <a:xfrm>
              <a:off x="2703910" y="1775726"/>
              <a:ext cx="1164431" cy="1183184"/>
            </a:xfrm>
            <a:custGeom>
              <a:avLst/>
              <a:gdLst/>
              <a:ahLst/>
              <a:cxnLst/>
              <a:rect l="l" t="t" r="r" b="b"/>
              <a:pathLst>
                <a:path w="488" h="496" extrusionOk="0">
                  <a:moveTo>
                    <a:pt x="411" y="492"/>
                  </a:moveTo>
                  <a:cubicBezTo>
                    <a:pt x="415" y="426"/>
                    <a:pt x="437" y="360"/>
                    <a:pt x="477" y="303"/>
                  </a:cubicBezTo>
                  <a:cubicBezTo>
                    <a:pt x="488" y="288"/>
                    <a:pt x="487" y="267"/>
                    <a:pt x="474" y="254"/>
                  </a:cubicBezTo>
                  <a:cubicBezTo>
                    <a:pt x="396" y="177"/>
                    <a:pt x="396" y="177"/>
                    <a:pt x="396" y="177"/>
                  </a:cubicBezTo>
                  <a:cubicBezTo>
                    <a:pt x="383" y="164"/>
                    <a:pt x="371" y="151"/>
                    <a:pt x="371" y="148"/>
                  </a:cubicBezTo>
                  <a:cubicBezTo>
                    <a:pt x="371" y="146"/>
                    <a:pt x="372" y="144"/>
                    <a:pt x="373" y="142"/>
                  </a:cubicBezTo>
                  <a:cubicBezTo>
                    <a:pt x="379" y="136"/>
                    <a:pt x="384" y="131"/>
                    <a:pt x="393" y="132"/>
                  </a:cubicBezTo>
                  <a:cubicBezTo>
                    <a:pt x="398" y="133"/>
                    <a:pt x="403" y="135"/>
                    <a:pt x="408" y="136"/>
                  </a:cubicBezTo>
                  <a:cubicBezTo>
                    <a:pt x="423" y="140"/>
                    <a:pt x="436" y="129"/>
                    <a:pt x="434" y="113"/>
                  </a:cubicBezTo>
                  <a:cubicBezTo>
                    <a:pt x="433" y="98"/>
                    <a:pt x="423" y="84"/>
                    <a:pt x="412" y="73"/>
                  </a:cubicBezTo>
                  <a:cubicBezTo>
                    <a:pt x="401" y="62"/>
                    <a:pt x="386" y="53"/>
                    <a:pt x="371" y="51"/>
                  </a:cubicBezTo>
                  <a:cubicBezTo>
                    <a:pt x="356" y="50"/>
                    <a:pt x="345" y="63"/>
                    <a:pt x="349" y="78"/>
                  </a:cubicBezTo>
                  <a:cubicBezTo>
                    <a:pt x="350" y="83"/>
                    <a:pt x="352" y="88"/>
                    <a:pt x="353" y="93"/>
                  </a:cubicBezTo>
                  <a:cubicBezTo>
                    <a:pt x="354" y="102"/>
                    <a:pt x="349" y="107"/>
                    <a:pt x="343" y="113"/>
                  </a:cubicBezTo>
                  <a:cubicBezTo>
                    <a:pt x="342" y="114"/>
                    <a:pt x="340" y="115"/>
                    <a:pt x="338" y="115"/>
                  </a:cubicBezTo>
                  <a:cubicBezTo>
                    <a:pt x="334" y="115"/>
                    <a:pt x="321" y="103"/>
                    <a:pt x="308" y="91"/>
                  </a:cubicBezTo>
                  <a:cubicBezTo>
                    <a:pt x="229" y="13"/>
                    <a:pt x="229" y="13"/>
                    <a:pt x="229" y="13"/>
                  </a:cubicBezTo>
                  <a:cubicBezTo>
                    <a:pt x="216" y="0"/>
                    <a:pt x="195" y="1"/>
                    <a:pt x="183" y="15"/>
                  </a:cubicBezTo>
                  <a:cubicBezTo>
                    <a:pt x="66" y="154"/>
                    <a:pt x="5" y="325"/>
                    <a:pt x="0" y="496"/>
                  </a:cubicBezTo>
                </a:path>
              </a:pathLst>
            </a:custGeom>
            <a:noFill/>
            <a:ln w="41275" cap="rnd" cmpd="sng">
              <a:solidFill>
                <a:srgbClr val="FF912B"/>
              </a:solidFill>
              <a:prstDash val="solid"/>
              <a:round/>
              <a:headEnd type="none" w="sm" len="sm"/>
              <a:tailEnd type="none" w="sm" len="sm"/>
            </a:ln>
          </p:spPr>
          <p:txBody>
            <a:bodyPr spcFirstLastPara="1" wrap="square" lIns="51427" tIns="25706" rIns="51427" bIns="25706" anchor="t" anchorCtr="0">
              <a:noAutofit/>
            </a:bodyPr>
            <a:lstStyle/>
            <a:p>
              <a:endParaRPr sz="1013">
                <a:solidFill>
                  <a:schemeClr val="dk1"/>
                </a:solidFill>
                <a:latin typeface="Calibri"/>
                <a:ea typeface="Calibri"/>
                <a:cs typeface="Calibri"/>
                <a:sym typeface="Calibri"/>
              </a:endParaRPr>
            </a:p>
          </p:txBody>
        </p:sp>
        <p:sp>
          <p:nvSpPr>
            <p:cNvPr id="39" name="Google Shape;1692;p63">
              <a:extLst>
                <a:ext uri="{FF2B5EF4-FFF2-40B4-BE49-F238E27FC236}">
                  <a16:creationId xmlns:a16="http://schemas.microsoft.com/office/drawing/2014/main" id="{21436DF8-070C-2845-9BE2-58AC8122273B}"/>
                </a:ext>
              </a:extLst>
            </p:cNvPr>
            <p:cNvSpPr txBox="1"/>
            <p:nvPr/>
          </p:nvSpPr>
          <p:spPr>
            <a:xfrm>
              <a:off x="2754776" y="2251136"/>
              <a:ext cx="1018572" cy="688841"/>
            </a:xfrm>
            <a:prstGeom prst="rect">
              <a:avLst/>
            </a:prstGeom>
            <a:noFill/>
            <a:ln>
              <a:noFill/>
            </a:ln>
          </p:spPr>
          <p:txBody>
            <a:bodyPr spcFirstLastPara="1" wrap="square" lIns="51427" tIns="25706" rIns="51427" bIns="25706" anchor="t" anchorCtr="0">
              <a:noAutofit/>
            </a:bodyPr>
            <a:lstStyle/>
            <a:p>
              <a:pPr lvl="0" algn="r"/>
              <a:endParaRPr lang="es-ES_tradnl" sz="600">
                <a:solidFill>
                  <a:srgbClr val="595959"/>
                </a:solidFill>
                <a:latin typeface="Open Sans"/>
                <a:ea typeface="Open Sans"/>
                <a:cs typeface="Open Sans"/>
                <a:sym typeface="Open Sans"/>
              </a:endParaRPr>
            </a:p>
            <a:p>
              <a:pPr lvl="0" algn="r"/>
              <a:r>
                <a:rPr lang="es-ES_tradnl" sz="700">
                  <a:solidFill>
                    <a:srgbClr val="595959"/>
                  </a:solidFill>
                  <a:latin typeface="Open Sans"/>
                  <a:ea typeface="Open Sans"/>
                  <a:cs typeface="Open Sans"/>
                  <a:sym typeface="Open Sans"/>
                </a:rPr>
                <a:t>Mantener el control de la ejecución durante la vida de un contrato</a:t>
              </a:r>
              <a:endParaRPr lang="es-ES_tradnl" sz="700"/>
            </a:p>
          </p:txBody>
        </p:sp>
      </p:grpSp>
      <p:grpSp>
        <p:nvGrpSpPr>
          <p:cNvPr id="14" name="Grupo 13">
            <a:extLst>
              <a:ext uri="{FF2B5EF4-FFF2-40B4-BE49-F238E27FC236}">
                <a16:creationId xmlns:a16="http://schemas.microsoft.com/office/drawing/2014/main" id="{CEEDD19D-4F3B-864D-92DA-84C505F920B7}"/>
              </a:ext>
            </a:extLst>
          </p:cNvPr>
          <p:cNvGrpSpPr/>
          <p:nvPr/>
        </p:nvGrpSpPr>
        <p:grpSpPr>
          <a:xfrm>
            <a:off x="176025" y="1141279"/>
            <a:ext cx="2700088" cy="572690"/>
            <a:chOff x="176025" y="1141279"/>
            <a:chExt cx="2700088" cy="572690"/>
          </a:xfrm>
        </p:grpSpPr>
        <p:sp>
          <p:nvSpPr>
            <p:cNvPr id="49" name="Google Shape;348;p19">
              <a:extLst>
                <a:ext uri="{FF2B5EF4-FFF2-40B4-BE49-F238E27FC236}">
                  <a16:creationId xmlns:a16="http://schemas.microsoft.com/office/drawing/2014/main" id="{093A5241-284C-544B-8872-68E16D5AE4D7}"/>
                </a:ext>
              </a:extLst>
            </p:cNvPr>
            <p:cNvSpPr txBox="1"/>
            <p:nvPr/>
          </p:nvSpPr>
          <p:spPr>
            <a:xfrm>
              <a:off x="783527" y="1327486"/>
              <a:ext cx="2092586" cy="280988"/>
            </a:xfrm>
            <a:prstGeom prst="rect">
              <a:avLst/>
            </a:prstGeom>
            <a:noFill/>
            <a:ln>
              <a:noFill/>
            </a:ln>
          </p:spPr>
          <p:txBody>
            <a:bodyPr spcFirstLastPara="1" wrap="square" lIns="0" tIns="0" rIns="0" bIns="0" anchor="t" anchorCtr="0">
              <a:noAutofit/>
            </a:bodyPr>
            <a:lstStyle/>
            <a:p>
              <a:pPr>
                <a:buClr>
                  <a:srgbClr val="FCB726"/>
                </a:buClr>
                <a:buSzPts val="1800"/>
              </a:pPr>
              <a:r>
                <a:rPr lang="es-ES_tradnl" sz="1350" b="1" dirty="0">
                  <a:solidFill>
                    <a:srgbClr val="E34956"/>
                  </a:solidFill>
                  <a:latin typeface="Open Sans SemiBold"/>
                  <a:ea typeface="Open Sans SemiBold"/>
                  <a:cs typeface="Open Sans SemiBold"/>
                  <a:sym typeface="Open Sans SemiBold"/>
                </a:rPr>
                <a:t>Velocidad</a:t>
              </a:r>
              <a:endParaRPr lang="es-ES_tradnl" sz="1050" dirty="0">
                <a:solidFill>
                  <a:srgbClr val="E34956"/>
                </a:solidFill>
              </a:endParaRPr>
            </a:p>
          </p:txBody>
        </p:sp>
        <p:sp>
          <p:nvSpPr>
            <p:cNvPr id="53" name="Google Shape;356;p19">
              <a:extLst>
                <a:ext uri="{FF2B5EF4-FFF2-40B4-BE49-F238E27FC236}">
                  <a16:creationId xmlns:a16="http://schemas.microsoft.com/office/drawing/2014/main" id="{35E4D67E-BBFA-8E45-B49A-8FE0CBB448D9}"/>
                </a:ext>
              </a:extLst>
            </p:cNvPr>
            <p:cNvSpPr/>
            <p:nvPr/>
          </p:nvSpPr>
          <p:spPr>
            <a:xfrm>
              <a:off x="176025" y="1141279"/>
              <a:ext cx="571500" cy="572690"/>
            </a:xfrm>
            <a:prstGeom prst="ellipse">
              <a:avLst/>
            </a:prstGeom>
            <a:solidFill>
              <a:srgbClr val="E34956"/>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grpSp>
        <p:nvGrpSpPr>
          <p:cNvPr id="15" name="Grupo 14">
            <a:extLst>
              <a:ext uri="{FF2B5EF4-FFF2-40B4-BE49-F238E27FC236}">
                <a16:creationId xmlns:a16="http://schemas.microsoft.com/office/drawing/2014/main" id="{C1C94628-8F8E-864B-BB9B-4B87AC368C5B}"/>
              </a:ext>
            </a:extLst>
          </p:cNvPr>
          <p:cNvGrpSpPr/>
          <p:nvPr/>
        </p:nvGrpSpPr>
        <p:grpSpPr>
          <a:xfrm>
            <a:off x="176025" y="2103303"/>
            <a:ext cx="1478211" cy="576263"/>
            <a:chOff x="176025" y="2103303"/>
            <a:chExt cx="1478211" cy="576263"/>
          </a:xfrm>
        </p:grpSpPr>
        <p:sp>
          <p:nvSpPr>
            <p:cNvPr id="50" name="Google Shape;349;p19">
              <a:extLst>
                <a:ext uri="{FF2B5EF4-FFF2-40B4-BE49-F238E27FC236}">
                  <a16:creationId xmlns:a16="http://schemas.microsoft.com/office/drawing/2014/main" id="{434574AD-B558-E54C-B646-830C3D9635EA}"/>
                </a:ext>
              </a:extLst>
            </p:cNvPr>
            <p:cNvSpPr txBox="1"/>
            <p:nvPr/>
          </p:nvSpPr>
          <p:spPr>
            <a:xfrm>
              <a:off x="807702" y="2277686"/>
              <a:ext cx="846534" cy="280988"/>
            </a:xfrm>
            <a:prstGeom prst="rect">
              <a:avLst/>
            </a:prstGeom>
            <a:noFill/>
            <a:ln>
              <a:noFill/>
            </a:ln>
          </p:spPr>
          <p:txBody>
            <a:bodyPr spcFirstLastPara="1" wrap="square" lIns="0" tIns="0" rIns="0" bIns="0" anchor="t" anchorCtr="0">
              <a:noAutofit/>
            </a:bodyPr>
            <a:lstStyle/>
            <a:p>
              <a:pPr>
                <a:buClr>
                  <a:srgbClr val="FC7900"/>
                </a:buClr>
                <a:buSzPts val="1800"/>
              </a:pPr>
              <a:r>
                <a:rPr lang="es-ES_tradnl" sz="1350" b="1" dirty="0">
                  <a:solidFill>
                    <a:srgbClr val="F3903C"/>
                  </a:solidFill>
                  <a:latin typeface="Open Sans SemiBold"/>
                  <a:ea typeface="Open Sans SemiBold"/>
                  <a:cs typeface="Open Sans SemiBold"/>
                  <a:sym typeface="Open Sans SemiBold"/>
                </a:rPr>
                <a:t>Control</a:t>
              </a:r>
              <a:endParaRPr lang="es-ES_tradnl" sz="1050" dirty="0">
                <a:solidFill>
                  <a:srgbClr val="F3903C"/>
                </a:solidFill>
              </a:endParaRPr>
            </a:p>
          </p:txBody>
        </p:sp>
        <p:sp>
          <p:nvSpPr>
            <p:cNvPr id="54" name="Google Shape;357;p19">
              <a:extLst>
                <a:ext uri="{FF2B5EF4-FFF2-40B4-BE49-F238E27FC236}">
                  <a16:creationId xmlns:a16="http://schemas.microsoft.com/office/drawing/2014/main" id="{8E72E2F2-6FA1-BD48-8AB8-B0900264AE75}"/>
                </a:ext>
              </a:extLst>
            </p:cNvPr>
            <p:cNvSpPr/>
            <p:nvPr/>
          </p:nvSpPr>
          <p:spPr>
            <a:xfrm>
              <a:off x="176025" y="2103303"/>
              <a:ext cx="571500" cy="576263"/>
            </a:xfrm>
            <a:prstGeom prst="ellipse">
              <a:avLst/>
            </a:prstGeom>
            <a:solidFill>
              <a:srgbClr val="F3903C"/>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grpSp>
        <p:nvGrpSpPr>
          <p:cNvPr id="16" name="Grupo 15">
            <a:extLst>
              <a:ext uri="{FF2B5EF4-FFF2-40B4-BE49-F238E27FC236}">
                <a16:creationId xmlns:a16="http://schemas.microsoft.com/office/drawing/2014/main" id="{86439FC8-FA8F-414A-896D-318C68E8157E}"/>
              </a:ext>
            </a:extLst>
          </p:cNvPr>
          <p:cNvGrpSpPr/>
          <p:nvPr/>
        </p:nvGrpSpPr>
        <p:grpSpPr>
          <a:xfrm>
            <a:off x="176025" y="3068900"/>
            <a:ext cx="1700387" cy="575072"/>
            <a:chOff x="176025" y="3068900"/>
            <a:chExt cx="1700387" cy="575072"/>
          </a:xfrm>
        </p:grpSpPr>
        <p:sp>
          <p:nvSpPr>
            <p:cNvPr id="51" name="Google Shape;350;p19">
              <a:extLst>
                <a:ext uri="{FF2B5EF4-FFF2-40B4-BE49-F238E27FC236}">
                  <a16:creationId xmlns:a16="http://schemas.microsoft.com/office/drawing/2014/main" id="{B455BB67-8604-3848-947D-818F7A6D45BD}"/>
                </a:ext>
              </a:extLst>
            </p:cNvPr>
            <p:cNvSpPr txBox="1"/>
            <p:nvPr/>
          </p:nvSpPr>
          <p:spPr>
            <a:xfrm>
              <a:off x="791753" y="3243284"/>
              <a:ext cx="1084659" cy="280988"/>
            </a:xfrm>
            <a:prstGeom prst="rect">
              <a:avLst/>
            </a:prstGeom>
            <a:noFill/>
            <a:ln>
              <a:noFill/>
            </a:ln>
          </p:spPr>
          <p:txBody>
            <a:bodyPr spcFirstLastPara="1" wrap="square" lIns="0" tIns="0" rIns="0" bIns="0" anchor="t" anchorCtr="0">
              <a:noAutofit/>
            </a:bodyPr>
            <a:lstStyle/>
            <a:p>
              <a:pPr>
                <a:buClr>
                  <a:srgbClr val="E24956"/>
                </a:buClr>
                <a:buSzPts val="1800"/>
              </a:pPr>
              <a:r>
                <a:rPr lang="es-ES_tradnl" sz="1350" b="1" dirty="0">
                  <a:solidFill>
                    <a:srgbClr val="F7B343"/>
                  </a:solidFill>
                  <a:latin typeface="Open Sans SemiBold"/>
                  <a:ea typeface="Open Sans SemiBold"/>
                  <a:cs typeface="Open Sans SemiBold"/>
                  <a:sym typeface="Open Sans SemiBold"/>
                </a:rPr>
                <a:t>Alertas</a:t>
              </a:r>
              <a:endParaRPr lang="es-ES_tradnl" sz="1050" dirty="0">
                <a:solidFill>
                  <a:srgbClr val="F7B343"/>
                </a:solidFill>
              </a:endParaRPr>
            </a:p>
          </p:txBody>
        </p:sp>
        <p:sp>
          <p:nvSpPr>
            <p:cNvPr id="55" name="Google Shape;358;p19">
              <a:extLst>
                <a:ext uri="{FF2B5EF4-FFF2-40B4-BE49-F238E27FC236}">
                  <a16:creationId xmlns:a16="http://schemas.microsoft.com/office/drawing/2014/main" id="{83108FE7-5C9B-BA45-A7B4-E8BDD9695142}"/>
                </a:ext>
              </a:extLst>
            </p:cNvPr>
            <p:cNvSpPr/>
            <p:nvPr/>
          </p:nvSpPr>
          <p:spPr>
            <a:xfrm>
              <a:off x="176025" y="3068900"/>
              <a:ext cx="571500" cy="575072"/>
            </a:xfrm>
            <a:prstGeom prst="ellipse">
              <a:avLst/>
            </a:prstGeom>
            <a:solidFill>
              <a:srgbClr val="F7B343"/>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grpSp>
        <p:nvGrpSpPr>
          <p:cNvPr id="17" name="Grupo 16">
            <a:extLst>
              <a:ext uri="{FF2B5EF4-FFF2-40B4-BE49-F238E27FC236}">
                <a16:creationId xmlns:a16="http://schemas.microsoft.com/office/drawing/2014/main" id="{7CDD4A43-8AEF-204E-B545-80A844346C21}"/>
              </a:ext>
            </a:extLst>
          </p:cNvPr>
          <p:cNvGrpSpPr/>
          <p:nvPr/>
        </p:nvGrpSpPr>
        <p:grpSpPr>
          <a:xfrm>
            <a:off x="176025" y="4030925"/>
            <a:ext cx="1639742" cy="575072"/>
            <a:chOff x="176025" y="4030925"/>
            <a:chExt cx="1639742" cy="575072"/>
          </a:xfrm>
        </p:grpSpPr>
        <p:sp>
          <p:nvSpPr>
            <p:cNvPr id="52" name="Google Shape;351;p19">
              <a:extLst>
                <a:ext uri="{FF2B5EF4-FFF2-40B4-BE49-F238E27FC236}">
                  <a16:creationId xmlns:a16="http://schemas.microsoft.com/office/drawing/2014/main" id="{D3625C2F-2E7E-8944-A260-6F08E983FA13}"/>
                </a:ext>
              </a:extLst>
            </p:cNvPr>
            <p:cNvSpPr txBox="1"/>
            <p:nvPr/>
          </p:nvSpPr>
          <p:spPr>
            <a:xfrm>
              <a:off x="807701" y="4237200"/>
              <a:ext cx="1008066" cy="280988"/>
            </a:xfrm>
            <a:prstGeom prst="rect">
              <a:avLst/>
            </a:prstGeom>
            <a:noFill/>
            <a:ln>
              <a:noFill/>
            </a:ln>
          </p:spPr>
          <p:txBody>
            <a:bodyPr spcFirstLastPara="1" wrap="square" lIns="0" tIns="0" rIns="0" bIns="0" anchor="t" anchorCtr="0">
              <a:noAutofit/>
            </a:bodyPr>
            <a:lstStyle/>
            <a:p>
              <a:pPr>
                <a:buClr>
                  <a:srgbClr val="8C103D"/>
                </a:buClr>
                <a:buSzPts val="1800"/>
              </a:pPr>
              <a:r>
                <a:rPr lang="es-ES_tradnl" sz="1350" b="1" dirty="0">
                  <a:solidFill>
                    <a:srgbClr val="444444"/>
                  </a:solidFill>
                  <a:latin typeface="Open Sans SemiBold"/>
                  <a:ea typeface="Open Sans SemiBold"/>
                  <a:cs typeface="Open Sans SemiBold"/>
                  <a:sym typeface="Open Sans SemiBold"/>
                </a:rPr>
                <a:t>Visibilidad</a:t>
              </a:r>
              <a:endParaRPr lang="es-ES_tradnl" sz="1050" dirty="0">
                <a:solidFill>
                  <a:srgbClr val="444444"/>
                </a:solidFill>
              </a:endParaRPr>
            </a:p>
          </p:txBody>
        </p:sp>
        <p:sp>
          <p:nvSpPr>
            <p:cNvPr id="56" name="Google Shape;359;p19">
              <a:extLst>
                <a:ext uri="{FF2B5EF4-FFF2-40B4-BE49-F238E27FC236}">
                  <a16:creationId xmlns:a16="http://schemas.microsoft.com/office/drawing/2014/main" id="{1839D2EB-128C-0C49-8D33-3A0712AD8A54}"/>
                </a:ext>
              </a:extLst>
            </p:cNvPr>
            <p:cNvSpPr/>
            <p:nvPr/>
          </p:nvSpPr>
          <p:spPr>
            <a:xfrm>
              <a:off x="176025" y="4030925"/>
              <a:ext cx="571500" cy="575072"/>
            </a:xfrm>
            <a:prstGeom prst="ellipse">
              <a:avLst/>
            </a:prstGeom>
            <a:solidFill>
              <a:srgbClr val="44444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grpSp>
        <p:nvGrpSpPr>
          <p:cNvPr id="10" name="Grupo 9">
            <a:extLst>
              <a:ext uri="{FF2B5EF4-FFF2-40B4-BE49-F238E27FC236}">
                <a16:creationId xmlns:a16="http://schemas.microsoft.com/office/drawing/2014/main" id="{CCBF1473-EA10-384B-9EFE-E98BC9973023}"/>
              </a:ext>
            </a:extLst>
          </p:cNvPr>
          <p:cNvGrpSpPr/>
          <p:nvPr/>
        </p:nvGrpSpPr>
        <p:grpSpPr>
          <a:xfrm>
            <a:off x="6028663" y="1152855"/>
            <a:ext cx="2738105" cy="572690"/>
            <a:chOff x="6028663" y="1152855"/>
            <a:chExt cx="2738105" cy="572690"/>
          </a:xfrm>
        </p:grpSpPr>
        <p:sp>
          <p:nvSpPr>
            <p:cNvPr id="65" name="Google Shape;344;p19">
              <a:extLst>
                <a:ext uri="{FF2B5EF4-FFF2-40B4-BE49-F238E27FC236}">
                  <a16:creationId xmlns:a16="http://schemas.microsoft.com/office/drawing/2014/main" id="{D60B0E7D-6426-6D4D-A339-5C2496E10FCC}"/>
                </a:ext>
              </a:extLst>
            </p:cNvPr>
            <p:cNvSpPr txBox="1"/>
            <p:nvPr/>
          </p:nvSpPr>
          <p:spPr>
            <a:xfrm>
              <a:off x="6028663" y="1323113"/>
              <a:ext cx="2137617" cy="280988"/>
            </a:xfrm>
            <a:prstGeom prst="rect">
              <a:avLst/>
            </a:prstGeom>
            <a:noFill/>
            <a:ln>
              <a:noFill/>
            </a:ln>
          </p:spPr>
          <p:txBody>
            <a:bodyPr spcFirstLastPara="1" wrap="square" lIns="0" tIns="0" rIns="0" bIns="0" anchor="t" anchorCtr="0">
              <a:noAutofit/>
            </a:bodyPr>
            <a:lstStyle/>
            <a:p>
              <a:pPr algn="r">
                <a:buClr>
                  <a:srgbClr val="64DAA9"/>
                </a:buClr>
                <a:buSzPts val="1800"/>
              </a:pPr>
              <a:r>
                <a:rPr lang="es-ES_tradnl" sz="1350" b="1" dirty="0">
                  <a:solidFill>
                    <a:srgbClr val="444444"/>
                  </a:solidFill>
                  <a:latin typeface="Open Sans SemiBold"/>
                  <a:ea typeface="Open Sans SemiBold"/>
                  <a:cs typeface="Open Sans SemiBold"/>
                  <a:sym typeface="Open Sans SemiBold"/>
                </a:rPr>
                <a:t>Seguimiento al presupuesto</a:t>
              </a:r>
              <a:endParaRPr lang="es-ES_tradnl" sz="1050" dirty="0">
                <a:solidFill>
                  <a:srgbClr val="444444"/>
                </a:solidFill>
              </a:endParaRPr>
            </a:p>
          </p:txBody>
        </p:sp>
        <p:sp>
          <p:nvSpPr>
            <p:cNvPr id="69" name="Google Shape;352;p19">
              <a:extLst>
                <a:ext uri="{FF2B5EF4-FFF2-40B4-BE49-F238E27FC236}">
                  <a16:creationId xmlns:a16="http://schemas.microsoft.com/office/drawing/2014/main" id="{DD558DE6-E6CF-4344-8E54-482D6004CA55}"/>
                </a:ext>
              </a:extLst>
            </p:cNvPr>
            <p:cNvSpPr/>
            <p:nvPr/>
          </p:nvSpPr>
          <p:spPr>
            <a:xfrm>
              <a:off x="8191696" y="1152855"/>
              <a:ext cx="575072" cy="572690"/>
            </a:xfrm>
            <a:prstGeom prst="ellipse">
              <a:avLst/>
            </a:prstGeom>
            <a:solidFill>
              <a:srgbClr val="44444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2570761F-35D2-7746-B521-376744A83183}"/>
              </a:ext>
            </a:extLst>
          </p:cNvPr>
          <p:cNvGrpSpPr/>
          <p:nvPr/>
        </p:nvGrpSpPr>
        <p:grpSpPr>
          <a:xfrm>
            <a:off x="6377129" y="2114879"/>
            <a:ext cx="2389639" cy="576263"/>
            <a:chOff x="6377129" y="2114879"/>
            <a:chExt cx="2389639" cy="576263"/>
          </a:xfrm>
        </p:grpSpPr>
        <p:sp>
          <p:nvSpPr>
            <p:cNvPr id="66" name="Google Shape;345;p19">
              <a:extLst>
                <a:ext uri="{FF2B5EF4-FFF2-40B4-BE49-F238E27FC236}">
                  <a16:creationId xmlns:a16="http://schemas.microsoft.com/office/drawing/2014/main" id="{36512A68-D5C2-A64F-BC29-F2D0A5AD6FDD}"/>
                </a:ext>
              </a:extLst>
            </p:cNvPr>
            <p:cNvSpPr txBox="1"/>
            <p:nvPr/>
          </p:nvSpPr>
          <p:spPr>
            <a:xfrm>
              <a:off x="6377129" y="2278632"/>
              <a:ext cx="1793993" cy="280988"/>
            </a:xfrm>
            <a:prstGeom prst="rect">
              <a:avLst/>
            </a:prstGeom>
            <a:noFill/>
            <a:ln>
              <a:noFill/>
            </a:ln>
          </p:spPr>
          <p:txBody>
            <a:bodyPr spcFirstLastPara="1" wrap="square" lIns="0" tIns="0" rIns="0" bIns="0" anchor="t" anchorCtr="0">
              <a:noAutofit/>
            </a:bodyPr>
            <a:lstStyle/>
            <a:p>
              <a:pPr algn="r">
                <a:buClr>
                  <a:srgbClr val="2DC9D6"/>
                </a:buClr>
                <a:buSzPts val="1800"/>
              </a:pPr>
              <a:r>
                <a:rPr lang="es-ES_tradnl" sz="1350" b="1" dirty="0">
                  <a:solidFill>
                    <a:srgbClr val="2DC9D6"/>
                  </a:solidFill>
                  <a:latin typeface="Open Sans SemiBold"/>
                  <a:ea typeface="Open Sans SemiBold"/>
                  <a:cs typeface="Open Sans SemiBold"/>
                  <a:sym typeface="Open Sans SemiBold"/>
                </a:rPr>
                <a:t>Acceso a la información</a:t>
              </a:r>
              <a:endParaRPr lang="es-ES_tradnl" sz="1050" dirty="0"/>
            </a:p>
          </p:txBody>
        </p:sp>
        <p:sp>
          <p:nvSpPr>
            <p:cNvPr id="70" name="Google Shape;353;p19">
              <a:extLst>
                <a:ext uri="{FF2B5EF4-FFF2-40B4-BE49-F238E27FC236}">
                  <a16:creationId xmlns:a16="http://schemas.microsoft.com/office/drawing/2014/main" id="{066A3D59-632A-EE41-8F92-6A2AD5E62374}"/>
                </a:ext>
              </a:extLst>
            </p:cNvPr>
            <p:cNvSpPr/>
            <p:nvPr/>
          </p:nvSpPr>
          <p:spPr>
            <a:xfrm>
              <a:off x="8191696" y="2114879"/>
              <a:ext cx="575072" cy="576263"/>
            </a:xfrm>
            <a:prstGeom prst="ellipse">
              <a:avLst/>
            </a:prstGeom>
            <a:solidFill>
              <a:srgbClr val="64D1D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grpSp>
        <p:nvGrpSpPr>
          <p:cNvPr id="12" name="Grupo 11">
            <a:extLst>
              <a:ext uri="{FF2B5EF4-FFF2-40B4-BE49-F238E27FC236}">
                <a16:creationId xmlns:a16="http://schemas.microsoft.com/office/drawing/2014/main" id="{9AA2E5DD-DBEB-2C49-9047-5D762E77DA10}"/>
              </a:ext>
            </a:extLst>
          </p:cNvPr>
          <p:cNvGrpSpPr/>
          <p:nvPr/>
        </p:nvGrpSpPr>
        <p:grpSpPr>
          <a:xfrm>
            <a:off x="6900530" y="3080476"/>
            <a:ext cx="1866238" cy="575072"/>
            <a:chOff x="6900530" y="3080476"/>
            <a:chExt cx="1866238" cy="575072"/>
          </a:xfrm>
        </p:grpSpPr>
        <p:sp>
          <p:nvSpPr>
            <p:cNvPr id="67" name="Google Shape;346;p19">
              <a:extLst>
                <a:ext uri="{FF2B5EF4-FFF2-40B4-BE49-F238E27FC236}">
                  <a16:creationId xmlns:a16="http://schemas.microsoft.com/office/drawing/2014/main" id="{EF9D4897-81C8-6F4E-88B3-9D7A666B6932}"/>
                </a:ext>
              </a:extLst>
            </p:cNvPr>
            <p:cNvSpPr txBox="1"/>
            <p:nvPr/>
          </p:nvSpPr>
          <p:spPr>
            <a:xfrm>
              <a:off x="6900530" y="3233595"/>
              <a:ext cx="1264640" cy="280988"/>
            </a:xfrm>
            <a:prstGeom prst="rect">
              <a:avLst/>
            </a:prstGeom>
            <a:noFill/>
            <a:ln>
              <a:noFill/>
            </a:ln>
          </p:spPr>
          <p:txBody>
            <a:bodyPr spcFirstLastPara="1" wrap="square" lIns="0" tIns="0" rIns="0" bIns="0" anchor="t" anchorCtr="0">
              <a:noAutofit/>
            </a:bodyPr>
            <a:lstStyle/>
            <a:p>
              <a:pPr algn="r">
                <a:buClr>
                  <a:srgbClr val="34B2E3"/>
                </a:buClr>
                <a:buSzPts val="1800"/>
              </a:pPr>
              <a:r>
                <a:rPr lang="es-ES_tradnl" sz="1350" b="1" dirty="0">
                  <a:solidFill>
                    <a:srgbClr val="34B2E3"/>
                  </a:solidFill>
                  <a:latin typeface="Open Sans SemiBold"/>
                  <a:ea typeface="Open Sans SemiBold"/>
                  <a:cs typeface="Open Sans SemiBold"/>
                  <a:sym typeface="Open Sans SemiBold"/>
                </a:rPr>
                <a:t>Documentación</a:t>
              </a:r>
              <a:endParaRPr lang="es-ES_tradnl" sz="1050" dirty="0"/>
            </a:p>
          </p:txBody>
        </p:sp>
        <p:sp>
          <p:nvSpPr>
            <p:cNvPr id="71" name="Google Shape;354;p19">
              <a:extLst>
                <a:ext uri="{FF2B5EF4-FFF2-40B4-BE49-F238E27FC236}">
                  <a16:creationId xmlns:a16="http://schemas.microsoft.com/office/drawing/2014/main" id="{C2B6A510-CF4B-6D45-936D-92BBB26037D3}"/>
                </a:ext>
              </a:extLst>
            </p:cNvPr>
            <p:cNvSpPr/>
            <p:nvPr/>
          </p:nvSpPr>
          <p:spPr>
            <a:xfrm>
              <a:off x="8191696" y="3080476"/>
              <a:ext cx="575072" cy="575072"/>
            </a:xfrm>
            <a:prstGeom prst="ellipse">
              <a:avLst/>
            </a:prstGeom>
            <a:solidFill>
              <a:srgbClr val="34B2E3"/>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grpSp>
        <p:nvGrpSpPr>
          <p:cNvPr id="13" name="Grupo 12">
            <a:extLst>
              <a:ext uri="{FF2B5EF4-FFF2-40B4-BE49-F238E27FC236}">
                <a16:creationId xmlns:a16="http://schemas.microsoft.com/office/drawing/2014/main" id="{BB079BDA-F320-564C-B666-094B1976681D}"/>
              </a:ext>
            </a:extLst>
          </p:cNvPr>
          <p:cNvGrpSpPr/>
          <p:nvPr/>
        </p:nvGrpSpPr>
        <p:grpSpPr>
          <a:xfrm>
            <a:off x="6772175" y="4042501"/>
            <a:ext cx="1994593" cy="575072"/>
            <a:chOff x="6772175" y="4042501"/>
            <a:chExt cx="1994593" cy="575072"/>
          </a:xfrm>
        </p:grpSpPr>
        <p:sp>
          <p:nvSpPr>
            <p:cNvPr id="68" name="Google Shape;347;p19">
              <a:extLst>
                <a:ext uri="{FF2B5EF4-FFF2-40B4-BE49-F238E27FC236}">
                  <a16:creationId xmlns:a16="http://schemas.microsoft.com/office/drawing/2014/main" id="{67443731-331E-6248-B00C-F017C666EE38}"/>
                </a:ext>
              </a:extLst>
            </p:cNvPr>
            <p:cNvSpPr txBox="1"/>
            <p:nvPr/>
          </p:nvSpPr>
          <p:spPr>
            <a:xfrm>
              <a:off x="6772175" y="4243467"/>
              <a:ext cx="1404261" cy="280988"/>
            </a:xfrm>
            <a:prstGeom prst="rect">
              <a:avLst/>
            </a:prstGeom>
            <a:noFill/>
            <a:ln>
              <a:noFill/>
            </a:ln>
          </p:spPr>
          <p:txBody>
            <a:bodyPr spcFirstLastPara="1" wrap="square" lIns="0" tIns="0" rIns="0" bIns="0" anchor="t" anchorCtr="0">
              <a:noAutofit/>
            </a:bodyPr>
            <a:lstStyle/>
            <a:p>
              <a:pPr algn="r">
                <a:buClr>
                  <a:srgbClr val="065280"/>
                </a:buClr>
                <a:buSzPts val="1800"/>
              </a:pPr>
              <a:r>
                <a:rPr lang="es-ES_tradnl" sz="1350" b="1" dirty="0">
                  <a:solidFill>
                    <a:srgbClr val="065280"/>
                  </a:solidFill>
                  <a:latin typeface="Open Sans SemiBold"/>
                  <a:ea typeface="Open Sans SemiBold"/>
                  <a:cs typeface="Open Sans SemiBold"/>
                  <a:sym typeface="Open Sans SemiBold"/>
                </a:rPr>
                <a:t>Niveles de Servicio</a:t>
              </a:r>
              <a:endParaRPr lang="es-ES_tradnl" sz="1050" dirty="0"/>
            </a:p>
          </p:txBody>
        </p:sp>
        <p:sp>
          <p:nvSpPr>
            <p:cNvPr id="72" name="Google Shape;355;p19">
              <a:extLst>
                <a:ext uri="{FF2B5EF4-FFF2-40B4-BE49-F238E27FC236}">
                  <a16:creationId xmlns:a16="http://schemas.microsoft.com/office/drawing/2014/main" id="{3852ADC9-D045-1045-BF2D-39FFE8B713B2}"/>
                </a:ext>
              </a:extLst>
            </p:cNvPr>
            <p:cNvSpPr/>
            <p:nvPr/>
          </p:nvSpPr>
          <p:spPr>
            <a:xfrm>
              <a:off x="8191696" y="4042501"/>
              <a:ext cx="575072" cy="575072"/>
            </a:xfrm>
            <a:prstGeom prst="ellipse">
              <a:avLst/>
            </a:prstGeom>
            <a:solidFill>
              <a:srgbClr val="277DC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513650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ppt_y</p:attrName>
                                        </p:attrNameLst>
                                      </p:cBhvr>
                                      <p:tavLst>
                                        <p:tav tm="0">
                                          <p:val>
                                            <p:strVal val="#ppt_y+#ppt_h*1.125000"/>
                                          </p:val>
                                        </p:tav>
                                        <p:tav tm="100000">
                                          <p:val>
                                            <p:strVal val="#ppt_y"/>
                                          </p:val>
                                        </p:tav>
                                      </p:tavLst>
                                    </p:anim>
                                    <p:animEffect transition="in" filter="wipe(up)">
                                      <p:cBhvr>
                                        <p:cTn id="33" dur="500"/>
                                        <p:tgtEl>
                                          <p:spTgt spid="4"/>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p:tgtEl>
                                          <p:spTgt spid="5"/>
                                        </p:tgtEl>
                                        <p:attrNameLst>
                                          <p:attrName>ppt_y</p:attrName>
                                        </p:attrNameLst>
                                      </p:cBhvr>
                                      <p:tavLst>
                                        <p:tav tm="0">
                                          <p:val>
                                            <p:strVal val="#ppt_y+#ppt_h*1.125000"/>
                                          </p:val>
                                        </p:tav>
                                        <p:tav tm="100000">
                                          <p:val>
                                            <p:strVal val="#ppt_y"/>
                                          </p:val>
                                        </p:tav>
                                      </p:tavLst>
                                    </p:anim>
                                    <p:animEffect transition="in" filter="wipe(up)">
                                      <p:cBhvr>
                                        <p:cTn id="43" dur="500"/>
                                        <p:tgtEl>
                                          <p:spTgt spid="5"/>
                                        </p:tgtEl>
                                      </p:cBhvr>
                                    </p:animEffect>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par>
                          <p:cTn id="49" fill="hold">
                            <p:stCondLst>
                              <p:cond delay="4500"/>
                            </p:stCondLst>
                            <p:childTnLst>
                              <p:par>
                                <p:cTn id="50" presetID="1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p:tgtEl>
                                          <p:spTgt spid="6"/>
                                        </p:tgtEl>
                                        <p:attrNameLst>
                                          <p:attrName>ppt_y</p:attrName>
                                        </p:attrNameLst>
                                      </p:cBhvr>
                                      <p:tavLst>
                                        <p:tav tm="0">
                                          <p:val>
                                            <p:strVal val="#ppt_y+#ppt_h*1.125000"/>
                                          </p:val>
                                        </p:tav>
                                        <p:tav tm="100000">
                                          <p:val>
                                            <p:strVal val="#ppt_y"/>
                                          </p:val>
                                        </p:tav>
                                      </p:tavLst>
                                    </p:anim>
                                    <p:animEffect transition="in" filter="wipe(up)">
                                      <p:cBhvr>
                                        <p:cTn id="53" dur="500"/>
                                        <p:tgtEl>
                                          <p:spTgt spid="6"/>
                                        </p:tgtEl>
                                      </p:cBhvr>
                                    </p:animEffect>
                                  </p:childTnLst>
                                </p:cTn>
                              </p:par>
                            </p:childTnLst>
                          </p:cTn>
                        </p:par>
                        <p:par>
                          <p:cTn id="54" fill="hold">
                            <p:stCondLst>
                              <p:cond delay="5000"/>
                            </p:stCondLst>
                            <p:childTnLst>
                              <p:par>
                                <p:cTn id="55" presetID="1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ppt_y</p:attrName>
                                        </p:attrNameLst>
                                      </p:cBhvr>
                                      <p:tavLst>
                                        <p:tav tm="0">
                                          <p:val>
                                            <p:strVal val="#ppt_y+#ppt_h*1.125000"/>
                                          </p:val>
                                        </p:tav>
                                        <p:tav tm="100000">
                                          <p:val>
                                            <p:strVal val="#ppt_y"/>
                                          </p:val>
                                        </p:tav>
                                      </p:tavLst>
                                    </p:anim>
                                    <p:animEffect transition="in" filter="wipe(up)">
                                      <p:cBhvr>
                                        <p:cTn id="58" dur="500"/>
                                        <p:tgtEl>
                                          <p:spTgt spid="16"/>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ppt_y</p:attrName>
                                        </p:attrNameLst>
                                      </p:cBhvr>
                                      <p:tavLst>
                                        <p:tav tm="0">
                                          <p:val>
                                            <p:strVal val="#ppt_y+#ppt_h*1.125000"/>
                                          </p:val>
                                        </p:tav>
                                        <p:tav tm="100000">
                                          <p:val>
                                            <p:strVal val="#ppt_y"/>
                                          </p:val>
                                        </p:tav>
                                      </p:tavLst>
                                    </p:anim>
                                    <p:animEffect transition="in" filter="wipe(up)">
                                      <p:cBhvr>
                                        <p:cTn id="63" dur="500"/>
                                        <p:tgtEl>
                                          <p:spTgt spid="7"/>
                                        </p:tgtEl>
                                      </p:cBhvr>
                                    </p:animEffect>
                                  </p:childTnLst>
                                </p:cTn>
                              </p:par>
                            </p:childTnLst>
                          </p:cTn>
                        </p:par>
                        <p:par>
                          <p:cTn id="64" fill="hold">
                            <p:stCondLst>
                              <p:cond delay="6000"/>
                            </p:stCondLst>
                            <p:childTnLst>
                              <p:par>
                                <p:cTn id="65" presetID="12" presetClass="entr" presetSubtype="4"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p:tgtEl>
                                          <p:spTgt spid="15"/>
                                        </p:tgtEl>
                                        <p:attrNameLst>
                                          <p:attrName>ppt_y</p:attrName>
                                        </p:attrNameLst>
                                      </p:cBhvr>
                                      <p:tavLst>
                                        <p:tav tm="0">
                                          <p:val>
                                            <p:strVal val="#ppt_y+#ppt_h*1.125000"/>
                                          </p:val>
                                        </p:tav>
                                        <p:tav tm="100000">
                                          <p:val>
                                            <p:strVal val="#ppt_y"/>
                                          </p:val>
                                        </p:tav>
                                      </p:tavLst>
                                    </p:anim>
                                    <p:animEffect transition="in" filter="wipe(up)">
                                      <p:cBhvr>
                                        <p:cTn id="68" dur="500"/>
                                        <p:tgtEl>
                                          <p:spTgt spid="15"/>
                                        </p:tgtEl>
                                      </p:cBhvr>
                                    </p:animEffect>
                                  </p:childTnLst>
                                </p:cTn>
                              </p:par>
                            </p:childTnLst>
                          </p:cTn>
                        </p:par>
                        <p:par>
                          <p:cTn id="69" fill="hold">
                            <p:stCondLst>
                              <p:cond delay="6500"/>
                            </p:stCondLst>
                            <p:childTnLst>
                              <p:par>
                                <p:cTn id="70" presetID="12" presetClass="entr" presetSubtype="4"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p:tgtEl>
                                          <p:spTgt spid="8"/>
                                        </p:tgtEl>
                                        <p:attrNameLst>
                                          <p:attrName>ppt_y</p:attrName>
                                        </p:attrNameLst>
                                      </p:cBhvr>
                                      <p:tavLst>
                                        <p:tav tm="0">
                                          <p:val>
                                            <p:strVal val="#ppt_y+#ppt_h*1.125000"/>
                                          </p:val>
                                        </p:tav>
                                        <p:tav tm="100000">
                                          <p:val>
                                            <p:strVal val="#ppt_y"/>
                                          </p:val>
                                        </p:tav>
                                      </p:tavLst>
                                    </p:anim>
                                    <p:animEffect transition="in" filter="wipe(up)">
                                      <p:cBhvr>
                                        <p:cTn id="73" dur="500"/>
                                        <p:tgtEl>
                                          <p:spTgt spid="8"/>
                                        </p:tgtEl>
                                      </p:cBhvr>
                                    </p:animEffect>
                                  </p:childTnLst>
                                </p:cTn>
                              </p:par>
                            </p:childTnLst>
                          </p:cTn>
                        </p:par>
                        <p:par>
                          <p:cTn id="74" fill="hold">
                            <p:stCondLst>
                              <p:cond delay="7000"/>
                            </p:stCondLst>
                            <p:childTnLst>
                              <p:par>
                                <p:cTn id="75" presetID="12" presetClass="entr" presetSubtype="4"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p:tgtEl>
                                          <p:spTgt spid="14"/>
                                        </p:tgtEl>
                                        <p:attrNameLst>
                                          <p:attrName>ppt_y</p:attrName>
                                        </p:attrNameLst>
                                      </p:cBhvr>
                                      <p:tavLst>
                                        <p:tav tm="0">
                                          <p:val>
                                            <p:strVal val="#ppt_y+#ppt_h*1.125000"/>
                                          </p:val>
                                        </p:tav>
                                        <p:tav tm="100000">
                                          <p:val>
                                            <p:strVal val="#ppt_y"/>
                                          </p:val>
                                        </p:tav>
                                      </p:tavLst>
                                    </p:anim>
                                    <p:animEffect transition="in" filter="wipe(up)">
                                      <p:cBhvr>
                                        <p:cTn id="78" dur="500"/>
                                        <p:tgtEl>
                                          <p:spTgt spid="14"/>
                                        </p:tgtEl>
                                      </p:cBhvr>
                                    </p:animEffect>
                                  </p:childTnLst>
                                </p:cTn>
                              </p:par>
                            </p:childTnLst>
                          </p:cTn>
                        </p:par>
                        <p:par>
                          <p:cTn id="79" fill="hold">
                            <p:stCondLst>
                              <p:cond delay="7500"/>
                            </p:stCondLst>
                            <p:childTnLst>
                              <p:par>
                                <p:cTn id="80" presetID="12" presetClass="entr" presetSubtype="4"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p:tgtEl>
                                          <p:spTgt spid="9"/>
                                        </p:tgtEl>
                                        <p:attrNameLst>
                                          <p:attrName>ppt_y</p:attrName>
                                        </p:attrNameLst>
                                      </p:cBhvr>
                                      <p:tavLst>
                                        <p:tav tm="0">
                                          <p:val>
                                            <p:strVal val="#ppt_y+#ppt_h*1.125000"/>
                                          </p:val>
                                        </p:tav>
                                        <p:tav tm="100000">
                                          <p:val>
                                            <p:strVal val="#ppt_y"/>
                                          </p:val>
                                        </p:tav>
                                      </p:tavLst>
                                    </p:anim>
                                    <p:animEffect transition="in" filter="wipe(up)">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60D3"/>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2DEFCD-BB3C-AC43-A4BE-3ED917CBC94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3760"/>
            <a:ext cx="6873411" cy="1406324"/>
          </a:xfrm>
          <a:prstGeom prst="rect">
            <a:avLst/>
          </a:prstGeom>
        </p:spPr>
      </p:pic>
      <p:sp>
        <p:nvSpPr>
          <p:cNvPr id="14" name="Google Shape;108;p1">
            <a:extLst>
              <a:ext uri="{FF2B5EF4-FFF2-40B4-BE49-F238E27FC236}">
                <a16:creationId xmlns:a16="http://schemas.microsoft.com/office/drawing/2014/main" id="{2F8862EE-1CC5-E64D-9DCA-9CEC52912CCD}"/>
              </a:ext>
            </a:extLst>
          </p:cNvPr>
          <p:cNvSpPr/>
          <p:nvPr/>
        </p:nvSpPr>
        <p:spPr>
          <a:xfrm>
            <a:off x="6806786" y="1939989"/>
            <a:ext cx="2337214" cy="3207446"/>
          </a:xfrm>
          <a:custGeom>
            <a:avLst/>
            <a:gdLst/>
            <a:ahLst/>
            <a:cxnLst/>
            <a:rect l="l" t="t" r="r" b="b"/>
            <a:pathLst>
              <a:path w="1456" h="2315" extrusionOk="0">
                <a:moveTo>
                  <a:pt x="0" y="0"/>
                </a:moveTo>
                <a:lnTo>
                  <a:pt x="883" y="1158"/>
                </a:lnTo>
                <a:lnTo>
                  <a:pt x="0" y="2315"/>
                </a:lnTo>
                <a:lnTo>
                  <a:pt x="574" y="2315"/>
                </a:lnTo>
                <a:lnTo>
                  <a:pt x="1456" y="1158"/>
                </a:lnTo>
                <a:lnTo>
                  <a:pt x="574" y="0"/>
                </a:lnTo>
                <a:lnTo>
                  <a:pt x="0" y="0"/>
                </a:lnTo>
                <a:close/>
              </a:path>
            </a:pathLst>
          </a:custGeom>
          <a:solidFill>
            <a:srgbClr val="60D496"/>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09;p1">
            <a:extLst>
              <a:ext uri="{FF2B5EF4-FFF2-40B4-BE49-F238E27FC236}">
                <a16:creationId xmlns:a16="http://schemas.microsoft.com/office/drawing/2014/main" id="{2B29949D-B76A-5E47-AF50-409986B9B7CC}"/>
              </a:ext>
            </a:extLst>
          </p:cNvPr>
          <p:cNvSpPr/>
          <p:nvPr/>
        </p:nvSpPr>
        <p:spPr>
          <a:xfrm>
            <a:off x="5860993" y="2197002"/>
            <a:ext cx="1860462" cy="2550716"/>
          </a:xfrm>
          <a:custGeom>
            <a:avLst/>
            <a:gdLst/>
            <a:ahLst/>
            <a:cxnLst/>
            <a:rect l="l" t="t" r="r" b="b"/>
            <a:pathLst>
              <a:path w="1159" h="1841" extrusionOk="0">
                <a:moveTo>
                  <a:pt x="0" y="0"/>
                </a:moveTo>
                <a:lnTo>
                  <a:pt x="706" y="921"/>
                </a:lnTo>
                <a:lnTo>
                  <a:pt x="0" y="1841"/>
                </a:lnTo>
                <a:lnTo>
                  <a:pt x="458" y="1841"/>
                </a:lnTo>
                <a:lnTo>
                  <a:pt x="1159" y="921"/>
                </a:lnTo>
                <a:lnTo>
                  <a:pt x="458" y="0"/>
                </a:lnTo>
                <a:lnTo>
                  <a:pt x="0" y="0"/>
                </a:lnTo>
                <a:close/>
              </a:path>
            </a:pathLst>
          </a:custGeom>
          <a:solidFill>
            <a:schemeClr val="bg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110;p1">
            <a:extLst>
              <a:ext uri="{FF2B5EF4-FFF2-40B4-BE49-F238E27FC236}">
                <a16:creationId xmlns:a16="http://schemas.microsoft.com/office/drawing/2014/main" id="{8B0F8580-A5BE-4D46-8752-5B8ED2CE8513}"/>
              </a:ext>
            </a:extLst>
          </p:cNvPr>
          <p:cNvSpPr/>
          <p:nvPr/>
        </p:nvSpPr>
        <p:spPr>
          <a:xfrm>
            <a:off x="4157089" y="1939989"/>
            <a:ext cx="2337214" cy="3207446"/>
          </a:xfrm>
          <a:custGeom>
            <a:avLst/>
            <a:gdLst/>
            <a:ahLst/>
            <a:cxnLst/>
            <a:rect l="l" t="t" r="r" b="b"/>
            <a:pathLst>
              <a:path w="1456" h="2315" extrusionOk="0">
                <a:moveTo>
                  <a:pt x="0" y="0"/>
                </a:moveTo>
                <a:lnTo>
                  <a:pt x="883" y="1158"/>
                </a:lnTo>
                <a:lnTo>
                  <a:pt x="0" y="2315"/>
                </a:lnTo>
                <a:lnTo>
                  <a:pt x="574" y="2315"/>
                </a:lnTo>
                <a:lnTo>
                  <a:pt x="1456" y="1158"/>
                </a:lnTo>
                <a:lnTo>
                  <a:pt x="574" y="0"/>
                </a:lnTo>
                <a:lnTo>
                  <a:pt x="0" y="0"/>
                </a:lnTo>
                <a:close/>
              </a:path>
            </a:pathLst>
          </a:custGeom>
          <a:solidFill>
            <a:srgbClr val="41CD9D"/>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11;p1">
            <a:extLst>
              <a:ext uri="{FF2B5EF4-FFF2-40B4-BE49-F238E27FC236}">
                <a16:creationId xmlns:a16="http://schemas.microsoft.com/office/drawing/2014/main" id="{7BB5FF0E-3BBC-604B-93FA-58CCE71378F8}"/>
              </a:ext>
            </a:extLst>
          </p:cNvPr>
          <p:cNvSpPr/>
          <p:nvPr/>
        </p:nvSpPr>
        <p:spPr>
          <a:xfrm>
            <a:off x="3219483" y="2197001"/>
            <a:ext cx="1860462" cy="2550716"/>
          </a:xfrm>
          <a:custGeom>
            <a:avLst/>
            <a:gdLst/>
            <a:ahLst/>
            <a:cxnLst/>
            <a:rect l="l" t="t" r="r" b="b"/>
            <a:pathLst>
              <a:path w="1159" h="1841" extrusionOk="0">
                <a:moveTo>
                  <a:pt x="0" y="0"/>
                </a:moveTo>
                <a:lnTo>
                  <a:pt x="706" y="921"/>
                </a:lnTo>
                <a:lnTo>
                  <a:pt x="0" y="1841"/>
                </a:lnTo>
                <a:lnTo>
                  <a:pt x="458" y="1841"/>
                </a:lnTo>
                <a:lnTo>
                  <a:pt x="1159" y="921"/>
                </a:lnTo>
                <a:lnTo>
                  <a:pt x="458" y="0"/>
                </a:lnTo>
                <a:lnTo>
                  <a:pt x="0" y="0"/>
                </a:lnTo>
                <a:close/>
              </a:path>
            </a:pathLst>
          </a:custGeom>
          <a:solidFill>
            <a:schemeClr val="bg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07;p1">
            <a:extLst>
              <a:ext uri="{FF2B5EF4-FFF2-40B4-BE49-F238E27FC236}">
                <a16:creationId xmlns:a16="http://schemas.microsoft.com/office/drawing/2014/main" id="{BAF054F3-3120-6040-AA7A-AF5E59F9A0B1}"/>
              </a:ext>
            </a:extLst>
          </p:cNvPr>
          <p:cNvSpPr txBox="1">
            <a:spLocks/>
          </p:cNvSpPr>
          <p:nvPr/>
        </p:nvSpPr>
        <p:spPr>
          <a:xfrm>
            <a:off x="0" y="3193478"/>
            <a:ext cx="3929974" cy="515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888888"/>
              </a:buClr>
              <a:buSzPts val="2400"/>
              <a:buFont typeface="Arial"/>
              <a:buNone/>
              <a:tabLst/>
              <a:defRPr/>
            </a:pPr>
            <a:r>
              <a:rPr kumimoji="0" lang="es-ES_tradnl" sz="2800" b="1" i="0" u="none" strike="noStrike" kern="0" cap="none" spc="0" normalizeH="0" baseline="0" noProof="0" dirty="0">
                <a:ln>
                  <a:noFill/>
                </a:ln>
                <a:solidFill>
                  <a:srgbClr val="FFFFFF"/>
                </a:solidFill>
                <a:effectLst/>
                <a:uLnTx/>
                <a:uFillTx/>
                <a:latin typeface="Spartan"/>
                <a:ea typeface="Spartan"/>
                <a:cs typeface="Spartan"/>
                <a:sym typeface="Spartan"/>
              </a:rPr>
              <a:t>Que es </a:t>
            </a:r>
            <a:r>
              <a:rPr kumimoji="0" lang="es-ES_tradnl" sz="2800" b="1" i="0" u="none" strike="noStrike" kern="0" cap="none" spc="0" normalizeH="0" baseline="0" noProof="0" dirty="0">
                <a:ln>
                  <a:noFill/>
                </a:ln>
                <a:solidFill>
                  <a:srgbClr val="5CCE9D"/>
                </a:solidFill>
                <a:effectLst/>
                <a:uLnTx/>
                <a:uFillTx/>
                <a:latin typeface="Spartan"/>
                <a:ea typeface="Spartan"/>
                <a:cs typeface="Spartan"/>
                <a:sym typeface="Spartan"/>
              </a:rPr>
              <a:t>KMS</a:t>
            </a:r>
            <a:r>
              <a:rPr kumimoji="0" lang="es-ES_tradnl" sz="2800" b="1" i="0" u="none" strike="noStrike" kern="0" cap="none" spc="0" normalizeH="0" baseline="0" noProof="0" dirty="0">
                <a:ln>
                  <a:noFill/>
                </a:ln>
                <a:solidFill>
                  <a:srgbClr val="FFFFFF"/>
                </a:solidFill>
                <a:effectLst/>
                <a:uLnTx/>
                <a:uFillTx/>
                <a:latin typeface="Spartan"/>
                <a:ea typeface="Spartan"/>
                <a:cs typeface="Spartan"/>
                <a:sym typeface="Spartan"/>
              </a:rPr>
              <a:t> ?</a:t>
            </a:r>
            <a:endParaRPr kumimoji="0" lang="es-ES_tradnl" sz="3600" b="1" i="0" u="none" strike="noStrike" kern="0" cap="none" spc="0" normalizeH="0" baseline="0" noProof="0" dirty="0">
              <a:ln>
                <a:noFill/>
              </a:ln>
              <a:solidFill>
                <a:srgbClr val="FFFFFF"/>
              </a:solidFill>
              <a:effectLst/>
              <a:uLnTx/>
              <a:uFillTx/>
              <a:latin typeface="Spartan"/>
              <a:ea typeface="Spartan"/>
              <a:cs typeface="Spartan"/>
              <a:sym typeface="Spartan"/>
            </a:endParaRPr>
          </a:p>
        </p:txBody>
      </p:sp>
      <p:pic>
        <p:nvPicPr>
          <p:cNvPr id="1026" name="Picture 2" descr="page1image52370560">
            <a:extLst>
              <a:ext uri="{FF2B5EF4-FFF2-40B4-BE49-F238E27FC236}">
                <a16:creationId xmlns:a16="http://schemas.microsoft.com/office/drawing/2014/main" id="{C88682EB-B325-DF44-B33F-9863773143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2image51928576">
            <a:extLst>
              <a:ext uri="{FF2B5EF4-FFF2-40B4-BE49-F238E27FC236}">
                <a16:creationId xmlns:a16="http://schemas.microsoft.com/office/drawing/2014/main" id="{98D10418-5330-4545-9758-4402BEC44DF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52291712">
            <a:extLst>
              <a:ext uri="{FF2B5EF4-FFF2-40B4-BE49-F238E27FC236}">
                <a16:creationId xmlns:a16="http://schemas.microsoft.com/office/drawing/2014/main" id="{7FCA5124-1C86-FE45-A8FE-C181B5FEAD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2image52300608">
            <a:extLst>
              <a:ext uri="{FF2B5EF4-FFF2-40B4-BE49-F238E27FC236}">
                <a16:creationId xmlns:a16="http://schemas.microsoft.com/office/drawing/2014/main" id="{2AABC212-AE95-5945-B170-23366C330A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700" cy="8763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a:extLst>
              <a:ext uri="{FF2B5EF4-FFF2-40B4-BE49-F238E27FC236}">
                <a16:creationId xmlns:a16="http://schemas.microsoft.com/office/drawing/2014/main" id="{1EF60D4D-AE51-F84F-8027-9CF1254D2FE8}"/>
              </a:ext>
            </a:extLst>
          </p:cNvPr>
          <p:cNvSpPr/>
          <p:nvPr/>
        </p:nvSpPr>
        <p:spPr>
          <a:xfrm>
            <a:off x="378750" y="1364563"/>
            <a:ext cx="461216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888888"/>
              </a:buClr>
              <a:buSzPts val="2400"/>
              <a:buFont typeface="Arial"/>
              <a:buNone/>
              <a:tabLst/>
              <a:defRPr/>
            </a:pPr>
            <a:r>
              <a:rPr kumimoji="0" lang="es-ES_tradnl" sz="1400" b="0" i="0" u="none" strike="noStrike" kern="0" cap="none" spc="0" normalizeH="0" baseline="0" noProof="0" dirty="0">
                <a:ln>
                  <a:noFill/>
                </a:ln>
                <a:solidFill>
                  <a:srgbClr val="FFFFFF">
                    <a:lumMod val="85000"/>
                  </a:srgbClr>
                </a:solidFill>
                <a:effectLst/>
                <a:uLnTx/>
                <a:uFillTx/>
                <a:latin typeface="Spartan"/>
                <a:ea typeface="Spartan"/>
                <a:cs typeface="Spartan"/>
                <a:sym typeface="Spartan"/>
              </a:rPr>
              <a:t>Cambiando la manera de gestionar los contratos y proyectos</a:t>
            </a:r>
          </a:p>
        </p:txBody>
      </p:sp>
    </p:spTree>
    <p:extLst>
      <p:ext uri="{BB962C8B-B14F-4D97-AF65-F5344CB8AC3E}">
        <p14:creationId xmlns:p14="http://schemas.microsoft.com/office/powerpoint/2010/main" val="261247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2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4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6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32" name="Google Shape;232;p3"/>
          <p:cNvSpPr txBox="1"/>
          <p:nvPr/>
        </p:nvSpPr>
        <p:spPr>
          <a:xfrm>
            <a:off x="740218" y="233797"/>
            <a:ext cx="4084589"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n-US" sz="2700" b="1" dirty="0">
                <a:solidFill>
                  <a:srgbClr val="7F7F7F"/>
                </a:solidFill>
                <a:latin typeface="Open Sans"/>
                <a:ea typeface="Open Sans"/>
                <a:cs typeface="Open Sans"/>
                <a:sym typeface="Open Sans"/>
              </a:rPr>
              <a:t>Que es </a:t>
            </a:r>
            <a:r>
              <a:rPr lang="en-US" sz="2700" b="1" dirty="0">
                <a:solidFill>
                  <a:srgbClr val="0660D3"/>
                </a:solidFill>
                <a:latin typeface="Open Sans"/>
                <a:ea typeface="Open Sans"/>
                <a:cs typeface="Open Sans"/>
                <a:sym typeface="Open Sans"/>
              </a:rPr>
              <a:t>KMS</a:t>
            </a:r>
            <a:r>
              <a:rPr lang="en-US" sz="2700" b="1" dirty="0">
                <a:solidFill>
                  <a:srgbClr val="7F7F7F"/>
                </a:solidFill>
                <a:latin typeface="Open Sans"/>
                <a:ea typeface="Open Sans"/>
                <a:cs typeface="Open Sans"/>
                <a:sym typeface="Open Sans"/>
              </a:rPr>
              <a:t>?</a:t>
            </a:r>
            <a:endParaRPr dirty="0"/>
          </a:p>
        </p:txBody>
      </p:sp>
      <p:sp>
        <p:nvSpPr>
          <p:cNvPr id="233" name="Google Shape;233;p3"/>
          <p:cNvSpPr txBox="1"/>
          <p:nvPr/>
        </p:nvSpPr>
        <p:spPr>
          <a:xfrm>
            <a:off x="779843" y="654902"/>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panose="020F0502020204030204" pitchFamily="34" charset="0"/>
                <a:ea typeface="Open Sans"/>
                <a:cs typeface="Calibri" panose="020F0502020204030204" pitchFamily="34" charset="0"/>
                <a:sym typeface="Calibri"/>
              </a:rPr>
              <a:t>Optimiza el ciclo de vida de la administración de contratos </a:t>
            </a:r>
          </a:p>
        </p:txBody>
      </p:sp>
      <p:sp>
        <p:nvSpPr>
          <p:cNvPr id="234" name="Google Shape;234;p3"/>
          <p:cNvSpPr txBox="1"/>
          <p:nvPr/>
        </p:nvSpPr>
        <p:spPr>
          <a:xfrm>
            <a:off x="228599" y="989969"/>
            <a:ext cx="8516567" cy="3650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B0F0"/>
              </a:buClr>
              <a:buSzPts val="1200"/>
              <a:buFont typeface="Arial"/>
              <a:buNone/>
            </a:pPr>
            <a:r>
              <a:rPr lang="es-ES_tradnl" sz="1200" b="1" dirty="0">
                <a:solidFill>
                  <a:srgbClr val="0660D3"/>
                </a:solidFill>
                <a:latin typeface="Open Sans"/>
                <a:ea typeface="Open Sans"/>
                <a:cs typeface="Open Sans"/>
                <a:sym typeface="Open Sans"/>
              </a:rPr>
              <a:t>KMS</a:t>
            </a:r>
            <a:r>
              <a:rPr lang="es-ES_tradnl" sz="1200" b="1" dirty="0">
                <a:solidFill>
                  <a:srgbClr val="7F7F7F"/>
                </a:solidFill>
                <a:latin typeface="Open Sans"/>
                <a:ea typeface="Open Sans"/>
                <a:cs typeface="Open Sans"/>
                <a:sym typeface="Open Sans"/>
              </a:rPr>
              <a:t>  </a:t>
            </a:r>
            <a:r>
              <a:rPr lang="es-ES_tradnl" sz="1200" b="1" dirty="0">
                <a:solidFill>
                  <a:srgbClr val="7F7F7F"/>
                </a:solidFill>
                <a:latin typeface="Open Sans"/>
                <a:ea typeface="Open Sans"/>
                <a:cs typeface="Open Sans"/>
                <a:sym typeface="Calibri"/>
              </a:rPr>
              <a:t>por sus siglas en inglés de </a:t>
            </a:r>
            <a:r>
              <a:rPr lang="es-ES_tradnl" sz="1200" b="1" dirty="0">
                <a:solidFill>
                  <a:srgbClr val="0660D3"/>
                </a:solidFill>
                <a:latin typeface="Open Sans"/>
                <a:ea typeface="Open Sans"/>
                <a:cs typeface="Open Sans"/>
                <a:sym typeface="Calibri"/>
              </a:rPr>
              <a:t>K</a:t>
            </a:r>
            <a:r>
              <a:rPr lang="es-ES_tradnl" sz="1200" b="1" dirty="0">
                <a:solidFill>
                  <a:srgbClr val="7F7F7F"/>
                </a:solidFill>
                <a:latin typeface="Open Sans"/>
                <a:ea typeface="Open Sans"/>
                <a:cs typeface="Open Sans"/>
                <a:sym typeface="Calibri"/>
              </a:rPr>
              <a:t>riosoft</a:t>
            </a:r>
            <a:r>
              <a:rPr lang="es-ES_tradnl" sz="1200" b="1" dirty="0">
                <a:solidFill>
                  <a:srgbClr val="0660D3"/>
                </a:solidFill>
                <a:latin typeface="Open Sans"/>
                <a:ea typeface="Open Sans"/>
                <a:cs typeface="Open Sans"/>
                <a:sym typeface="Calibri"/>
              </a:rPr>
              <a:t> M</a:t>
            </a:r>
            <a:r>
              <a:rPr lang="es-ES_tradnl" sz="1200" b="1" dirty="0">
                <a:solidFill>
                  <a:srgbClr val="7F7F7F"/>
                </a:solidFill>
                <a:latin typeface="Open Sans"/>
                <a:ea typeface="Open Sans"/>
                <a:cs typeface="Open Sans"/>
                <a:sym typeface="Calibri"/>
              </a:rPr>
              <a:t>anagement</a:t>
            </a:r>
            <a:r>
              <a:rPr lang="es-ES_tradnl" sz="1200" b="1" dirty="0">
                <a:solidFill>
                  <a:srgbClr val="0660D3"/>
                </a:solidFill>
                <a:latin typeface="Open Sans"/>
                <a:ea typeface="Open Sans"/>
                <a:cs typeface="Open Sans"/>
                <a:sym typeface="Calibri"/>
              </a:rPr>
              <a:t> S</a:t>
            </a:r>
            <a:r>
              <a:rPr lang="es-ES_tradnl" sz="1200" b="1" dirty="0">
                <a:solidFill>
                  <a:srgbClr val="7F7F7F"/>
                </a:solidFill>
                <a:latin typeface="Open Sans"/>
                <a:ea typeface="Open Sans"/>
                <a:cs typeface="Open Sans"/>
                <a:sym typeface="Calibri"/>
              </a:rPr>
              <a:t>ystem</a:t>
            </a:r>
          </a:p>
          <a:p>
            <a:pPr marL="0" marR="0" lvl="0" indent="0" algn="l" rtl="0">
              <a:spcBef>
                <a:spcPts val="240"/>
              </a:spcBef>
              <a:spcAft>
                <a:spcPts val="0"/>
              </a:spcAft>
              <a:buClr>
                <a:srgbClr val="888888"/>
              </a:buClr>
              <a:buSzPts val="1200"/>
              <a:buFont typeface="Arial"/>
              <a:buNone/>
            </a:pPr>
            <a:endParaRPr lang="es-ES_tradnl" sz="1200" dirty="0">
              <a:solidFill>
                <a:srgbClr val="888888"/>
              </a:solidFill>
              <a:latin typeface="Calibri"/>
              <a:ea typeface="Calibri"/>
              <a:cs typeface="Calibri"/>
              <a:sym typeface="Calibri"/>
            </a:endParaRPr>
          </a:p>
          <a:p>
            <a:pPr marL="0" marR="0" lvl="0" indent="0" algn="l" rtl="0">
              <a:spcBef>
                <a:spcPts val="240"/>
              </a:spcBef>
              <a:spcAft>
                <a:spcPts val="0"/>
              </a:spcAft>
              <a:buClr>
                <a:srgbClr val="888888"/>
              </a:buClr>
              <a:buSzPts val="1200"/>
              <a:buFont typeface="Arial"/>
              <a:buNone/>
            </a:pPr>
            <a:r>
              <a:rPr lang="es-ES_tradnl" sz="1200" dirty="0">
                <a:solidFill>
                  <a:srgbClr val="888888"/>
                </a:solidFill>
                <a:latin typeface="Calibri"/>
                <a:ea typeface="Calibri"/>
                <a:cs typeface="Calibri"/>
                <a:sym typeface="Calibri"/>
              </a:rPr>
              <a:t>Es una herramienta de gestión de contratos y proyectos que ayuda a optimizar el ciclo de vida (Venta y Compra) de la administración de contratos y  permite configurar tus metodologías de trabajo para gestionarlas y controlarlas en una aplicación que concentra todo lo relacionado a cualquier contrato como son: Responsables, Servicios, Fases, Entregables, Ordenes de trabajo, Planes de trabajo, Recursos, Documentación,  Presupuestos, SLA´s y Deductivas.</a:t>
            </a:r>
            <a:endParaRPr lang="es-ES_tradnl" dirty="0"/>
          </a:p>
          <a:p>
            <a:pPr marL="0" marR="0" lvl="0" indent="0" algn="l" rtl="0">
              <a:spcBef>
                <a:spcPts val="240"/>
              </a:spcBef>
              <a:spcAft>
                <a:spcPts val="0"/>
              </a:spcAft>
              <a:buClr>
                <a:srgbClr val="888888"/>
              </a:buClr>
              <a:buSzPts val="1200"/>
              <a:buFont typeface="Arial"/>
              <a:buNone/>
            </a:pPr>
            <a:endParaRPr lang="es-ES_tradnl" sz="1200" dirty="0">
              <a:solidFill>
                <a:srgbClr val="888888"/>
              </a:solidFill>
              <a:latin typeface="Calibri"/>
              <a:ea typeface="Calibri"/>
              <a:cs typeface="Calibri"/>
              <a:sym typeface="Calibri"/>
            </a:endParaRPr>
          </a:p>
          <a:p>
            <a:pPr marL="0" marR="0" lvl="0" indent="0" algn="l" rtl="0">
              <a:spcBef>
                <a:spcPts val="240"/>
              </a:spcBef>
              <a:spcAft>
                <a:spcPts val="0"/>
              </a:spcAft>
              <a:buClr>
                <a:srgbClr val="888888"/>
              </a:buClr>
              <a:buSzPts val="1200"/>
              <a:buFont typeface="Arial"/>
              <a:buNone/>
            </a:pPr>
            <a:endParaRPr lang="es-ES_tradnl" sz="1200" dirty="0">
              <a:solidFill>
                <a:srgbClr val="888888"/>
              </a:solidFill>
              <a:latin typeface="Calibri"/>
              <a:ea typeface="Calibri"/>
              <a:cs typeface="Calibri"/>
              <a:sym typeface="Calibri"/>
            </a:endParaRPr>
          </a:p>
          <a:p>
            <a:pPr marL="0" marR="0" lvl="0" indent="0" algn="l" rtl="0">
              <a:spcBef>
                <a:spcPts val="240"/>
              </a:spcBef>
              <a:spcAft>
                <a:spcPts val="0"/>
              </a:spcAft>
              <a:buClr>
                <a:srgbClr val="888888"/>
              </a:buClr>
              <a:buSzPts val="1200"/>
              <a:buFont typeface="Arial"/>
              <a:buNone/>
            </a:pPr>
            <a:endParaRPr lang="es-ES_tradnl" sz="1200" dirty="0">
              <a:solidFill>
                <a:srgbClr val="888888"/>
              </a:solidFill>
              <a:latin typeface="Calibri"/>
              <a:ea typeface="Calibri"/>
              <a:cs typeface="Calibri"/>
              <a:sym typeface="Calibri"/>
            </a:endParaRPr>
          </a:p>
          <a:p>
            <a:pPr marL="0" marR="0" lvl="0" indent="0" algn="l" rtl="0">
              <a:spcBef>
                <a:spcPts val="240"/>
              </a:spcBef>
              <a:spcAft>
                <a:spcPts val="0"/>
              </a:spcAft>
              <a:buClr>
                <a:srgbClr val="888888"/>
              </a:buClr>
              <a:buSzPts val="1200"/>
              <a:buFont typeface="Arial"/>
              <a:buNone/>
            </a:pPr>
            <a:r>
              <a:rPr lang="es-ES_tradnl" sz="1200" dirty="0">
                <a:solidFill>
                  <a:srgbClr val="888888"/>
                </a:solidFill>
                <a:latin typeface="Calibri"/>
                <a:ea typeface="Calibri"/>
                <a:cs typeface="Calibri"/>
                <a:sym typeface="Calibri"/>
              </a:rPr>
              <a:t>Algunas de sus características son:</a:t>
            </a:r>
            <a:endParaRPr lang="es-ES_tradnl" dirty="0"/>
          </a:p>
          <a:p>
            <a:pPr marL="127000" marR="0" lvl="0" indent="-127000" algn="l" rtl="0">
              <a:lnSpc>
                <a:spcPct val="120000"/>
              </a:lnSpc>
              <a:spcBef>
                <a:spcPts val="0"/>
              </a:spcBef>
              <a:spcAft>
                <a:spcPts val="0"/>
              </a:spcAft>
              <a:buClr>
                <a:srgbClr val="0560D5"/>
              </a:buClr>
              <a:buSzPts val="1200"/>
              <a:buFont typeface="Noto Sans Symbols"/>
              <a:buChar char="❖"/>
            </a:pPr>
            <a:r>
              <a:rPr lang="es-ES_tradnl" sz="1200" dirty="0">
                <a:solidFill>
                  <a:srgbClr val="888888"/>
                </a:solidFill>
                <a:latin typeface="Calibri"/>
                <a:ea typeface="Calibri"/>
                <a:cs typeface="Calibri"/>
                <a:sym typeface="Calibri"/>
              </a:rPr>
              <a:t>Orientada a administrar lo importante sin descuidar lo urgente</a:t>
            </a:r>
            <a:endParaRPr lang="es-ES_tradnl" dirty="0"/>
          </a:p>
          <a:p>
            <a:pPr marL="127000" marR="0" lvl="0" indent="-127000" algn="l" rtl="0">
              <a:lnSpc>
                <a:spcPct val="120000"/>
              </a:lnSpc>
              <a:spcBef>
                <a:spcPts val="0"/>
              </a:spcBef>
              <a:spcAft>
                <a:spcPts val="0"/>
              </a:spcAft>
              <a:buClr>
                <a:srgbClr val="0560D5"/>
              </a:buClr>
              <a:buSzPts val="1200"/>
              <a:buFont typeface="Noto Sans Symbols"/>
              <a:buChar char="❖"/>
            </a:pPr>
            <a:r>
              <a:rPr lang="es-ES_tradnl" sz="1200" dirty="0">
                <a:solidFill>
                  <a:srgbClr val="888888"/>
                </a:solidFill>
                <a:latin typeface="Calibri"/>
                <a:ea typeface="Calibri"/>
                <a:cs typeface="Calibri"/>
                <a:sym typeface="Calibri"/>
              </a:rPr>
              <a:t>Una sola forma de ver el desempeño de los servicios</a:t>
            </a:r>
            <a:endParaRPr lang="es-ES_tradnl" dirty="0"/>
          </a:p>
          <a:p>
            <a:pPr marL="127000" marR="0" lvl="0" indent="-127000" algn="l" rtl="0">
              <a:lnSpc>
                <a:spcPct val="120000"/>
              </a:lnSpc>
              <a:spcBef>
                <a:spcPts val="0"/>
              </a:spcBef>
              <a:spcAft>
                <a:spcPts val="0"/>
              </a:spcAft>
              <a:buClr>
                <a:srgbClr val="0560D5"/>
              </a:buClr>
              <a:buSzPts val="1200"/>
              <a:buFont typeface="Noto Sans Symbols"/>
              <a:buChar char="❖"/>
            </a:pPr>
            <a:r>
              <a:rPr lang="es-ES_tradnl" sz="1200" dirty="0">
                <a:solidFill>
                  <a:srgbClr val="888888"/>
                </a:solidFill>
                <a:latin typeface="Calibri"/>
                <a:ea typeface="Calibri"/>
                <a:cs typeface="Calibri"/>
                <a:sym typeface="Calibri"/>
              </a:rPr>
              <a:t>Configurable</a:t>
            </a:r>
            <a:endParaRPr lang="es-ES_tradnl" dirty="0"/>
          </a:p>
          <a:p>
            <a:pPr marL="127000" marR="0" lvl="0" indent="-127000" algn="l" rtl="0">
              <a:lnSpc>
                <a:spcPct val="120000"/>
              </a:lnSpc>
              <a:spcBef>
                <a:spcPts val="0"/>
              </a:spcBef>
              <a:spcAft>
                <a:spcPts val="0"/>
              </a:spcAft>
              <a:buClr>
                <a:srgbClr val="0560D5"/>
              </a:buClr>
              <a:buSzPts val="1200"/>
              <a:buFont typeface="Noto Sans Symbols"/>
              <a:buChar char="❖"/>
            </a:pPr>
            <a:r>
              <a:rPr lang="es-ES_tradnl" sz="1200" dirty="0">
                <a:solidFill>
                  <a:srgbClr val="888888"/>
                </a:solidFill>
                <a:latin typeface="Calibri"/>
                <a:ea typeface="Calibri"/>
                <a:cs typeface="Calibri"/>
                <a:sym typeface="Calibri"/>
              </a:rPr>
              <a:t>Intuitiva</a:t>
            </a:r>
            <a:endParaRPr lang="es-ES_tradnl" dirty="0"/>
          </a:p>
          <a:p>
            <a:pPr marL="127000" marR="0" lvl="0" indent="-127000" algn="l" rtl="0">
              <a:lnSpc>
                <a:spcPct val="120000"/>
              </a:lnSpc>
              <a:spcBef>
                <a:spcPts val="0"/>
              </a:spcBef>
              <a:spcAft>
                <a:spcPts val="0"/>
              </a:spcAft>
              <a:buClr>
                <a:srgbClr val="0560D5"/>
              </a:buClr>
              <a:buSzPts val="1200"/>
              <a:buFont typeface="Noto Sans Symbols"/>
              <a:buChar char="❖"/>
            </a:pPr>
            <a:r>
              <a:rPr lang="es-ES_tradnl" sz="1200" dirty="0">
                <a:solidFill>
                  <a:srgbClr val="888888"/>
                </a:solidFill>
                <a:latin typeface="Calibri"/>
                <a:ea typeface="Calibri"/>
                <a:cs typeface="Calibri"/>
                <a:sym typeface="Calibri"/>
              </a:rPr>
              <a:t>Con reglas de operación</a:t>
            </a:r>
            <a:endParaRPr lang="es-ES_tradnl" dirty="0"/>
          </a:p>
          <a:p>
            <a:pPr marL="127000" marR="0" lvl="0" indent="-127000" algn="l" rtl="0">
              <a:lnSpc>
                <a:spcPct val="120000"/>
              </a:lnSpc>
              <a:spcBef>
                <a:spcPts val="0"/>
              </a:spcBef>
              <a:spcAft>
                <a:spcPts val="0"/>
              </a:spcAft>
              <a:buClr>
                <a:srgbClr val="0560D5"/>
              </a:buClr>
              <a:buSzPts val="1200"/>
              <a:buFont typeface="Noto Sans Symbols"/>
              <a:buChar char="❖"/>
            </a:pPr>
            <a:r>
              <a:rPr lang="es-ES_tradnl" sz="1200" dirty="0">
                <a:solidFill>
                  <a:srgbClr val="888888"/>
                </a:solidFill>
                <a:latin typeface="Calibri"/>
                <a:ea typeface="Calibri"/>
                <a:cs typeface="Calibri"/>
                <a:sym typeface="Calibri"/>
              </a:rPr>
              <a:t>Seguridad y encriptación de datos</a:t>
            </a:r>
            <a:endParaRPr lang="es-ES_tradnl" dirty="0"/>
          </a:p>
        </p:txBody>
      </p:sp>
      <p:sp>
        <p:nvSpPr>
          <p:cNvPr id="135" name="Rectángulo 134">
            <a:extLst>
              <a:ext uri="{FF2B5EF4-FFF2-40B4-BE49-F238E27FC236}">
                <a16:creationId xmlns:a16="http://schemas.microsoft.com/office/drawing/2014/main" id="{2B25404E-4945-FD4C-8860-2EC0E52E11D1}"/>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37" name="Group 3">
            <a:extLst>
              <a:ext uri="{FF2B5EF4-FFF2-40B4-BE49-F238E27FC236}">
                <a16:creationId xmlns:a16="http://schemas.microsoft.com/office/drawing/2014/main" id="{7AE2C380-A350-214C-9E30-111447DC5F28}"/>
              </a:ext>
            </a:extLst>
          </p:cNvPr>
          <p:cNvGrpSpPr/>
          <p:nvPr/>
        </p:nvGrpSpPr>
        <p:grpSpPr>
          <a:xfrm>
            <a:off x="6246779" y="3614803"/>
            <a:ext cx="963658" cy="1123020"/>
            <a:chOff x="4962910" y="2730289"/>
            <a:chExt cx="1713169" cy="1714329"/>
          </a:xfrm>
        </p:grpSpPr>
        <p:sp>
          <p:nvSpPr>
            <p:cNvPr id="138" name="Freeform 8">
              <a:extLst>
                <a:ext uri="{FF2B5EF4-FFF2-40B4-BE49-F238E27FC236}">
                  <a16:creationId xmlns:a16="http://schemas.microsoft.com/office/drawing/2014/main" id="{610F775A-C8D6-814C-91FD-83C1C699880C}"/>
                </a:ext>
              </a:extLst>
            </p:cNvPr>
            <p:cNvSpPr>
              <a:spLocks/>
            </p:cNvSpPr>
            <p:nvPr/>
          </p:nvSpPr>
          <p:spPr bwMode="auto">
            <a:xfrm>
              <a:off x="4962910" y="2730289"/>
              <a:ext cx="1713169" cy="1714329"/>
            </a:xfrm>
            <a:custGeom>
              <a:avLst/>
              <a:gdLst>
                <a:gd name="T0" fmla="*/ 1210 w 1233"/>
                <a:gd name="T1" fmla="*/ 695 h 1233"/>
                <a:gd name="T2" fmla="*/ 1147 w 1233"/>
                <a:gd name="T3" fmla="*/ 677 h 1233"/>
                <a:gd name="T4" fmla="*/ 1120 w 1233"/>
                <a:gd name="T5" fmla="*/ 447 h 1233"/>
                <a:gd name="T6" fmla="*/ 1180 w 1233"/>
                <a:gd name="T7" fmla="*/ 414 h 1233"/>
                <a:gd name="T8" fmla="*/ 1191 w 1233"/>
                <a:gd name="T9" fmla="*/ 376 h 1233"/>
                <a:gd name="T10" fmla="*/ 1128 w 1233"/>
                <a:gd name="T11" fmla="*/ 263 h 1233"/>
                <a:gd name="T12" fmla="*/ 1091 w 1233"/>
                <a:gd name="T13" fmla="*/ 252 h 1233"/>
                <a:gd name="T14" fmla="*/ 1030 w 1233"/>
                <a:gd name="T15" fmla="*/ 286 h 1233"/>
                <a:gd name="T16" fmla="*/ 849 w 1233"/>
                <a:gd name="T17" fmla="*/ 144 h 1233"/>
                <a:gd name="T18" fmla="*/ 870 w 1233"/>
                <a:gd name="T19" fmla="*/ 74 h 1233"/>
                <a:gd name="T20" fmla="*/ 851 w 1233"/>
                <a:gd name="T21" fmla="*/ 40 h 1233"/>
                <a:gd name="T22" fmla="*/ 726 w 1233"/>
                <a:gd name="T23" fmla="*/ 4 h 1233"/>
                <a:gd name="T24" fmla="*/ 692 w 1233"/>
                <a:gd name="T25" fmla="*/ 23 h 1233"/>
                <a:gd name="T26" fmla="*/ 671 w 1233"/>
                <a:gd name="T27" fmla="*/ 95 h 1233"/>
                <a:gd name="T28" fmla="*/ 446 w 1233"/>
                <a:gd name="T29" fmla="*/ 123 h 1233"/>
                <a:gd name="T30" fmla="*/ 410 w 1233"/>
                <a:gd name="T31" fmla="*/ 58 h 1233"/>
                <a:gd name="T32" fmla="*/ 393 w 1233"/>
                <a:gd name="T33" fmla="*/ 45 h 1233"/>
                <a:gd name="T34" fmla="*/ 372 w 1233"/>
                <a:gd name="T35" fmla="*/ 48 h 1233"/>
                <a:gd name="T36" fmla="*/ 259 w 1233"/>
                <a:gd name="T37" fmla="*/ 111 h 1233"/>
                <a:gd name="T38" fmla="*/ 248 w 1233"/>
                <a:gd name="T39" fmla="*/ 148 h 1233"/>
                <a:gd name="T40" fmla="*/ 285 w 1233"/>
                <a:gd name="T41" fmla="*/ 215 h 1233"/>
                <a:gd name="T42" fmla="*/ 148 w 1233"/>
                <a:gd name="T43" fmla="*/ 389 h 1233"/>
                <a:gd name="T44" fmla="*/ 74 w 1233"/>
                <a:gd name="T45" fmla="*/ 367 h 1233"/>
                <a:gd name="T46" fmla="*/ 40 w 1233"/>
                <a:gd name="T47" fmla="*/ 386 h 1233"/>
                <a:gd name="T48" fmla="*/ 4 w 1233"/>
                <a:gd name="T49" fmla="*/ 511 h 1233"/>
                <a:gd name="T50" fmla="*/ 23 w 1233"/>
                <a:gd name="T51" fmla="*/ 545 h 1233"/>
                <a:gd name="T52" fmla="*/ 97 w 1233"/>
                <a:gd name="T53" fmla="*/ 566 h 1233"/>
                <a:gd name="T54" fmla="*/ 121 w 1233"/>
                <a:gd name="T55" fmla="*/ 788 h 1233"/>
                <a:gd name="T56" fmla="*/ 56 w 1233"/>
                <a:gd name="T57" fmla="*/ 824 h 1233"/>
                <a:gd name="T58" fmla="*/ 45 w 1233"/>
                <a:gd name="T59" fmla="*/ 862 h 1233"/>
                <a:gd name="T60" fmla="*/ 108 w 1233"/>
                <a:gd name="T61" fmla="*/ 975 h 1233"/>
                <a:gd name="T62" fmla="*/ 124 w 1233"/>
                <a:gd name="T63" fmla="*/ 988 h 1233"/>
                <a:gd name="T64" fmla="*/ 145 w 1233"/>
                <a:gd name="T65" fmla="*/ 986 h 1233"/>
                <a:gd name="T66" fmla="*/ 209 w 1233"/>
                <a:gd name="T67" fmla="*/ 951 h 1233"/>
                <a:gd name="T68" fmla="*/ 384 w 1233"/>
                <a:gd name="T69" fmla="*/ 1093 h 1233"/>
                <a:gd name="T70" fmla="*/ 365 w 1233"/>
                <a:gd name="T71" fmla="*/ 1159 h 1233"/>
                <a:gd name="T72" fmla="*/ 384 w 1233"/>
                <a:gd name="T73" fmla="*/ 1193 h 1233"/>
                <a:gd name="T74" fmla="*/ 509 w 1233"/>
                <a:gd name="T75" fmla="*/ 1229 h 1233"/>
                <a:gd name="T76" fmla="*/ 543 w 1233"/>
                <a:gd name="T77" fmla="*/ 1210 h 1233"/>
                <a:gd name="T78" fmla="*/ 561 w 1233"/>
                <a:gd name="T79" fmla="*/ 1146 h 1233"/>
                <a:gd name="T80" fmla="*/ 787 w 1233"/>
                <a:gd name="T81" fmla="*/ 1123 h 1233"/>
                <a:gd name="T82" fmla="*/ 820 w 1233"/>
                <a:gd name="T83" fmla="*/ 1183 h 1233"/>
                <a:gd name="T84" fmla="*/ 858 w 1233"/>
                <a:gd name="T85" fmla="*/ 1194 h 1233"/>
                <a:gd name="T86" fmla="*/ 971 w 1233"/>
                <a:gd name="T87" fmla="*/ 1131 h 1233"/>
                <a:gd name="T88" fmla="*/ 984 w 1233"/>
                <a:gd name="T89" fmla="*/ 1114 h 1233"/>
                <a:gd name="T90" fmla="*/ 982 w 1233"/>
                <a:gd name="T91" fmla="*/ 1094 h 1233"/>
                <a:gd name="T92" fmla="*/ 950 w 1233"/>
                <a:gd name="T93" fmla="*/ 1036 h 1233"/>
                <a:gd name="T94" fmla="*/ 1096 w 1233"/>
                <a:gd name="T95" fmla="*/ 854 h 1233"/>
                <a:gd name="T96" fmla="*/ 1159 w 1233"/>
                <a:gd name="T97" fmla="*/ 872 h 1233"/>
                <a:gd name="T98" fmla="*/ 1193 w 1233"/>
                <a:gd name="T99" fmla="*/ 853 h 1233"/>
                <a:gd name="T100" fmla="*/ 1229 w 1233"/>
                <a:gd name="T101" fmla="*/ 729 h 1233"/>
                <a:gd name="T102" fmla="*/ 1210 w 1233"/>
                <a:gd name="T103" fmla="*/ 69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3" h="1233">
                  <a:moveTo>
                    <a:pt x="1210" y="695"/>
                  </a:moveTo>
                  <a:cubicBezTo>
                    <a:pt x="1147" y="677"/>
                    <a:pt x="1147" y="677"/>
                    <a:pt x="1147" y="677"/>
                  </a:cubicBezTo>
                  <a:cubicBezTo>
                    <a:pt x="1156" y="599"/>
                    <a:pt x="1146" y="520"/>
                    <a:pt x="1120" y="447"/>
                  </a:cubicBezTo>
                  <a:cubicBezTo>
                    <a:pt x="1180" y="414"/>
                    <a:pt x="1180" y="414"/>
                    <a:pt x="1180" y="414"/>
                  </a:cubicBezTo>
                  <a:cubicBezTo>
                    <a:pt x="1193" y="407"/>
                    <a:pt x="1198" y="389"/>
                    <a:pt x="1191" y="376"/>
                  </a:cubicBezTo>
                  <a:cubicBezTo>
                    <a:pt x="1128" y="263"/>
                    <a:pt x="1128" y="263"/>
                    <a:pt x="1128" y="263"/>
                  </a:cubicBezTo>
                  <a:cubicBezTo>
                    <a:pt x="1121" y="249"/>
                    <a:pt x="1104" y="245"/>
                    <a:pt x="1091" y="252"/>
                  </a:cubicBezTo>
                  <a:cubicBezTo>
                    <a:pt x="1030" y="286"/>
                    <a:pt x="1030" y="286"/>
                    <a:pt x="1030" y="286"/>
                  </a:cubicBezTo>
                  <a:cubicBezTo>
                    <a:pt x="981" y="226"/>
                    <a:pt x="919" y="177"/>
                    <a:pt x="849" y="144"/>
                  </a:cubicBezTo>
                  <a:cubicBezTo>
                    <a:pt x="870" y="74"/>
                    <a:pt x="870" y="74"/>
                    <a:pt x="870" y="74"/>
                  </a:cubicBezTo>
                  <a:cubicBezTo>
                    <a:pt x="874" y="59"/>
                    <a:pt x="866" y="44"/>
                    <a:pt x="851" y="40"/>
                  </a:cubicBezTo>
                  <a:cubicBezTo>
                    <a:pt x="726" y="4"/>
                    <a:pt x="726" y="4"/>
                    <a:pt x="726" y="4"/>
                  </a:cubicBezTo>
                  <a:cubicBezTo>
                    <a:pt x="712" y="0"/>
                    <a:pt x="697" y="8"/>
                    <a:pt x="692" y="23"/>
                  </a:cubicBezTo>
                  <a:cubicBezTo>
                    <a:pt x="671" y="95"/>
                    <a:pt x="671" y="95"/>
                    <a:pt x="671" y="95"/>
                  </a:cubicBezTo>
                  <a:cubicBezTo>
                    <a:pt x="595" y="88"/>
                    <a:pt x="518" y="98"/>
                    <a:pt x="446" y="123"/>
                  </a:cubicBezTo>
                  <a:cubicBezTo>
                    <a:pt x="410" y="58"/>
                    <a:pt x="410" y="58"/>
                    <a:pt x="410" y="58"/>
                  </a:cubicBezTo>
                  <a:cubicBezTo>
                    <a:pt x="406" y="52"/>
                    <a:pt x="400" y="47"/>
                    <a:pt x="393" y="45"/>
                  </a:cubicBezTo>
                  <a:cubicBezTo>
                    <a:pt x="386" y="43"/>
                    <a:pt x="379" y="44"/>
                    <a:pt x="372" y="48"/>
                  </a:cubicBezTo>
                  <a:cubicBezTo>
                    <a:pt x="259" y="111"/>
                    <a:pt x="259" y="111"/>
                    <a:pt x="259" y="111"/>
                  </a:cubicBezTo>
                  <a:cubicBezTo>
                    <a:pt x="245" y="118"/>
                    <a:pt x="241" y="134"/>
                    <a:pt x="248" y="148"/>
                  </a:cubicBezTo>
                  <a:cubicBezTo>
                    <a:pt x="285" y="215"/>
                    <a:pt x="285" y="215"/>
                    <a:pt x="285" y="215"/>
                  </a:cubicBezTo>
                  <a:cubicBezTo>
                    <a:pt x="227" y="262"/>
                    <a:pt x="180" y="322"/>
                    <a:pt x="148" y="389"/>
                  </a:cubicBezTo>
                  <a:cubicBezTo>
                    <a:pt x="74" y="367"/>
                    <a:pt x="74" y="367"/>
                    <a:pt x="74" y="367"/>
                  </a:cubicBezTo>
                  <a:cubicBezTo>
                    <a:pt x="59" y="363"/>
                    <a:pt x="44" y="372"/>
                    <a:pt x="40" y="386"/>
                  </a:cubicBezTo>
                  <a:cubicBezTo>
                    <a:pt x="4" y="511"/>
                    <a:pt x="4" y="511"/>
                    <a:pt x="4" y="511"/>
                  </a:cubicBezTo>
                  <a:cubicBezTo>
                    <a:pt x="0" y="526"/>
                    <a:pt x="8" y="541"/>
                    <a:pt x="23" y="545"/>
                  </a:cubicBezTo>
                  <a:cubicBezTo>
                    <a:pt x="97" y="566"/>
                    <a:pt x="97" y="566"/>
                    <a:pt x="97" y="566"/>
                  </a:cubicBezTo>
                  <a:cubicBezTo>
                    <a:pt x="89" y="641"/>
                    <a:pt x="97" y="717"/>
                    <a:pt x="121" y="788"/>
                  </a:cubicBezTo>
                  <a:cubicBezTo>
                    <a:pt x="56" y="824"/>
                    <a:pt x="56" y="824"/>
                    <a:pt x="56" y="824"/>
                  </a:cubicBezTo>
                  <a:cubicBezTo>
                    <a:pt x="42" y="832"/>
                    <a:pt x="38" y="848"/>
                    <a:pt x="45" y="862"/>
                  </a:cubicBezTo>
                  <a:cubicBezTo>
                    <a:pt x="108" y="975"/>
                    <a:pt x="108" y="975"/>
                    <a:pt x="108" y="975"/>
                  </a:cubicBezTo>
                  <a:cubicBezTo>
                    <a:pt x="111" y="982"/>
                    <a:pt x="117" y="986"/>
                    <a:pt x="124" y="988"/>
                  </a:cubicBezTo>
                  <a:cubicBezTo>
                    <a:pt x="131" y="990"/>
                    <a:pt x="139" y="990"/>
                    <a:pt x="145" y="986"/>
                  </a:cubicBezTo>
                  <a:cubicBezTo>
                    <a:pt x="209" y="951"/>
                    <a:pt x="209" y="951"/>
                    <a:pt x="209" y="951"/>
                  </a:cubicBezTo>
                  <a:cubicBezTo>
                    <a:pt x="256" y="1010"/>
                    <a:pt x="316" y="1059"/>
                    <a:pt x="384" y="1093"/>
                  </a:cubicBezTo>
                  <a:cubicBezTo>
                    <a:pt x="365" y="1159"/>
                    <a:pt x="365" y="1159"/>
                    <a:pt x="365" y="1159"/>
                  </a:cubicBezTo>
                  <a:cubicBezTo>
                    <a:pt x="361" y="1174"/>
                    <a:pt x="369" y="1189"/>
                    <a:pt x="384" y="1193"/>
                  </a:cubicBezTo>
                  <a:cubicBezTo>
                    <a:pt x="509" y="1229"/>
                    <a:pt x="509" y="1229"/>
                    <a:pt x="509" y="1229"/>
                  </a:cubicBezTo>
                  <a:cubicBezTo>
                    <a:pt x="523" y="1233"/>
                    <a:pt x="538" y="1225"/>
                    <a:pt x="543" y="1210"/>
                  </a:cubicBezTo>
                  <a:cubicBezTo>
                    <a:pt x="561" y="1146"/>
                    <a:pt x="561" y="1146"/>
                    <a:pt x="561" y="1146"/>
                  </a:cubicBezTo>
                  <a:cubicBezTo>
                    <a:pt x="637" y="1155"/>
                    <a:pt x="714" y="1147"/>
                    <a:pt x="787" y="1123"/>
                  </a:cubicBezTo>
                  <a:cubicBezTo>
                    <a:pt x="820" y="1183"/>
                    <a:pt x="820" y="1183"/>
                    <a:pt x="820" y="1183"/>
                  </a:cubicBezTo>
                  <a:cubicBezTo>
                    <a:pt x="828" y="1196"/>
                    <a:pt x="844" y="1201"/>
                    <a:pt x="858" y="1194"/>
                  </a:cubicBezTo>
                  <a:cubicBezTo>
                    <a:pt x="971" y="1131"/>
                    <a:pt x="971" y="1131"/>
                    <a:pt x="971" y="1131"/>
                  </a:cubicBezTo>
                  <a:cubicBezTo>
                    <a:pt x="978" y="1127"/>
                    <a:pt x="982" y="1121"/>
                    <a:pt x="984" y="1114"/>
                  </a:cubicBezTo>
                  <a:cubicBezTo>
                    <a:pt x="986" y="1107"/>
                    <a:pt x="986" y="1100"/>
                    <a:pt x="982" y="1094"/>
                  </a:cubicBezTo>
                  <a:cubicBezTo>
                    <a:pt x="950" y="1036"/>
                    <a:pt x="950" y="1036"/>
                    <a:pt x="950" y="1036"/>
                  </a:cubicBezTo>
                  <a:cubicBezTo>
                    <a:pt x="1012" y="987"/>
                    <a:pt x="1062" y="925"/>
                    <a:pt x="1096" y="854"/>
                  </a:cubicBezTo>
                  <a:cubicBezTo>
                    <a:pt x="1159" y="872"/>
                    <a:pt x="1159" y="872"/>
                    <a:pt x="1159" y="872"/>
                  </a:cubicBezTo>
                  <a:cubicBezTo>
                    <a:pt x="1174" y="876"/>
                    <a:pt x="1189" y="868"/>
                    <a:pt x="1193" y="853"/>
                  </a:cubicBezTo>
                  <a:cubicBezTo>
                    <a:pt x="1229" y="729"/>
                    <a:pt x="1229" y="729"/>
                    <a:pt x="1229" y="729"/>
                  </a:cubicBezTo>
                  <a:cubicBezTo>
                    <a:pt x="1233" y="714"/>
                    <a:pt x="1225" y="699"/>
                    <a:pt x="1210" y="695"/>
                  </a:cubicBezTo>
                  <a:close/>
                </a:path>
              </a:pathLst>
            </a:custGeom>
            <a:solidFill>
              <a:srgbClr val="A6C124"/>
            </a:solidFill>
            <a:ln>
              <a:noFill/>
            </a:ln>
          </p:spPr>
          <p:txBody>
            <a:bodyPr vert="horz" wrap="square" lIns="51435" tIns="25718" rIns="51435" bIns="25718" numCol="1" anchor="t" anchorCtr="0" compatLnSpc="1">
              <a:prstTxWarp prst="textNoShape">
                <a:avLst/>
              </a:prstTxWarp>
            </a:bodyPr>
            <a:lstStyle/>
            <a:p>
              <a:endParaRPr lang="en-US" sz="675"/>
            </a:p>
          </p:txBody>
        </p:sp>
        <p:sp>
          <p:nvSpPr>
            <p:cNvPr id="139" name="Rectangle 13">
              <a:extLst>
                <a:ext uri="{FF2B5EF4-FFF2-40B4-BE49-F238E27FC236}">
                  <a16:creationId xmlns:a16="http://schemas.microsoft.com/office/drawing/2014/main" id="{2E3D4211-9F00-0A4E-AE61-196397038619}"/>
                </a:ext>
              </a:extLst>
            </p:cNvPr>
            <p:cNvSpPr/>
            <p:nvPr/>
          </p:nvSpPr>
          <p:spPr>
            <a:xfrm>
              <a:off x="5147408" y="3396921"/>
              <a:ext cx="1413564" cy="376747"/>
            </a:xfrm>
            <a:prstGeom prst="rect">
              <a:avLst/>
            </a:prstGeom>
          </p:spPr>
          <p:txBody>
            <a:bodyPr wrap="square">
              <a:spAutoFit/>
            </a:bodyPr>
            <a:lstStyle/>
            <a:p>
              <a:pPr algn="ctr">
                <a:lnSpc>
                  <a:spcPct val="150000"/>
                </a:lnSpc>
              </a:pPr>
              <a:r>
                <a:rPr lang="es-ES_tradnl" sz="750" b="1">
                  <a:solidFill>
                    <a:schemeClr val="bg1"/>
                  </a:solidFill>
                  <a:latin typeface="Open Sans Extrabold" pitchFamily="34" charset="0"/>
                  <a:ea typeface="Open Sans Extrabold" pitchFamily="34" charset="0"/>
                  <a:cs typeface="Open Sans Extrabold" pitchFamily="34" charset="0"/>
                </a:rPr>
                <a:t>Presupuesto</a:t>
              </a:r>
              <a:endParaRPr lang="es-ES_tradnl" sz="750">
                <a:solidFill>
                  <a:schemeClr val="bg1"/>
                </a:solidFill>
                <a:latin typeface="Open Sans" pitchFamily="34" charset="0"/>
                <a:ea typeface="Open Sans" pitchFamily="34" charset="0"/>
                <a:cs typeface="Open Sans" pitchFamily="34" charset="0"/>
              </a:endParaRPr>
            </a:p>
          </p:txBody>
        </p:sp>
      </p:grpSp>
      <p:grpSp>
        <p:nvGrpSpPr>
          <p:cNvPr id="140" name="Group 2">
            <a:extLst>
              <a:ext uri="{FF2B5EF4-FFF2-40B4-BE49-F238E27FC236}">
                <a16:creationId xmlns:a16="http://schemas.microsoft.com/office/drawing/2014/main" id="{648D93D8-3958-BA4D-ABFB-0B0EC6D39AE2}"/>
              </a:ext>
            </a:extLst>
          </p:cNvPr>
          <p:cNvGrpSpPr/>
          <p:nvPr/>
        </p:nvGrpSpPr>
        <p:grpSpPr>
          <a:xfrm>
            <a:off x="5222966" y="3496825"/>
            <a:ext cx="1079882" cy="1129660"/>
            <a:chOff x="2619759" y="3222201"/>
            <a:chExt cx="2343151" cy="2344738"/>
          </a:xfrm>
        </p:grpSpPr>
        <p:sp>
          <p:nvSpPr>
            <p:cNvPr id="141" name="Freeform 5">
              <a:extLst>
                <a:ext uri="{FF2B5EF4-FFF2-40B4-BE49-F238E27FC236}">
                  <a16:creationId xmlns:a16="http://schemas.microsoft.com/office/drawing/2014/main" id="{F1D15B73-D220-1A47-9D7B-F04B5800F9D5}"/>
                </a:ext>
              </a:extLst>
            </p:cNvPr>
            <p:cNvSpPr>
              <a:spLocks/>
            </p:cNvSpPr>
            <p:nvPr/>
          </p:nvSpPr>
          <p:spPr bwMode="auto">
            <a:xfrm>
              <a:off x="2619759" y="3222201"/>
              <a:ext cx="2343151" cy="2344738"/>
            </a:xfrm>
            <a:custGeom>
              <a:avLst/>
              <a:gdLst>
                <a:gd name="T0" fmla="*/ 1210 w 1233"/>
                <a:gd name="T1" fmla="*/ 695 h 1233"/>
                <a:gd name="T2" fmla="*/ 1147 w 1233"/>
                <a:gd name="T3" fmla="*/ 677 h 1233"/>
                <a:gd name="T4" fmla="*/ 1120 w 1233"/>
                <a:gd name="T5" fmla="*/ 447 h 1233"/>
                <a:gd name="T6" fmla="*/ 1180 w 1233"/>
                <a:gd name="T7" fmla="*/ 414 h 1233"/>
                <a:gd name="T8" fmla="*/ 1191 w 1233"/>
                <a:gd name="T9" fmla="*/ 376 h 1233"/>
                <a:gd name="T10" fmla="*/ 1128 w 1233"/>
                <a:gd name="T11" fmla="*/ 263 h 1233"/>
                <a:gd name="T12" fmla="*/ 1091 w 1233"/>
                <a:gd name="T13" fmla="*/ 252 h 1233"/>
                <a:gd name="T14" fmla="*/ 1030 w 1233"/>
                <a:gd name="T15" fmla="*/ 286 h 1233"/>
                <a:gd name="T16" fmla="*/ 849 w 1233"/>
                <a:gd name="T17" fmla="*/ 144 h 1233"/>
                <a:gd name="T18" fmla="*/ 870 w 1233"/>
                <a:gd name="T19" fmla="*/ 74 h 1233"/>
                <a:gd name="T20" fmla="*/ 851 w 1233"/>
                <a:gd name="T21" fmla="*/ 40 h 1233"/>
                <a:gd name="T22" fmla="*/ 726 w 1233"/>
                <a:gd name="T23" fmla="*/ 4 h 1233"/>
                <a:gd name="T24" fmla="*/ 692 w 1233"/>
                <a:gd name="T25" fmla="*/ 23 h 1233"/>
                <a:gd name="T26" fmla="*/ 671 w 1233"/>
                <a:gd name="T27" fmla="*/ 95 h 1233"/>
                <a:gd name="T28" fmla="*/ 446 w 1233"/>
                <a:gd name="T29" fmla="*/ 123 h 1233"/>
                <a:gd name="T30" fmla="*/ 410 w 1233"/>
                <a:gd name="T31" fmla="*/ 58 h 1233"/>
                <a:gd name="T32" fmla="*/ 393 w 1233"/>
                <a:gd name="T33" fmla="*/ 45 h 1233"/>
                <a:gd name="T34" fmla="*/ 372 w 1233"/>
                <a:gd name="T35" fmla="*/ 48 h 1233"/>
                <a:gd name="T36" fmla="*/ 259 w 1233"/>
                <a:gd name="T37" fmla="*/ 111 h 1233"/>
                <a:gd name="T38" fmla="*/ 248 w 1233"/>
                <a:gd name="T39" fmla="*/ 148 h 1233"/>
                <a:gd name="T40" fmla="*/ 285 w 1233"/>
                <a:gd name="T41" fmla="*/ 215 h 1233"/>
                <a:gd name="T42" fmla="*/ 148 w 1233"/>
                <a:gd name="T43" fmla="*/ 389 h 1233"/>
                <a:gd name="T44" fmla="*/ 74 w 1233"/>
                <a:gd name="T45" fmla="*/ 367 h 1233"/>
                <a:gd name="T46" fmla="*/ 40 w 1233"/>
                <a:gd name="T47" fmla="*/ 386 h 1233"/>
                <a:gd name="T48" fmla="*/ 4 w 1233"/>
                <a:gd name="T49" fmla="*/ 511 h 1233"/>
                <a:gd name="T50" fmla="*/ 23 w 1233"/>
                <a:gd name="T51" fmla="*/ 545 h 1233"/>
                <a:gd name="T52" fmla="*/ 97 w 1233"/>
                <a:gd name="T53" fmla="*/ 566 h 1233"/>
                <a:gd name="T54" fmla="*/ 121 w 1233"/>
                <a:gd name="T55" fmla="*/ 788 h 1233"/>
                <a:gd name="T56" fmla="*/ 56 w 1233"/>
                <a:gd name="T57" fmla="*/ 824 h 1233"/>
                <a:gd name="T58" fmla="*/ 45 w 1233"/>
                <a:gd name="T59" fmla="*/ 862 h 1233"/>
                <a:gd name="T60" fmla="*/ 108 w 1233"/>
                <a:gd name="T61" fmla="*/ 975 h 1233"/>
                <a:gd name="T62" fmla="*/ 124 w 1233"/>
                <a:gd name="T63" fmla="*/ 988 h 1233"/>
                <a:gd name="T64" fmla="*/ 145 w 1233"/>
                <a:gd name="T65" fmla="*/ 986 h 1233"/>
                <a:gd name="T66" fmla="*/ 209 w 1233"/>
                <a:gd name="T67" fmla="*/ 951 h 1233"/>
                <a:gd name="T68" fmla="*/ 384 w 1233"/>
                <a:gd name="T69" fmla="*/ 1093 h 1233"/>
                <a:gd name="T70" fmla="*/ 365 w 1233"/>
                <a:gd name="T71" fmla="*/ 1159 h 1233"/>
                <a:gd name="T72" fmla="*/ 384 w 1233"/>
                <a:gd name="T73" fmla="*/ 1193 h 1233"/>
                <a:gd name="T74" fmla="*/ 509 w 1233"/>
                <a:gd name="T75" fmla="*/ 1229 h 1233"/>
                <a:gd name="T76" fmla="*/ 543 w 1233"/>
                <a:gd name="T77" fmla="*/ 1210 h 1233"/>
                <a:gd name="T78" fmla="*/ 561 w 1233"/>
                <a:gd name="T79" fmla="*/ 1146 h 1233"/>
                <a:gd name="T80" fmla="*/ 787 w 1233"/>
                <a:gd name="T81" fmla="*/ 1123 h 1233"/>
                <a:gd name="T82" fmla="*/ 820 w 1233"/>
                <a:gd name="T83" fmla="*/ 1183 h 1233"/>
                <a:gd name="T84" fmla="*/ 858 w 1233"/>
                <a:gd name="T85" fmla="*/ 1194 h 1233"/>
                <a:gd name="T86" fmla="*/ 971 w 1233"/>
                <a:gd name="T87" fmla="*/ 1131 h 1233"/>
                <a:gd name="T88" fmla="*/ 984 w 1233"/>
                <a:gd name="T89" fmla="*/ 1114 h 1233"/>
                <a:gd name="T90" fmla="*/ 982 w 1233"/>
                <a:gd name="T91" fmla="*/ 1094 h 1233"/>
                <a:gd name="T92" fmla="*/ 950 w 1233"/>
                <a:gd name="T93" fmla="*/ 1036 h 1233"/>
                <a:gd name="T94" fmla="*/ 1096 w 1233"/>
                <a:gd name="T95" fmla="*/ 854 h 1233"/>
                <a:gd name="T96" fmla="*/ 1159 w 1233"/>
                <a:gd name="T97" fmla="*/ 872 h 1233"/>
                <a:gd name="T98" fmla="*/ 1193 w 1233"/>
                <a:gd name="T99" fmla="*/ 853 h 1233"/>
                <a:gd name="T100" fmla="*/ 1229 w 1233"/>
                <a:gd name="T101" fmla="*/ 729 h 1233"/>
                <a:gd name="T102" fmla="*/ 1210 w 1233"/>
                <a:gd name="T103" fmla="*/ 69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3" h="1233">
                  <a:moveTo>
                    <a:pt x="1210" y="695"/>
                  </a:moveTo>
                  <a:cubicBezTo>
                    <a:pt x="1147" y="677"/>
                    <a:pt x="1147" y="677"/>
                    <a:pt x="1147" y="677"/>
                  </a:cubicBezTo>
                  <a:cubicBezTo>
                    <a:pt x="1156" y="599"/>
                    <a:pt x="1146" y="520"/>
                    <a:pt x="1120" y="447"/>
                  </a:cubicBezTo>
                  <a:cubicBezTo>
                    <a:pt x="1180" y="414"/>
                    <a:pt x="1180" y="414"/>
                    <a:pt x="1180" y="414"/>
                  </a:cubicBezTo>
                  <a:cubicBezTo>
                    <a:pt x="1193" y="407"/>
                    <a:pt x="1198" y="389"/>
                    <a:pt x="1191" y="376"/>
                  </a:cubicBezTo>
                  <a:cubicBezTo>
                    <a:pt x="1128" y="263"/>
                    <a:pt x="1128" y="263"/>
                    <a:pt x="1128" y="263"/>
                  </a:cubicBezTo>
                  <a:cubicBezTo>
                    <a:pt x="1121" y="249"/>
                    <a:pt x="1104" y="245"/>
                    <a:pt x="1091" y="252"/>
                  </a:cubicBezTo>
                  <a:cubicBezTo>
                    <a:pt x="1030" y="286"/>
                    <a:pt x="1030" y="286"/>
                    <a:pt x="1030" y="286"/>
                  </a:cubicBezTo>
                  <a:cubicBezTo>
                    <a:pt x="981" y="226"/>
                    <a:pt x="919" y="177"/>
                    <a:pt x="849" y="144"/>
                  </a:cubicBezTo>
                  <a:cubicBezTo>
                    <a:pt x="870" y="74"/>
                    <a:pt x="870" y="74"/>
                    <a:pt x="870" y="74"/>
                  </a:cubicBezTo>
                  <a:cubicBezTo>
                    <a:pt x="874" y="59"/>
                    <a:pt x="866" y="44"/>
                    <a:pt x="851" y="40"/>
                  </a:cubicBezTo>
                  <a:cubicBezTo>
                    <a:pt x="726" y="4"/>
                    <a:pt x="726" y="4"/>
                    <a:pt x="726" y="4"/>
                  </a:cubicBezTo>
                  <a:cubicBezTo>
                    <a:pt x="712" y="0"/>
                    <a:pt x="697" y="8"/>
                    <a:pt x="692" y="23"/>
                  </a:cubicBezTo>
                  <a:cubicBezTo>
                    <a:pt x="671" y="95"/>
                    <a:pt x="671" y="95"/>
                    <a:pt x="671" y="95"/>
                  </a:cubicBezTo>
                  <a:cubicBezTo>
                    <a:pt x="595" y="88"/>
                    <a:pt x="518" y="98"/>
                    <a:pt x="446" y="123"/>
                  </a:cubicBezTo>
                  <a:cubicBezTo>
                    <a:pt x="410" y="58"/>
                    <a:pt x="410" y="58"/>
                    <a:pt x="410" y="58"/>
                  </a:cubicBezTo>
                  <a:cubicBezTo>
                    <a:pt x="406" y="52"/>
                    <a:pt x="400" y="47"/>
                    <a:pt x="393" y="45"/>
                  </a:cubicBezTo>
                  <a:cubicBezTo>
                    <a:pt x="386" y="43"/>
                    <a:pt x="379" y="44"/>
                    <a:pt x="372" y="48"/>
                  </a:cubicBezTo>
                  <a:cubicBezTo>
                    <a:pt x="259" y="111"/>
                    <a:pt x="259" y="111"/>
                    <a:pt x="259" y="111"/>
                  </a:cubicBezTo>
                  <a:cubicBezTo>
                    <a:pt x="245" y="118"/>
                    <a:pt x="241" y="134"/>
                    <a:pt x="248" y="148"/>
                  </a:cubicBezTo>
                  <a:cubicBezTo>
                    <a:pt x="285" y="215"/>
                    <a:pt x="285" y="215"/>
                    <a:pt x="285" y="215"/>
                  </a:cubicBezTo>
                  <a:cubicBezTo>
                    <a:pt x="227" y="262"/>
                    <a:pt x="180" y="322"/>
                    <a:pt x="148" y="389"/>
                  </a:cubicBezTo>
                  <a:cubicBezTo>
                    <a:pt x="74" y="367"/>
                    <a:pt x="74" y="367"/>
                    <a:pt x="74" y="367"/>
                  </a:cubicBezTo>
                  <a:cubicBezTo>
                    <a:pt x="59" y="363"/>
                    <a:pt x="44" y="372"/>
                    <a:pt x="40" y="386"/>
                  </a:cubicBezTo>
                  <a:cubicBezTo>
                    <a:pt x="4" y="511"/>
                    <a:pt x="4" y="511"/>
                    <a:pt x="4" y="511"/>
                  </a:cubicBezTo>
                  <a:cubicBezTo>
                    <a:pt x="0" y="526"/>
                    <a:pt x="8" y="541"/>
                    <a:pt x="23" y="545"/>
                  </a:cubicBezTo>
                  <a:cubicBezTo>
                    <a:pt x="97" y="566"/>
                    <a:pt x="97" y="566"/>
                    <a:pt x="97" y="566"/>
                  </a:cubicBezTo>
                  <a:cubicBezTo>
                    <a:pt x="89" y="641"/>
                    <a:pt x="97" y="717"/>
                    <a:pt x="121" y="788"/>
                  </a:cubicBezTo>
                  <a:cubicBezTo>
                    <a:pt x="56" y="824"/>
                    <a:pt x="56" y="824"/>
                    <a:pt x="56" y="824"/>
                  </a:cubicBezTo>
                  <a:cubicBezTo>
                    <a:pt x="42" y="832"/>
                    <a:pt x="38" y="848"/>
                    <a:pt x="45" y="862"/>
                  </a:cubicBezTo>
                  <a:cubicBezTo>
                    <a:pt x="108" y="975"/>
                    <a:pt x="108" y="975"/>
                    <a:pt x="108" y="975"/>
                  </a:cubicBezTo>
                  <a:cubicBezTo>
                    <a:pt x="111" y="982"/>
                    <a:pt x="117" y="986"/>
                    <a:pt x="124" y="988"/>
                  </a:cubicBezTo>
                  <a:cubicBezTo>
                    <a:pt x="131" y="990"/>
                    <a:pt x="139" y="990"/>
                    <a:pt x="145" y="986"/>
                  </a:cubicBezTo>
                  <a:cubicBezTo>
                    <a:pt x="209" y="951"/>
                    <a:pt x="209" y="951"/>
                    <a:pt x="209" y="951"/>
                  </a:cubicBezTo>
                  <a:cubicBezTo>
                    <a:pt x="256" y="1010"/>
                    <a:pt x="316" y="1059"/>
                    <a:pt x="384" y="1093"/>
                  </a:cubicBezTo>
                  <a:cubicBezTo>
                    <a:pt x="365" y="1159"/>
                    <a:pt x="365" y="1159"/>
                    <a:pt x="365" y="1159"/>
                  </a:cubicBezTo>
                  <a:cubicBezTo>
                    <a:pt x="361" y="1174"/>
                    <a:pt x="369" y="1189"/>
                    <a:pt x="384" y="1193"/>
                  </a:cubicBezTo>
                  <a:cubicBezTo>
                    <a:pt x="509" y="1229"/>
                    <a:pt x="509" y="1229"/>
                    <a:pt x="509" y="1229"/>
                  </a:cubicBezTo>
                  <a:cubicBezTo>
                    <a:pt x="523" y="1233"/>
                    <a:pt x="538" y="1225"/>
                    <a:pt x="543" y="1210"/>
                  </a:cubicBezTo>
                  <a:cubicBezTo>
                    <a:pt x="561" y="1146"/>
                    <a:pt x="561" y="1146"/>
                    <a:pt x="561" y="1146"/>
                  </a:cubicBezTo>
                  <a:cubicBezTo>
                    <a:pt x="637" y="1155"/>
                    <a:pt x="714" y="1147"/>
                    <a:pt x="787" y="1123"/>
                  </a:cubicBezTo>
                  <a:cubicBezTo>
                    <a:pt x="820" y="1183"/>
                    <a:pt x="820" y="1183"/>
                    <a:pt x="820" y="1183"/>
                  </a:cubicBezTo>
                  <a:cubicBezTo>
                    <a:pt x="828" y="1196"/>
                    <a:pt x="844" y="1201"/>
                    <a:pt x="858" y="1194"/>
                  </a:cubicBezTo>
                  <a:cubicBezTo>
                    <a:pt x="971" y="1131"/>
                    <a:pt x="971" y="1131"/>
                    <a:pt x="971" y="1131"/>
                  </a:cubicBezTo>
                  <a:cubicBezTo>
                    <a:pt x="978" y="1127"/>
                    <a:pt x="982" y="1121"/>
                    <a:pt x="984" y="1114"/>
                  </a:cubicBezTo>
                  <a:cubicBezTo>
                    <a:pt x="986" y="1107"/>
                    <a:pt x="986" y="1100"/>
                    <a:pt x="982" y="1094"/>
                  </a:cubicBezTo>
                  <a:cubicBezTo>
                    <a:pt x="950" y="1036"/>
                    <a:pt x="950" y="1036"/>
                    <a:pt x="950" y="1036"/>
                  </a:cubicBezTo>
                  <a:cubicBezTo>
                    <a:pt x="1012" y="987"/>
                    <a:pt x="1062" y="925"/>
                    <a:pt x="1096" y="854"/>
                  </a:cubicBezTo>
                  <a:cubicBezTo>
                    <a:pt x="1159" y="872"/>
                    <a:pt x="1159" y="872"/>
                    <a:pt x="1159" y="872"/>
                  </a:cubicBezTo>
                  <a:cubicBezTo>
                    <a:pt x="1174" y="876"/>
                    <a:pt x="1189" y="868"/>
                    <a:pt x="1193" y="853"/>
                  </a:cubicBezTo>
                  <a:cubicBezTo>
                    <a:pt x="1229" y="729"/>
                    <a:pt x="1229" y="729"/>
                    <a:pt x="1229" y="729"/>
                  </a:cubicBezTo>
                  <a:cubicBezTo>
                    <a:pt x="1233" y="714"/>
                    <a:pt x="1225" y="699"/>
                    <a:pt x="1210" y="695"/>
                  </a:cubicBezTo>
                  <a:close/>
                </a:path>
              </a:pathLst>
            </a:custGeom>
            <a:solidFill>
              <a:srgbClr val="84CBC5"/>
            </a:solidFill>
            <a:ln>
              <a:noFill/>
            </a:ln>
          </p:spPr>
          <p:txBody>
            <a:bodyPr vert="horz" wrap="square" lIns="51435" tIns="25718" rIns="51435" bIns="25718" numCol="1" anchor="t" anchorCtr="0" compatLnSpc="1">
              <a:prstTxWarp prst="textNoShape">
                <a:avLst/>
              </a:prstTxWarp>
            </a:bodyPr>
            <a:lstStyle/>
            <a:p>
              <a:endParaRPr lang="en-US" sz="675"/>
            </a:p>
          </p:txBody>
        </p:sp>
        <p:sp>
          <p:nvSpPr>
            <p:cNvPr id="142" name="Rectangle 14">
              <a:extLst>
                <a:ext uri="{FF2B5EF4-FFF2-40B4-BE49-F238E27FC236}">
                  <a16:creationId xmlns:a16="http://schemas.microsoft.com/office/drawing/2014/main" id="{8443EADC-45FF-8C49-8C50-1226DCA9409B}"/>
                </a:ext>
              </a:extLst>
            </p:cNvPr>
            <p:cNvSpPr/>
            <p:nvPr/>
          </p:nvSpPr>
          <p:spPr>
            <a:xfrm>
              <a:off x="3031541" y="4188719"/>
              <a:ext cx="1498164" cy="512259"/>
            </a:xfrm>
            <a:prstGeom prst="rect">
              <a:avLst/>
            </a:prstGeom>
          </p:spPr>
          <p:txBody>
            <a:bodyPr wrap="square">
              <a:spAutoFit/>
            </a:bodyPr>
            <a:lstStyle/>
            <a:p>
              <a:pPr algn="ctr">
                <a:lnSpc>
                  <a:spcPct val="150000"/>
                </a:lnSpc>
              </a:pPr>
              <a:r>
                <a:rPr lang="es-ES_tradnl" sz="750" b="1">
                  <a:solidFill>
                    <a:schemeClr val="bg1"/>
                  </a:solidFill>
                  <a:latin typeface="Open Sans Extrabold" pitchFamily="34" charset="0"/>
                  <a:ea typeface="Open Sans Extrabold" pitchFamily="34" charset="0"/>
                  <a:cs typeface="Open Sans Extrabold" pitchFamily="34" charset="0"/>
                </a:rPr>
                <a:t>Servicios</a:t>
              </a:r>
              <a:endParaRPr lang="es-ES_tradnl" sz="750">
                <a:solidFill>
                  <a:schemeClr val="bg1"/>
                </a:solidFill>
                <a:latin typeface="Open Sans" pitchFamily="34" charset="0"/>
                <a:ea typeface="Open Sans" pitchFamily="34" charset="0"/>
                <a:cs typeface="Open Sans" pitchFamily="34" charset="0"/>
              </a:endParaRPr>
            </a:p>
          </p:txBody>
        </p:sp>
      </p:grpSp>
      <p:grpSp>
        <p:nvGrpSpPr>
          <p:cNvPr id="143" name="Group 1">
            <a:extLst>
              <a:ext uri="{FF2B5EF4-FFF2-40B4-BE49-F238E27FC236}">
                <a16:creationId xmlns:a16="http://schemas.microsoft.com/office/drawing/2014/main" id="{935E4B76-3A9C-CA46-8BF8-ADED3D9B1937}"/>
              </a:ext>
            </a:extLst>
          </p:cNvPr>
          <p:cNvGrpSpPr/>
          <p:nvPr/>
        </p:nvGrpSpPr>
        <p:grpSpPr>
          <a:xfrm>
            <a:off x="4845607" y="2947457"/>
            <a:ext cx="709819" cy="804384"/>
            <a:chOff x="1440035" y="2116140"/>
            <a:chExt cx="1713169" cy="1714329"/>
          </a:xfrm>
        </p:grpSpPr>
        <p:sp>
          <p:nvSpPr>
            <p:cNvPr id="277" name="Freeform 11">
              <a:extLst>
                <a:ext uri="{FF2B5EF4-FFF2-40B4-BE49-F238E27FC236}">
                  <a16:creationId xmlns:a16="http://schemas.microsoft.com/office/drawing/2014/main" id="{137FD57B-71BF-874A-8288-52FC974C178B}"/>
                </a:ext>
              </a:extLst>
            </p:cNvPr>
            <p:cNvSpPr>
              <a:spLocks/>
            </p:cNvSpPr>
            <p:nvPr/>
          </p:nvSpPr>
          <p:spPr bwMode="auto">
            <a:xfrm>
              <a:off x="1440035" y="2116140"/>
              <a:ext cx="1713169" cy="1714329"/>
            </a:xfrm>
            <a:custGeom>
              <a:avLst/>
              <a:gdLst>
                <a:gd name="T0" fmla="*/ 1210 w 1233"/>
                <a:gd name="T1" fmla="*/ 695 h 1233"/>
                <a:gd name="T2" fmla="*/ 1147 w 1233"/>
                <a:gd name="T3" fmla="*/ 677 h 1233"/>
                <a:gd name="T4" fmla="*/ 1120 w 1233"/>
                <a:gd name="T5" fmla="*/ 447 h 1233"/>
                <a:gd name="T6" fmla="*/ 1180 w 1233"/>
                <a:gd name="T7" fmla="*/ 414 h 1233"/>
                <a:gd name="T8" fmla="*/ 1191 w 1233"/>
                <a:gd name="T9" fmla="*/ 376 h 1233"/>
                <a:gd name="T10" fmla="*/ 1128 w 1233"/>
                <a:gd name="T11" fmla="*/ 263 h 1233"/>
                <a:gd name="T12" fmla="*/ 1091 w 1233"/>
                <a:gd name="T13" fmla="*/ 252 h 1233"/>
                <a:gd name="T14" fmla="*/ 1030 w 1233"/>
                <a:gd name="T15" fmla="*/ 286 h 1233"/>
                <a:gd name="T16" fmla="*/ 849 w 1233"/>
                <a:gd name="T17" fmla="*/ 144 h 1233"/>
                <a:gd name="T18" fmla="*/ 870 w 1233"/>
                <a:gd name="T19" fmla="*/ 74 h 1233"/>
                <a:gd name="T20" fmla="*/ 851 w 1233"/>
                <a:gd name="T21" fmla="*/ 40 h 1233"/>
                <a:gd name="T22" fmla="*/ 726 w 1233"/>
                <a:gd name="T23" fmla="*/ 4 h 1233"/>
                <a:gd name="T24" fmla="*/ 692 w 1233"/>
                <a:gd name="T25" fmla="*/ 23 h 1233"/>
                <a:gd name="T26" fmla="*/ 671 w 1233"/>
                <a:gd name="T27" fmla="*/ 95 h 1233"/>
                <a:gd name="T28" fmla="*/ 446 w 1233"/>
                <a:gd name="T29" fmla="*/ 123 h 1233"/>
                <a:gd name="T30" fmla="*/ 410 w 1233"/>
                <a:gd name="T31" fmla="*/ 58 h 1233"/>
                <a:gd name="T32" fmla="*/ 393 w 1233"/>
                <a:gd name="T33" fmla="*/ 45 h 1233"/>
                <a:gd name="T34" fmla="*/ 372 w 1233"/>
                <a:gd name="T35" fmla="*/ 48 h 1233"/>
                <a:gd name="T36" fmla="*/ 259 w 1233"/>
                <a:gd name="T37" fmla="*/ 111 h 1233"/>
                <a:gd name="T38" fmla="*/ 248 w 1233"/>
                <a:gd name="T39" fmla="*/ 148 h 1233"/>
                <a:gd name="T40" fmla="*/ 285 w 1233"/>
                <a:gd name="T41" fmla="*/ 215 h 1233"/>
                <a:gd name="T42" fmla="*/ 148 w 1233"/>
                <a:gd name="T43" fmla="*/ 389 h 1233"/>
                <a:gd name="T44" fmla="*/ 74 w 1233"/>
                <a:gd name="T45" fmla="*/ 367 h 1233"/>
                <a:gd name="T46" fmla="*/ 40 w 1233"/>
                <a:gd name="T47" fmla="*/ 386 h 1233"/>
                <a:gd name="T48" fmla="*/ 4 w 1233"/>
                <a:gd name="T49" fmla="*/ 511 h 1233"/>
                <a:gd name="T50" fmla="*/ 23 w 1233"/>
                <a:gd name="T51" fmla="*/ 545 h 1233"/>
                <a:gd name="T52" fmla="*/ 97 w 1233"/>
                <a:gd name="T53" fmla="*/ 566 h 1233"/>
                <a:gd name="T54" fmla="*/ 121 w 1233"/>
                <a:gd name="T55" fmla="*/ 788 h 1233"/>
                <a:gd name="T56" fmla="*/ 56 w 1233"/>
                <a:gd name="T57" fmla="*/ 824 h 1233"/>
                <a:gd name="T58" fmla="*/ 45 w 1233"/>
                <a:gd name="T59" fmla="*/ 862 h 1233"/>
                <a:gd name="T60" fmla="*/ 108 w 1233"/>
                <a:gd name="T61" fmla="*/ 975 h 1233"/>
                <a:gd name="T62" fmla="*/ 124 w 1233"/>
                <a:gd name="T63" fmla="*/ 988 h 1233"/>
                <a:gd name="T64" fmla="*/ 145 w 1233"/>
                <a:gd name="T65" fmla="*/ 986 h 1233"/>
                <a:gd name="T66" fmla="*/ 209 w 1233"/>
                <a:gd name="T67" fmla="*/ 951 h 1233"/>
                <a:gd name="T68" fmla="*/ 384 w 1233"/>
                <a:gd name="T69" fmla="*/ 1093 h 1233"/>
                <a:gd name="T70" fmla="*/ 365 w 1233"/>
                <a:gd name="T71" fmla="*/ 1159 h 1233"/>
                <a:gd name="T72" fmla="*/ 384 w 1233"/>
                <a:gd name="T73" fmla="*/ 1193 h 1233"/>
                <a:gd name="T74" fmla="*/ 509 w 1233"/>
                <a:gd name="T75" fmla="*/ 1229 h 1233"/>
                <a:gd name="T76" fmla="*/ 543 w 1233"/>
                <a:gd name="T77" fmla="*/ 1210 h 1233"/>
                <a:gd name="T78" fmla="*/ 561 w 1233"/>
                <a:gd name="T79" fmla="*/ 1146 h 1233"/>
                <a:gd name="T80" fmla="*/ 787 w 1233"/>
                <a:gd name="T81" fmla="*/ 1123 h 1233"/>
                <a:gd name="T82" fmla="*/ 820 w 1233"/>
                <a:gd name="T83" fmla="*/ 1183 h 1233"/>
                <a:gd name="T84" fmla="*/ 858 w 1233"/>
                <a:gd name="T85" fmla="*/ 1194 h 1233"/>
                <a:gd name="T86" fmla="*/ 971 w 1233"/>
                <a:gd name="T87" fmla="*/ 1131 h 1233"/>
                <a:gd name="T88" fmla="*/ 984 w 1233"/>
                <a:gd name="T89" fmla="*/ 1114 h 1233"/>
                <a:gd name="T90" fmla="*/ 982 w 1233"/>
                <a:gd name="T91" fmla="*/ 1094 h 1233"/>
                <a:gd name="T92" fmla="*/ 950 w 1233"/>
                <a:gd name="T93" fmla="*/ 1036 h 1233"/>
                <a:gd name="T94" fmla="*/ 1096 w 1233"/>
                <a:gd name="T95" fmla="*/ 854 h 1233"/>
                <a:gd name="T96" fmla="*/ 1159 w 1233"/>
                <a:gd name="T97" fmla="*/ 872 h 1233"/>
                <a:gd name="T98" fmla="*/ 1193 w 1233"/>
                <a:gd name="T99" fmla="*/ 853 h 1233"/>
                <a:gd name="T100" fmla="*/ 1229 w 1233"/>
                <a:gd name="T101" fmla="*/ 729 h 1233"/>
                <a:gd name="T102" fmla="*/ 1210 w 1233"/>
                <a:gd name="T103" fmla="*/ 69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3" h="1233">
                  <a:moveTo>
                    <a:pt x="1210" y="695"/>
                  </a:moveTo>
                  <a:cubicBezTo>
                    <a:pt x="1147" y="677"/>
                    <a:pt x="1147" y="677"/>
                    <a:pt x="1147" y="677"/>
                  </a:cubicBezTo>
                  <a:cubicBezTo>
                    <a:pt x="1156" y="599"/>
                    <a:pt x="1146" y="520"/>
                    <a:pt x="1120" y="447"/>
                  </a:cubicBezTo>
                  <a:cubicBezTo>
                    <a:pt x="1180" y="414"/>
                    <a:pt x="1180" y="414"/>
                    <a:pt x="1180" y="414"/>
                  </a:cubicBezTo>
                  <a:cubicBezTo>
                    <a:pt x="1193" y="407"/>
                    <a:pt x="1198" y="389"/>
                    <a:pt x="1191" y="376"/>
                  </a:cubicBezTo>
                  <a:cubicBezTo>
                    <a:pt x="1128" y="263"/>
                    <a:pt x="1128" y="263"/>
                    <a:pt x="1128" y="263"/>
                  </a:cubicBezTo>
                  <a:cubicBezTo>
                    <a:pt x="1121" y="249"/>
                    <a:pt x="1104" y="245"/>
                    <a:pt x="1091" y="252"/>
                  </a:cubicBezTo>
                  <a:cubicBezTo>
                    <a:pt x="1030" y="286"/>
                    <a:pt x="1030" y="286"/>
                    <a:pt x="1030" y="286"/>
                  </a:cubicBezTo>
                  <a:cubicBezTo>
                    <a:pt x="981" y="226"/>
                    <a:pt x="919" y="177"/>
                    <a:pt x="849" y="144"/>
                  </a:cubicBezTo>
                  <a:cubicBezTo>
                    <a:pt x="870" y="74"/>
                    <a:pt x="870" y="74"/>
                    <a:pt x="870" y="74"/>
                  </a:cubicBezTo>
                  <a:cubicBezTo>
                    <a:pt x="874" y="59"/>
                    <a:pt x="866" y="44"/>
                    <a:pt x="851" y="40"/>
                  </a:cubicBezTo>
                  <a:cubicBezTo>
                    <a:pt x="726" y="4"/>
                    <a:pt x="726" y="4"/>
                    <a:pt x="726" y="4"/>
                  </a:cubicBezTo>
                  <a:cubicBezTo>
                    <a:pt x="712" y="0"/>
                    <a:pt x="697" y="8"/>
                    <a:pt x="692" y="23"/>
                  </a:cubicBezTo>
                  <a:cubicBezTo>
                    <a:pt x="671" y="95"/>
                    <a:pt x="671" y="95"/>
                    <a:pt x="671" y="95"/>
                  </a:cubicBezTo>
                  <a:cubicBezTo>
                    <a:pt x="595" y="88"/>
                    <a:pt x="518" y="98"/>
                    <a:pt x="446" y="123"/>
                  </a:cubicBezTo>
                  <a:cubicBezTo>
                    <a:pt x="410" y="58"/>
                    <a:pt x="410" y="58"/>
                    <a:pt x="410" y="58"/>
                  </a:cubicBezTo>
                  <a:cubicBezTo>
                    <a:pt x="406" y="52"/>
                    <a:pt x="400" y="47"/>
                    <a:pt x="393" y="45"/>
                  </a:cubicBezTo>
                  <a:cubicBezTo>
                    <a:pt x="386" y="43"/>
                    <a:pt x="379" y="44"/>
                    <a:pt x="372" y="48"/>
                  </a:cubicBezTo>
                  <a:cubicBezTo>
                    <a:pt x="259" y="111"/>
                    <a:pt x="259" y="111"/>
                    <a:pt x="259" y="111"/>
                  </a:cubicBezTo>
                  <a:cubicBezTo>
                    <a:pt x="245" y="118"/>
                    <a:pt x="241" y="134"/>
                    <a:pt x="248" y="148"/>
                  </a:cubicBezTo>
                  <a:cubicBezTo>
                    <a:pt x="285" y="215"/>
                    <a:pt x="285" y="215"/>
                    <a:pt x="285" y="215"/>
                  </a:cubicBezTo>
                  <a:cubicBezTo>
                    <a:pt x="227" y="262"/>
                    <a:pt x="180" y="322"/>
                    <a:pt x="148" y="389"/>
                  </a:cubicBezTo>
                  <a:cubicBezTo>
                    <a:pt x="74" y="367"/>
                    <a:pt x="74" y="367"/>
                    <a:pt x="74" y="367"/>
                  </a:cubicBezTo>
                  <a:cubicBezTo>
                    <a:pt x="59" y="363"/>
                    <a:pt x="44" y="372"/>
                    <a:pt x="40" y="386"/>
                  </a:cubicBezTo>
                  <a:cubicBezTo>
                    <a:pt x="4" y="511"/>
                    <a:pt x="4" y="511"/>
                    <a:pt x="4" y="511"/>
                  </a:cubicBezTo>
                  <a:cubicBezTo>
                    <a:pt x="0" y="526"/>
                    <a:pt x="8" y="541"/>
                    <a:pt x="23" y="545"/>
                  </a:cubicBezTo>
                  <a:cubicBezTo>
                    <a:pt x="97" y="566"/>
                    <a:pt x="97" y="566"/>
                    <a:pt x="97" y="566"/>
                  </a:cubicBezTo>
                  <a:cubicBezTo>
                    <a:pt x="89" y="641"/>
                    <a:pt x="97" y="717"/>
                    <a:pt x="121" y="788"/>
                  </a:cubicBezTo>
                  <a:cubicBezTo>
                    <a:pt x="56" y="824"/>
                    <a:pt x="56" y="824"/>
                    <a:pt x="56" y="824"/>
                  </a:cubicBezTo>
                  <a:cubicBezTo>
                    <a:pt x="42" y="832"/>
                    <a:pt x="38" y="848"/>
                    <a:pt x="45" y="862"/>
                  </a:cubicBezTo>
                  <a:cubicBezTo>
                    <a:pt x="108" y="975"/>
                    <a:pt x="108" y="975"/>
                    <a:pt x="108" y="975"/>
                  </a:cubicBezTo>
                  <a:cubicBezTo>
                    <a:pt x="111" y="982"/>
                    <a:pt x="117" y="986"/>
                    <a:pt x="124" y="988"/>
                  </a:cubicBezTo>
                  <a:cubicBezTo>
                    <a:pt x="131" y="990"/>
                    <a:pt x="139" y="990"/>
                    <a:pt x="145" y="986"/>
                  </a:cubicBezTo>
                  <a:cubicBezTo>
                    <a:pt x="209" y="951"/>
                    <a:pt x="209" y="951"/>
                    <a:pt x="209" y="951"/>
                  </a:cubicBezTo>
                  <a:cubicBezTo>
                    <a:pt x="256" y="1010"/>
                    <a:pt x="316" y="1059"/>
                    <a:pt x="384" y="1093"/>
                  </a:cubicBezTo>
                  <a:cubicBezTo>
                    <a:pt x="365" y="1159"/>
                    <a:pt x="365" y="1159"/>
                    <a:pt x="365" y="1159"/>
                  </a:cubicBezTo>
                  <a:cubicBezTo>
                    <a:pt x="361" y="1174"/>
                    <a:pt x="369" y="1189"/>
                    <a:pt x="384" y="1193"/>
                  </a:cubicBezTo>
                  <a:cubicBezTo>
                    <a:pt x="509" y="1229"/>
                    <a:pt x="509" y="1229"/>
                    <a:pt x="509" y="1229"/>
                  </a:cubicBezTo>
                  <a:cubicBezTo>
                    <a:pt x="523" y="1233"/>
                    <a:pt x="538" y="1225"/>
                    <a:pt x="543" y="1210"/>
                  </a:cubicBezTo>
                  <a:cubicBezTo>
                    <a:pt x="561" y="1146"/>
                    <a:pt x="561" y="1146"/>
                    <a:pt x="561" y="1146"/>
                  </a:cubicBezTo>
                  <a:cubicBezTo>
                    <a:pt x="637" y="1155"/>
                    <a:pt x="714" y="1147"/>
                    <a:pt x="787" y="1123"/>
                  </a:cubicBezTo>
                  <a:cubicBezTo>
                    <a:pt x="820" y="1183"/>
                    <a:pt x="820" y="1183"/>
                    <a:pt x="820" y="1183"/>
                  </a:cubicBezTo>
                  <a:cubicBezTo>
                    <a:pt x="828" y="1196"/>
                    <a:pt x="844" y="1201"/>
                    <a:pt x="858" y="1194"/>
                  </a:cubicBezTo>
                  <a:cubicBezTo>
                    <a:pt x="971" y="1131"/>
                    <a:pt x="971" y="1131"/>
                    <a:pt x="971" y="1131"/>
                  </a:cubicBezTo>
                  <a:cubicBezTo>
                    <a:pt x="978" y="1127"/>
                    <a:pt x="982" y="1121"/>
                    <a:pt x="984" y="1114"/>
                  </a:cubicBezTo>
                  <a:cubicBezTo>
                    <a:pt x="986" y="1107"/>
                    <a:pt x="986" y="1100"/>
                    <a:pt x="982" y="1094"/>
                  </a:cubicBezTo>
                  <a:cubicBezTo>
                    <a:pt x="950" y="1036"/>
                    <a:pt x="950" y="1036"/>
                    <a:pt x="950" y="1036"/>
                  </a:cubicBezTo>
                  <a:cubicBezTo>
                    <a:pt x="1012" y="987"/>
                    <a:pt x="1062" y="925"/>
                    <a:pt x="1096" y="854"/>
                  </a:cubicBezTo>
                  <a:cubicBezTo>
                    <a:pt x="1159" y="872"/>
                    <a:pt x="1159" y="872"/>
                    <a:pt x="1159" y="872"/>
                  </a:cubicBezTo>
                  <a:cubicBezTo>
                    <a:pt x="1174" y="876"/>
                    <a:pt x="1189" y="868"/>
                    <a:pt x="1193" y="853"/>
                  </a:cubicBezTo>
                  <a:cubicBezTo>
                    <a:pt x="1229" y="729"/>
                    <a:pt x="1229" y="729"/>
                    <a:pt x="1229" y="729"/>
                  </a:cubicBezTo>
                  <a:cubicBezTo>
                    <a:pt x="1233" y="714"/>
                    <a:pt x="1225" y="699"/>
                    <a:pt x="1210" y="695"/>
                  </a:cubicBezTo>
                  <a:close/>
                </a:path>
              </a:pathLst>
            </a:custGeom>
            <a:solidFill>
              <a:srgbClr val="2980B9"/>
            </a:solidFill>
            <a:ln>
              <a:noFill/>
            </a:ln>
          </p:spPr>
          <p:txBody>
            <a:bodyPr vert="horz" wrap="square" lIns="51435" tIns="25718" rIns="51435" bIns="25718" numCol="1" anchor="t" anchorCtr="0" compatLnSpc="1">
              <a:prstTxWarp prst="textNoShape">
                <a:avLst/>
              </a:prstTxWarp>
            </a:bodyPr>
            <a:lstStyle/>
            <a:p>
              <a:endParaRPr lang="en-US" sz="675"/>
            </a:p>
          </p:txBody>
        </p:sp>
        <p:sp>
          <p:nvSpPr>
            <p:cNvPr id="278" name="Rectangle 15">
              <a:extLst>
                <a:ext uri="{FF2B5EF4-FFF2-40B4-BE49-F238E27FC236}">
                  <a16:creationId xmlns:a16="http://schemas.microsoft.com/office/drawing/2014/main" id="{C1834613-6C59-CD40-89D2-41B85D531D17}"/>
                </a:ext>
              </a:extLst>
            </p:cNvPr>
            <p:cNvSpPr/>
            <p:nvPr/>
          </p:nvSpPr>
          <p:spPr>
            <a:xfrm>
              <a:off x="1617946" y="2765554"/>
              <a:ext cx="1400921" cy="525986"/>
            </a:xfrm>
            <a:prstGeom prst="rect">
              <a:avLst/>
            </a:prstGeom>
          </p:spPr>
          <p:txBody>
            <a:bodyPr wrap="square">
              <a:spAutoFit/>
            </a:bodyPr>
            <a:lstStyle/>
            <a:p>
              <a:pPr algn="ctr">
                <a:lnSpc>
                  <a:spcPct val="150000"/>
                </a:lnSpc>
              </a:pPr>
              <a:r>
                <a:rPr lang="en-US" sz="750" b="1" dirty="0">
                  <a:solidFill>
                    <a:schemeClr val="bg1"/>
                  </a:solidFill>
                  <a:latin typeface="Open Sans Extrabold" pitchFamily="34" charset="0"/>
                  <a:ea typeface="Open Sans Extrabold" pitchFamily="34" charset="0"/>
                  <a:cs typeface="Open Sans Extrabold" pitchFamily="34" charset="0"/>
                </a:rPr>
                <a:t>SLA´s</a:t>
              </a:r>
              <a:endParaRPr lang="en-US" sz="750" dirty="0">
                <a:solidFill>
                  <a:schemeClr val="bg1"/>
                </a:solidFill>
                <a:latin typeface="Open Sans" pitchFamily="34" charset="0"/>
                <a:ea typeface="Open Sans" pitchFamily="34" charset="0"/>
                <a:cs typeface="Open Sans" pitchFamily="34" charset="0"/>
              </a:endParaRPr>
            </a:p>
          </p:txBody>
        </p:sp>
      </p:grpSp>
      <p:grpSp>
        <p:nvGrpSpPr>
          <p:cNvPr id="279" name="Group 18">
            <a:extLst>
              <a:ext uri="{FF2B5EF4-FFF2-40B4-BE49-F238E27FC236}">
                <a16:creationId xmlns:a16="http://schemas.microsoft.com/office/drawing/2014/main" id="{B28BEA3D-F98E-414A-AA63-17F952528E2D}"/>
              </a:ext>
            </a:extLst>
          </p:cNvPr>
          <p:cNvGrpSpPr/>
          <p:nvPr/>
        </p:nvGrpSpPr>
        <p:grpSpPr>
          <a:xfrm>
            <a:off x="6884444" y="2655028"/>
            <a:ext cx="1414194" cy="1486429"/>
            <a:chOff x="6676079" y="2160399"/>
            <a:chExt cx="3060532" cy="3062605"/>
          </a:xfrm>
        </p:grpSpPr>
        <p:sp>
          <p:nvSpPr>
            <p:cNvPr id="280" name="Freeform 9">
              <a:extLst>
                <a:ext uri="{FF2B5EF4-FFF2-40B4-BE49-F238E27FC236}">
                  <a16:creationId xmlns:a16="http://schemas.microsoft.com/office/drawing/2014/main" id="{5307DB38-A230-3140-91D8-AB5B1FD6E67D}"/>
                </a:ext>
              </a:extLst>
            </p:cNvPr>
            <p:cNvSpPr>
              <a:spLocks/>
            </p:cNvSpPr>
            <p:nvPr/>
          </p:nvSpPr>
          <p:spPr bwMode="auto">
            <a:xfrm>
              <a:off x="6676079" y="2160399"/>
              <a:ext cx="3060532" cy="3062605"/>
            </a:xfrm>
            <a:custGeom>
              <a:avLst/>
              <a:gdLst>
                <a:gd name="T0" fmla="*/ 1210 w 1233"/>
                <a:gd name="T1" fmla="*/ 695 h 1233"/>
                <a:gd name="T2" fmla="*/ 1147 w 1233"/>
                <a:gd name="T3" fmla="*/ 677 h 1233"/>
                <a:gd name="T4" fmla="*/ 1120 w 1233"/>
                <a:gd name="T5" fmla="*/ 447 h 1233"/>
                <a:gd name="T6" fmla="*/ 1180 w 1233"/>
                <a:gd name="T7" fmla="*/ 414 h 1233"/>
                <a:gd name="T8" fmla="*/ 1191 w 1233"/>
                <a:gd name="T9" fmla="*/ 376 h 1233"/>
                <a:gd name="T10" fmla="*/ 1128 w 1233"/>
                <a:gd name="T11" fmla="*/ 263 h 1233"/>
                <a:gd name="T12" fmla="*/ 1091 w 1233"/>
                <a:gd name="T13" fmla="*/ 252 h 1233"/>
                <a:gd name="T14" fmla="*/ 1030 w 1233"/>
                <a:gd name="T15" fmla="*/ 286 h 1233"/>
                <a:gd name="T16" fmla="*/ 849 w 1233"/>
                <a:gd name="T17" fmla="*/ 144 h 1233"/>
                <a:gd name="T18" fmla="*/ 870 w 1233"/>
                <a:gd name="T19" fmla="*/ 74 h 1233"/>
                <a:gd name="T20" fmla="*/ 851 w 1233"/>
                <a:gd name="T21" fmla="*/ 40 h 1233"/>
                <a:gd name="T22" fmla="*/ 726 w 1233"/>
                <a:gd name="T23" fmla="*/ 4 h 1233"/>
                <a:gd name="T24" fmla="*/ 692 w 1233"/>
                <a:gd name="T25" fmla="*/ 23 h 1233"/>
                <a:gd name="T26" fmla="*/ 671 w 1233"/>
                <a:gd name="T27" fmla="*/ 95 h 1233"/>
                <a:gd name="T28" fmla="*/ 446 w 1233"/>
                <a:gd name="T29" fmla="*/ 123 h 1233"/>
                <a:gd name="T30" fmla="*/ 410 w 1233"/>
                <a:gd name="T31" fmla="*/ 58 h 1233"/>
                <a:gd name="T32" fmla="*/ 393 w 1233"/>
                <a:gd name="T33" fmla="*/ 45 h 1233"/>
                <a:gd name="T34" fmla="*/ 372 w 1233"/>
                <a:gd name="T35" fmla="*/ 48 h 1233"/>
                <a:gd name="T36" fmla="*/ 259 w 1233"/>
                <a:gd name="T37" fmla="*/ 111 h 1233"/>
                <a:gd name="T38" fmla="*/ 248 w 1233"/>
                <a:gd name="T39" fmla="*/ 148 h 1233"/>
                <a:gd name="T40" fmla="*/ 285 w 1233"/>
                <a:gd name="T41" fmla="*/ 215 h 1233"/>
                <a:gd name="T42" fmla="*/ 148 w 1233"/>
                <a:gd name="T43" fmla="*/ 389 h 1233"/>
                <a:gd name="T44" fmla="*/ 74 w 1233"/>
                <a:gd name="T45" fmla="*/ 367 h 1233"/>
                <a:gd name="T46" fmla="*/ 40 w 1233"/>
                <a:gd name="T47" fmla="*/ 386 h 1233"/>
                <a:gd name="T48" fmla="*/ 4 w 1233"/>
                <a:gd name="T49" fmla="*/ 511 h 1233"/>
                <a:gd name="T50" fmla="*/ 23 w 1233"/>
                <a:gd name="T51" fmla="*/ 545 h 1233"/>
                <a:gd name="T52" fmla="*/ 97 w 1233"/>
                <a:gd name="T53" fmla="*/ 566 h 1233"/>
                <a:gd name="T54" fmla="*/ 121 w 1233"/>
                <a:gd name="T55" fmla="*/ 788 h 1233"/>
                <a:gd name="T56" fmla="*/ 56 w 1233"/>
                <a:gd name="T57" fmla="*/ 824 h 1233"/>
                <a:gd name="T58" fmla="*/ 45 w 1233"/>
                <a:gd name="T59" fmla="*/ 862 h 1233"/>
                <a:gd name="T60" fmla="*/ 108 w 1233"/>
                <a:gd name="T61" fmla="*/ 975 h 1233"/>
                <a:gd name="T62" fmla="*/ 124 w 1233"/>
                <a:gd name="T63" fmla="*/ 988 h 1233"/>
                <a:gd name="T64" fmla="*/ 145 w 1233"/>
                <a:gd name="T65" fmla="*/ 986 h 1233"/>
                <a:gd name="T66" fmla="*/ 209 w 1233"/>
                <a:gd name="T67" fmla="*/ 951 h 1233"/>
                <a:gd name="T68" fmla="*/ 384 w 1233"/>
                <a:gd name="T69" fmla="*/ 1093 h 1233"/>
                <a:gd name="T70" fmla="*/ 365 w 1233"/>
                <a:gd name="T71" fmla="*/ 1159 h 1233"/>
                <a:gd name="T72" fmla="*/ 384 w 1233"/>
                <a:gd name="T73" fmla="*/ 1193 h 1233"/>
                <a:gd name="T74" fmla="*/ 509 w 1233"/>
                <a:gd name="T75" fmla="*/ 1229 h 1233"/>
                <a:gd name="T76" fmla="*/ 543 w 1233"/>
                <a:gd name="T77" fmla="*/ 1210 h 1233"/>
                <a:gd name="T78" fmla="*/ 561 w 1233"/>
                <a:gd name="T79" fmla="*/ 1146 h 1233"/>
                <a:gd name="T80" fmla="*/ 787 w 1233"/>
                <a:gd name="T81" fmla="*/ 1123 h 1233"/>
                <a:gd name="T82" fmla="*/ 820 w 1233"/>
                <a:gd name="T83" fmla="*/ 1183 h 1233"/>
                <a:gd name="T84" fmla="*/ 858 w 1233"/>
                <a:gd name="T85" fmla="*/ 1194 h 1233"/>
                <a:gd name="T86" fmla="*/ 971 w 1233"/>
                <a:gd name="T87" fmla="*/ 1131 h 1233"/>
                <a:gd name="T88" fmla="*/ 984 w 1233"/>
                <a:gd name="T89" fmla="*/ 1114 h 1233"/>
                <a:gd name="T90" fmla="*/ 982 w 1233"/>
                <a:gd name="T91" fmla="*/ 1094 h 1233"/>
                <a:gd name="T92" fmla="*/ 950 w 1233"/>
                <a:gd name="T93" fmla="*/ 1036 h 1233"/>
                <a:gd name="T94" fmla="*/ 1096 w 1233"/>
                <a:gd name="T95" fmla="*/ 854 h 1233"/>
                <a:gd name="T96" fmla="*/ 1159 w 1233"/>
                <a:gd name="T97" fmla="*/ 872 h 1233"/>
                <a:gd name="T98" fmla="*/ 1193 w 1233"/>
                <a:gd name="T99" fmla="*/ 853 h 1233"/>
                <a:gd name="T100" fmla="*/ 1229 w 1233"/>
                <a:gd name="T101" fmla="*/ 729 h 1233"/>
                <a:gd name="T102" fmla="*/ 1210 w 1233"/>
                <a:gd name="T103" fmla="*/ 69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3" h="1233">
                  <a:moveTo>
                    <a:pt x="1210" y="695"/>
                  </a:moveTo>
                  <a:cubicBezTo>
                    <a:pt x="1147" y="677"/>
                    <a:pt x="1147" y="677"/>
                    <a:pt x="1147" y="677"/>
                  </a:cubicBezTo>
                  <a:cubicBezTo>
                    <a:pt x="1156" y="599"/>
                    <a:pt x="1146" y="520"/>
                    <a:pt x="1120" y="447"/>
                  </a:cubicBezTo>
                  <a:cubicBezTo>
                    <a:pt x="1180" y="414"/>
                    <a:pt x="1180" y="414"/>
                    <a:pt x="1180" y="414"/>
                  </a:cubicBezTo>
                  <a:cubicBezTo>
                    <a:pt x="1193" y="407"/>
                    <a:pt x="1198" y="389"/>
                    <a:pt x="1191" y="376"/>
                  </a:cubicBezTo>
                  <a:cubicBezTo>
                    <a:pt x="1128" y="263"/>
                    <a:pt x="1128" y="263"/>
                    <a:pt x="1128" y="263"/>
                  </a:cubicBezTo>
                  <a:cubicBezTo>
                    <a:pt x="1121" y="249"/>
                    <a:pt x="1104" y="245"/>
                    <a:pt x="1091" y="252"/>
                  </a:cubicBezTo>
                  <a:cubicBezTo>
                    <a:pt x="1030" y="286"/>
                    <a:pt x="1030" y="286"/>
                    <a:pt x="1030" y="286"/>
                  </a:cubicBezTo>
                  <a:cubicBezTo>
                    <a:pt x="981" y="226"/>
                    <a:pt x="919" y="177"/>
                    <a:pt x="849" y="144"/>
                  </a:cubicBezTo>
                  <a:cubicBezTo>
                    <a:pt x="870" y="74"/>
                    <a:pt x="870" y="74"/>
                    <a:pt x="870" y="74"/>
                  </a:cubicBezTo>
                  <a:cubicBezTo>
                    <a:pt x="874" y="59"/>
                    <a:pt x="866" y="44"/>
                    <a:pt x="851" y="40"/>
                  </a:cubicBezTo>
                  <a:cubicBezTo>
                    <a:pt x="726" y="4"/>
                    <a:pt x="726" y="4"/>
                    <a:pt x="726" y="4"/>
                  </a:cubicBezTo>
                  <a:cubicBezTo>
                    <a:pt x="712" y="0"/>
                    <a:pt x="697" y="8"/>
                    <a:pt x="692" y="23"/>
                  </a:cubicBezTo>
                  <a:cubicBezTo>
                    <a:pt x="671" y="95"/>
                    <a:pt x="671" y="95"/>
                    <a:pt x="671" y="95"/>
                  </a:cubicBezTo>
                  <a:cubicBezTo>
                    <a:pt x="595" y="88"/>
                    <a:pt x="518" y="98"/>
                    <a:pt x="446" y="123"/>
                  </a:cubicBezTo>
                  <a:cubicBezTo>
                    <a:pt x="410" y="58"/>
                    <a:pt x="410" y="58"/>
                    <a:pt x="410" y="58"/>
                  </a:cubicBezTo>
                  <a:cubicBezTo>
                    <a:pt x="406" y="52"/>
                    <a:pt x="400" y="47"/>
                    <a:pt x="393" y="45"/>
                  </a:cubicBezTo>
                  <a:cubicBezTo>
                    <a:pt x="386" y="43"/>
                    <a:pt x="379" y="44"/>
                    <a:pt x="372" y="48"/>
                  </a:cubicBezTo>
                  <a:cubicBezTo>
                    <a:pt x="259" y="111"/>
                    <a:pt x="259" y="111"/>
                    <a:pt x="259" y="111"/>
                  </a:cubicBezTo>
                  <a:cubicBezTo>
                    <a:pt x="245" y="118"/>
                    <a:pt x="241" y="134"/>
                    <a:pt x="248" y="148"/>
                  </a:cubicBezTo>
                  <a:cubicBezTo>
                    <a:pt x="285" y="215"/>
                    <a:pt x="285" y="215"/>
                    <a:pt x="285" y="215"/>
                  </a:cubicBezTo>
                  <a:cubicBezTo>
                    <a:pt x="227" y="262"/>
                    <a:pt x="180" y="322"/>
                    <a:pt x="148" y="389"/>
                  </a:cubicBezTo>
                  <a:cubicBezTo>
                    <a:pt x="74" y="367"/>
                    <a:pt x="74" y="367"/>
                    <a:pt x="74" y="367"/>
                  </a:cubicBezTo>
                  <a:cubicBezTo>
                    <a:pt x="59" y="363"/>
                    <a:pt x="44" y="372"/>
                    <a:pt x="40" y="386"/>
                  </a:cubicBezTo>
                  <a:cubicBezTo>
                    <a:pt x="4" y="511"/>
                    <a:pt x="4" y="511"/>
                    <a:pt x="4" y="511"/>
                  </a:cubicBezTo>
                  <a:cubicBezTo>
                    <a:pt x="0" y="526"/>
                    <a:pt x="8" y="541"/>
                    <a:pt x="23" y="545"/>
                  </a:cubicBezTo>
                  <a:cubicBezTo>
                    <a:pt x="97" y="566"/>
                    <a:pt x="97" y="566"/>
                    <a:pt x="97" y="566"/>
                  </a:cubicBezTo>
                  <a:cubicBezTo>
                    <a:pt x="89" y="641"/>
                    <a:pt x="97" y="717"/>
                    <a:pt x="121" y="788"/>
                  </a:cubicBezTo>
                  <a:cubicBezTo>
                    <a:pt x="56" y="824"/>
                    <a:pt x="56" y="824"/>
                    <a:pt x="56" y="824"/>
                  </a:cubicBezTo>
                  <a:cubicBezTo>
                    <a:pt x="42" y="832"/>
                    <a:pt x="38" y="848"/>
                    <a:pt x="45" y="862"/>
                  </a:cubicBezTo>
                  <a:cubicBezTo>
                    <a:pt x="108" y="975"/>
                    <a:pt x="108" y="975"/>
                    <a:pt x="108" y="975"/>
                  </a:cubicBezTo>
                  <a:cubicBezTo>
                    <a:pt x="111" y="982"/>
                    <a:pt x="117" y="986"/>
                    <a:pt x="124" y="988"/>
                  </a:cubicBezTo>
                  <a:cubicBezTo>
                    <a:pt x="131" y="990"/>
                    <a:pt x="139" y="990"/>
                    <a:pt x="145" y="986"/>
                  </a:cubicBezTo>
                  <a:cubicBezTo>
                    <a:pt x="209" y="951"/>
                    <a:pt x="209" y="951"/>
                    <a:pt x="209" y="951"/>
                  </a:cubicBezTo>
                  <a:cubicBezTo>
                    <a:pt x="256" y="1010"/>
                    <a:pt x="316" y="1059"/>
                    <a:pt x="384" y="1093"/>
                  </a:cubicBezTo>
                  <a:cubicBezTo>
                    <a:pt x="365" y="1159"/>
                    <a:pt x="365" y="1159"/>
                    <a:pt x="365" y="1159"/>
                  </a:cubicBezTo>
                  <a:cubicBezTo>
                    <a:pt x="361" y="1174"/>
                    <a:pt x="369" y="1189"/>
                    <a:pt x="384" y="1193"/>
                  </a:cubicBezTo>
                  <a:cubicBezTo>
                    <a:pt x="509" y="1229"/>
                    <a:pt x="509" y="1229"/>
                    <a:pt x="509" y="1229"/>
                  </a:cubicBezTo>
                  <a:cubicBezTo>
                    <a:pt x="523" y="1233"/>
                    <a:pt x="538" y="1225"/>
                    <a:pt x="543" y="1210"/>
                  </a:cubicBezTo>
                  <a:cubicBezTo>
                    <a:pt x="561" y="1146"/>
                    <a:pt x="561" y="1146"/>
                    <a:pt x="561" y="1146"/>
                  </a:cubicBezTo>
                  <a:cubicBezTo>
                    <a:pt x="637" y="1155"/>
                    <a:pt x="714" y="1147"/>
                    <a:pt x="787" y="1123"/>
                  </a:cubicBezTo>
                  <a:cubicBezTo>
                    <a:pt x="820" y="1183"/>
                    <a:pt x="820" y="1183"/>
                    <a:pt x="820" y="1183"/>
                  </a:cubicBezTo>
                  <a:cubicBezTo>
                    <a:pt x="828" y="1196"/>
                    <a:pt x="844" y="1201"/>
                    <a:pt x="858" y="1194"/>
                  </a:cubicBezTo>
                  <a:cubicBezTo>
                    <a:pt x="971" y="1131"/>
                    <a:pt x="971" y="1131"/>
                    <a:pt x="971" y="1131"/>
                  </a:cubicBezTo>
                  <a:cubicBezTo>
                    <a:pt x="978" y="1127"/>
                    <a:pt x="982" y="1121"/>
                    <a:pt x="984" y="1114"/>
                  </a:cubicBezTo>
                  <a:cubicBezTo>
                    <a:pt x="986" y="1107"/>
                    <a:pt x="986" y="1100"/>
                    <a:pt x="982" y="1094"/>
                  </a:cubicBezTo>
                  <a:cubicBezTo>
                    <a:pt x="950" y="1036"/>
                    <a:pt x="950" y="1036"/>
                    <a:pt x="950" y="1036"/>
                  </a:cubicBezTo>
                  <a:cubicBezTo>
                    <a:pt x="1012" y="987"/>
                    <a:pt x="1062" y="925"/>
                    <a:pt x="1096" y="854"/>
                  </a:cubicBezTo>
                  <a:cubicBezTo>
                    <a:pt x="1159" y="872"/>
                    <a:pt x="1159" y="872"/>
                    <a:pt x="1159" y="872"/>
                  </a:cubicBezTo>
                  <a:cubicBezTo>
                    <a:pt x="1174" y="876"/>
                    <a:pt x="1189" y="868"/>
                    <a:pt x="1193" y="853"/>
                  </a:cubicBezTo>
                  <a:cubicBezTo>
                    <a:pt x="1229" y="729"/>
                    <a:pt x="1229" y="729"/>
                    <a:pt x="1229" y="729"/>
                  </a:cubicBezTo>
                  <a:cubicBezTo>
                    <a:pt x="1233" y="714"/>
                    <a:pt x="1225" y="699"/>
                    <a:pt x="1210" y="695"/>
                  </a:cubicBezTo>
                  <a:close/>
                </a:path>
              </a:pathLst>
            </a:custGeom>
            <a:solidFill>
              <a:srgbClr val="F29B12"/>
            </a:solidFill>
            <a:ln>
              <a:noFill/>
            </a:ln>
          </p:spPr>
          <p:txBody>
            <a:bodyPr vert="horz" wrap="square" lIns="51435" tIns="25718" rIns="51435" bIns="25718" numCol="1" anchor="t" anchorCtr="0" compatLnSpc="1">
              <a:prstTxWarp prst="textNoShape">
                <a:avLst/>
              </a:prstTxWarp>
            </a:bodyPr>
            <a:lstStyle/>
            <a:p>
              <a:endParaRPr lang="en-US" sz="675"/>
            </a:p>
          </p:txBody>
        </p:sp>
        <p:sp>
          <p:nvSpPr>
            <p:cNvPr id="281" name="Rectangle 16">
              <a:extLst>
                <a:ext uri="{FF2B5EF4-FFF2-40B4-BE49-F238E27FC236}">
                  <a16:creationId xmlns:a16="http://schemas.microsoft.com/office/drawing/2014/main" id="{241D6816-BE86-AC47-9EAB-9D18D304AC6D}"/>
                </a:ext>
              </a:extLst>
            </p:cNvPr>
            <p:cNvSpPr/>
            <p:nvPr/>
          </p:nvSpPr>
          <p:spPr>
            <a:xfrm>
              <a:off x="7362998" y="3483953"/>
              <a:ext cx="1807007" cy="508499"/>
            </a:xfrm>
            <a:prstGeom prst="rect">
              <a:avLst/>
            </a:prstGeom>
          </p:spPr>
          <p:txBody>
            <a:bodyPr wrap="square">
              <a:spAutoFit/>
            </a:bodyPr>
            <a:lstStyle/>
            <a:p>
              <a:pPr algn="ctr">
                <a:lnSpc>
                  <a:spcPct val="150000"/>
                </a:lnSpc>
              </a:pPr>
              <a:r>
                <a:rPr lang="es-ES_tradnl" sz="750" b="1">
                  <a:solidFill>
                    <a:schemeClr val="bg1"/>
                  </a:solidFill>
                  <a:latin typeface="Open Sans Extrabold" pitchFamily="34" charset="0"/>
                  <a:ea typeface="Open Sans Extrabold" pitchFamily="34" charset="0"/>
                  <a:cs typeface="Open Sans Extrabold" pitchFamily="34" charset="0"/>
                </a:rPr>
                <a:t>Contratos</a:t>
              </a:r>
              <a:endParaRPr lang="es-ES_tradnl" sz="750">
                <a:solidFill>
                  <a:schemeClr val="bg1"/>
                </a:solidFill>
                <a:latin typeface="Open Sans" pitchFamily="34" charset="0"/>
                <a:ea typeface="Open Sans" pitchFamily="34" charset="0"/>
                <a:cs typeface="Open Sans" pitchFamily="34" charset="0"/>
              </a:endParaRPr>
            </a:p>
          </p:txBody>
        </p:sp>
      </p:grpSp>
      <p:grpSp>
        <p:nvGrpSpPr>
          <p:cNvPr id="282" name="Group 19">
            <a:extLst>
              <a:ext uri="{FF2B5EF4-FFF2-40B4-BE49-F238E27FC236}">
                <a16:creationId xmlns:a16="http://schemas.microsoft.com/office/drawing/2014/main" id="{112EF363-0C02-9048-8540-682727B6578B}"/>
              </a:ext>
            </a:extLst>
          </p:cNvPr>
          <p:cNvGrpSpPr/>
          <p:nvPr/>
        </p:nvGrpSpPr>
        <p:grpSpPr>
          <a:xfrm>
            <a:off x="7859480" y="3773210"/>
            <a:ext cx="1099104" cy="1131569"/>
            <a:chOff x="9794789" y="2973305"/>
            <a:chExt cx="1713169" cy="1714329"/>
          </a:xfrm>
        </p:grpSpPr>
        <p:sp>
          <p:nvSpPr>
            <p:cNvPr id="283" name="Freeform 10">
              <a:extLst>
                <a:ext uri="{FF2B5EF4-FFF2-40B4-BE49-F238E27FC236}">
                  <a16:creationId xmlns:a16="http://schemas.microsoft.com/office/drawing/2014/main" id="{62AFD888-AFF1-504D-BEA9-349B7DAC0D6F}"/>
                </a:ext>
              </a:extLst>
            </p:cNvPr>
            <p:cNvSpPr>
              <a:spLocks/>
            </p:cNvSpPr>
            <p:nvPr/>
          </p:nvSpPr>
          <p:spPr bwMode="auto">
            <a:xfrm>
              <a:off x="9794789" y="2973305"/>
              <a:ext cx="1713169" cy="1714329"/>
            </a:xfrm>
            <a:custGeom>
              <a:avLst/>
              <a:gdLst>
                <a:gd name="T0" fmla="*/ 1210 w 1233"/>
                <a:gd name="T1" fmla="*/ 695 h 1233"/>
                <a:gd name="T2" fmla="*/ 1147 w 1233"/>
                <a:gd name="T3" fmla="*/ 677 h 1233"/>
                <a:gd name="T4" fmla="*/ 1120 w 1233"/>
                <a:gd name="T5" fmla="*/ 447 h 1233"/>
                <a:gd name="T6" fmla="*/ 1180 w 1233"/>
                <a:gd name="T7" fmla="*/ 414 h 1233"/>
                <a:gd name="T8" fmla="*/ 1191 w 1233"/>
                <a:gd name="T9" fmla="*/ 376 h 1233"/>
                <a:gd name="T10" fmla="*/ 1128 w 1233"/>
                <a:gd name="T11" fmla="*/ 263 h 1233"/>
                <a:gd name="T12" fmla="*/ 1091 w 1233"/>
                <a:gd name="T13" fmla="*/ 252 h 1233"/>
                <a:gd name="T14" fmla="*/ 1030 w 1233"/>
                <a:gd name="T15" fmla="*/ 286 h 1233"/>
                <a:gd name="T16" fmla="*/ 849 w 1233"/>
                <a:gd name="T17" fmla="*/ 144 h 1233"/>
                <a:gd name="T18" fmla="*/ 870 w 1233"/>
                <a:gd name="T19" fmla="*/ 74 h 1233"/>
                <a:gd name="T20" fmla="*/ 851 w 1233"/>
                <a:gd name="T21" fmla="*/ 40 h 1233"/>
                <a:gd name="T22" fmla="*/ 726 w 1233"/>
                <a:gd name="T23" fmla="*/ 4 h 1233"/>
                <a:gd name="T24" fmla="*/ 692 w 1233"/>
                <a:gd name="T25" fmla="*/ 23 h 1233"/>
                <a:gd name="T26" fmla="*/ 671 w 1233"/>
                <a:gd name="T27" fmla="*/ 95 h 1233"/>
                <a:gd name="T28" fmla="*/ 446 w 1233"/>
                <a:gd name="T29" fmla="*/ 123 h 1233"/>
                <a:gd name="T30" fmla="*/ 410 w 1233"/>
                <a:gd name="T31" fmla="*/ 58 h 1233"/>
                <a:gd name="T32" fmla="*/ 393 w 1233"/>
                <a:gd name="T33" fmla="*/ 45 h 1233"/>
                <a:gd name="T34" fmla="*/ 372 w 1233"/>
                <a:gd name="T35" fmla="*/ 48 h 1233"/>
                <a:gd name="T36" fmla="*/ 259 w 1233"/>
                <a:gd name="T37" fmla="*/ 111 h 1233"/>
                <a:gd name="T38" fmla="*/ 248 w 1233"/>
                <a:gd name="T39" fmla="*/ 148 h 1233"/>
                <a:gd name="T40" fmla="*/ 285 w 1233"/>
                <a:gd name="T41" fmla="*/ 215 h 1233"/>
                <a:gd name="T42" fmla="*/ 148 w 1233"/>
                <a:gd name="T43" fmla="*/ 389 h 1233"/>
                <a:gd name="T44" fmla="*/ 74 w 1233"/>
                <a:gd name="T45" fmla="*/ 367 h 1233"/>
                <a:gd name="T46" fmla="*/ 40 w 1233"/>
                <a:gd name="T47" fmla="*/ 386 h 1233"/>
                <a:gd name="T48" fmla="*/ 4 w 1233"/>
                <a:gd name="T49" fmla="*/ 511 h 1233"/>
                <a:gd name="T50" fmla="*/ 23 w 1233"/>
                <a:gd name="T51" fmla="*/ 545 h 1233"/>
                <a:gd name="T52" fmla="*/ 97 w 1233"/>
                <a:gd name="T53" fmla="*/ 566 h 1233"/>
                <a:gd name="T54" fmla="*/ 121 w 1233"/>
                <a:gd name="T55" fmla="*/ 788 h 1233"/>
                <a:gd name="T56" fmla="*/ 56 w 1233"/>
                <a:gd name="T57" fmla="*/ 824 h 1233"/>
                <a:gd name="T58" fmla="*/ 45 w 1233"/>
                <a:gd name="T59" fmla="*/ 862 h 1233"/>
                <a:gd name="T60" fmla="*/ 108 w 1233"/>
                <a:gd name="T61" fmla="*/ 975 h 1233"/>
                <a:gd name="T62" fmla="*/ 124 w 1233"/>
                <a:gd name="T63" fmla="*/ 988 h 1233"/>
                <a:gd name="T64" fmla="*/ 145 w 1233"/>
                <a:gd name="T65" fmla="*/ 986 h 1233"/>
                <a:gd name="T66" fmla="*/ 209 w 1233"/>
                <a:gd name="T67" fmla="*/ 951 h 1233"/>
                <a:gd name="T68" fmla="*/ 384 w 1233"/>
                <a:gd name="T69" fmla="*/ 1093 h 1233"/>
                <a:gd name="T70" fmla="*/ 365 w 1233"/>
                <a:gd name="T71" fmla="*/ 1159 h 1233"/>
                <a:gd name="T72" fmla="*/ 384 w 1233"/>
                <a:gd name="T73" fmla="*/ 1193 h 1233"/>
                <a:gd name="T74" fmla="*/ 509 w 1233"/>
                <a:gd name="T75" fmla="*/ 1229 h 1233"/>
                <a:gd name="T76" fmla="*/ 543 w 1233"/>
                <a:gd name="T77" fmla="*/ 1210 h 1233"/>
                <a:gd name="T78" fmla="*/ 561 w 1233"/>
                <a:gd name="T79" fmla="*/ 1146 h 1233"/>
                <a:gd name="T80" fmla="*/ 787 w 1233"/>
                <a:gd name="T81" fmla="*/ 1123 h 1233"/>
                <a:gd name="T82" fmla="*/ 820 w 1233"/>
                <a:gd name="T83" fmla="*/ 1183 h 1233"/>
                <a:gd name="T84" fmla="*/ 858 w 1233"/>
                <a:gd name="T85" fmla="*/ 1194 h 1233"/>
                <a:gd name="T86" fmla="*/ 971 w 1233"/>
                <a:gd name="T87" fmla="*/ 1131 h 1233"/>
                <a:gd name="T88" fmla="*/ 984 w 1233"/>
                <a:gd name="T89" fmla="*/ 1114 h 1233"/>
                <a:gd name="T90" fmla="*/ 982 w 1233"/>
                <a:gd name="T91" fmla="*/ 1094 h 1233"/>
                <a:gd name="T92" fmla="*/ 950 w 1233"/>
                <a:gd name="T93" fmla="*/ 1036 h 1233"/>
                <a:gd name="T94" fmla="*/ 1096 w 1233"/>
                <a:gd name="T95" fmla="*/ 854 h 1233"/>
                <a:gd name="T96" fmla="*/ 1159 w 1233"/>
                <a:gd name="T97" fmla="*/ 872 h 1233"/>
                <a:gd name="T98" fmla="*/ 1193 w 1233"/>
                <a:gd name="T99" fmla="*/ 853 h 1233"/>
                <a:gd name="T100" fmla="*/ 1229 w 1233"/>
                <a:gd name="T101" fmla="*/ 729 h 1233"/>
                <a:gd name="T102" fmla="*/ 1210 w 1233"/>
                <a:gd name="T103" fmla="*/ 69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3" h="1233">
                  <a:moveTo>
                    <a:pt x="1210" y="695"/>
                  </a:moveTo>
                  <a:cubicBezTo>
                    <a:pt x="1147" y="677"/>
                    <a:pt x="1147" y="677"/>
                    <a:pt x="1147" y="677"/>
                  </a:cubicBezTo>
                  <a:cubicBezTo>
                    <a:pt x="1156" y="599"/>
                    <a:pt x="1146" y="520"/>
                    <a:pt x="1120" y="447"/>
                  </a:cubicBezTo>
                  <a:cubicBezTo>
                    <a:pt x="1180" y="414"/>
                    <a:pt x="1180" y="414"/>
                    <a:pt x="1180" y="414"/>
                  </a:cubicBezTo>
                  <a:cubicBezTo>
                    <a:pt x="1193" y="407"/>
                    <a:pt x="1198" y="389"/>
                    <a:pt x="1191" y="376"/>
                  </a:cubicBezTo>
                  <a:cubicBezTo>
                    <a:pt x="1128" y="263"/>
                    <a:pt x="1128" y="263"/>
                    <a:pt x="1128" y="263"/>
                  </a:cubicBezTo>
                  <a:cubicBezTo>
                    <a:pt x="1121" y="249"/>
                    <a:pt x="1104" y="245"/>
                    <a:pt x="1091" y="252"/>
                  </a:cubicBezTo>
                  <a:cubicBezTo>
                    <a:pt x="1030" y="286"/>
                    <a:pt x="1030" y="286"/>
                    <a:pt x="1030" y="286"/>
                  </a:cubicBezTo>
                  <a:cubicBezTo>
                    <a:pt x="981" y="226"/>
                    <a:pt x="919" y="177"/>
                    <a:pt x="849" y="144"/>
                  </a:cubicBezTo>
                  <a:cubicBezTo>
                    <a:pt x="870" y="74"/>
                    <a:pt x="870" y="74"/>
                    <a:pt x="870" y="74"/>
                  </a:cubicBezTo>
                  <a:cubicBezTo>
                    <a:pt x="874" y="59"/>
                    <a:pt x="866" y="44"/>
                    <a:pt x="851" y="40"/>
                  </a:cubicBezTo>
                  <a:cubicBezTo>
                    <a:pt x="726" y="4"/>
                    <a:pt x="726" y="4"/>
                    <a:pt x="726" y="4"/>
                  </a:cubicBezTo>
                  <a:cubicBezTo>
                    <a:pt x="712" y="0"/>
                    <a:pt x="697" y="8"/>
                    <a:pt x="692" y="23"/>
                  </a:cubicBezTo>
                  <a:cubicBezTo>
                    <a:pt x="671" y="95"/>
                    <a:pt x="671" y="95"/>
                    <a:pt x="671" y="95"/>
                  </a:cubicBezTo>
                  <a:cubicBezTo>
                    <a:pt x="595" y="88"/>
                    <a:pt x="518" y="98"/>
                    <a:pt x="446" y="123"/>
                  </a:cubicBezTo>
                  <a:cubicBezTo>
                    <a:pt x="410" y="58"/>
                    <a:pt x="410" y="58"/>
                    <a:pt x="410" y="58"/>
                  </a:cubicBezTo>
                  <a:cubicBezTo>
                    <a:pt x="406" y="52"/>
                    <a:pt x="400" y="47"/>
                    <a:pt x="393" y="45"/>
                  </a:cubicBezTo>
                  <a:cubicBezTo>
                    <a:pt x="386" y="43"/>
                    <a:pt x="379" y="44"/>
                    <a:pt x="372" y="48"/>
                  </a:cubicBezTo>
                  <a:cubicBezTo>
                    <a:pt x="259" y="111"/>
                    <a:pt x="259" y="111"/>
                    <a:pt x="259" y="111"/>
                  </a:cubicBezTo>
                  <a:cubicBezTo>
                    <a:pt x="245" y="118"/>
                    <a:pt x="241" y="134"/>
                    <a:pt x="248" y="148"/>
                  </a:cubicBezTo>
                  <a:cubicBezTo>
                    <a:pt x="285" y="215"/>
                    <a:pt x="285" y="215"/>
                    <a:pt x="285" y="215"/>
                  </a:cubicBezTo>
                  <a:cubicBezTo>
                    <a:pt x="227" y="262"/>
                    <a:pt x="180" y="322"/>
                    <a:pt x="148" y="389"/>
                  </a:cubicBezTo>
                  <a:cubicBezTo>
                    <a:pt x="74" y="367"/>
                    <a:pt x="74" y="367"/>
                    <a:pt x="74" y="367"/>
                  </a:cubicBezTo>
                  <a:cubicBezTo>
                    <a:pt x="59" y="363"/>
                    <a:pt x="44" y="372"/>
                    <a:pt x="40" y="386"/>
                  </a:cubicBezTo>
                  <a:cubicBezTo>
                    <a:pt x="4" y="511"/>
                    <a:pt x="4" y="511"/>
                    <a:pt x="4" y="511"/>
                  </a:cubicBezTo>
                  <a:cubicBezTo>
                    <a:pt x="0" y="526"/>
                    <a:pt x="8" y="541"/>
                    <a:pt x="23" y="545"/>
                  </a:cubicBezTo>
                  <a:cubicBezTo>
                    <a:pt x="97" y="566"/>
                    <a:pt x="97" y="566"/>
                    <a:pt x="97" y="566"/>
                  </a:cubicBezTo>
                  <a:cubicBezTo>
                    <a:pt x="89" y="641"/>
                    <a:pt x="97" y="717"/>
                    <a:pt x="121" y="788"/>
                  </a:cubicBezTo>
                  <a:cubicBezTo>
                    <a:pt x="56" y="824"/>
                    <a:pt x="56" y="824"/>
                    <a:pt x="56" y="824"/>
                  </a:cubicBezTo>
                  <a:cubicBezTo>
                    <a:pt x="42" y="832"/>
                    <a:pt x="38" y="848"/>
                    <a:pt x="45" y="862"/>
                  </a:cubicBezTo>
                  <a:cubicBezTo>
                    <a:pt x="108" y="975"/>
                    <a:pt x="108" y="975"/>
                    <a:pt x="108" y="975"/>
                  </a:cubicBezTo>
                  <a:cubicBezTo>
                    <a:pt x="111" y="982"/>
                    <a:pt x="117" y="986"/>
                    <a:pt x="124" y="988"/>
                  </a:cubicBezTo>
                  <a:cubicBezTo>
                    <a:pt x="131" y="990"/>
                    <a:pt x="139" y="990"/>
                    <a:pt x="145" y="986"/>
                  </a:cubicBezTo>
                  <a:cubicBezTo>
                    <a:pt x="209" y="951"/>
                    <a:pt x="209" y="951"/>
                    <a:pt x="209" y="951"/>
                  </a:cubicBezTo>
                  <a:cubicBezTo>
                    <a:pt x="256" y="1010"/>
                    <a:pt x="316" y="1059"/>
                    <a:pt x="384" y="1093"/>
                  </a:cubicBezTo>
                  <a:cubicBezTo>
                    <a:pt x="365" y="1159"/>
                    <a:pt x="365" y="1159"/>
                    <a:pt x="365" y="1159"/>
                  </a:cubicBezTo>
                  <a:cubicBezTo>
                    <a:pt x="361" y="1174"/>
                    <a:pt x="369" y="1189"/>
                    <a:pt x="384" y="1193"/>
                  </a:cubicBezTo>
                  <a:cubicBezTo>
                    <a:pt x="509" y="1229"/>
                    <a:pt x="509" y="1229"/>
                    <a:pt x="509" y="1229"/>
                  </a:cubicBezTo>
                  <a:cubicBezTo>
                    <a:pt x="523" y="1233"/>
                    <a:pt x="538" y="1225"/>
                    <a:pt x="543" y="1210"/>
                  </a:cubicBezTo>
                  <a:cubicBezTo>
                    <a:pt x="561" y="1146"/>
                    <a:pt x="561" y="1146"/>
                    <a:pt x="561" y="1146"/>
                  </a:cubicBezTo>
                  <a:cubicBezTo>
                    <a:pt x="637" y="1155"/>
                    <a:pt x="714" y="1147"/>
                    <a:pt x="787" y="1123"/>
                  </a:cubicBezTo>
                  <a:cubicBezTo>
                    <a:pt x="820" y="1183"/>
                    <a:pt x="820" y="1183"/>
                    <a:pt x="820" y="1183"/>
                  </a:cubicBezTo>
                  <a:cubicBezTo>
                    <a:pt x="828" y="1196"/>
                    <a:pt x="844" y="1201"/>
                    <a:pt x="858" y="1194"/>
                  </a:cubicBezTo>
                  <a:cubicBezTo>
                    <a:pt x="971" y="1131"/>
                    <a:pt x="971" y="1131"/>
                    <a:pt x="971" y="1131"/>
                  </a:cubicBezTo>
                  <a:cubicBezTo>
                    <a:pt x="978" y="1127"/>
                    <a:pt x="982" y="1121"/>
                    <a:pt x="984" y="1114"/>
                  </a:cubicBezTo>
                  <a:cubicBezTo>
                    <a:pt x="986" y="1107"/>
                    <a:pt x="986" y="1100"/>
                    <a:pt x="982" y="1094"/>
                  </a:cubicBezTo>
                  <a:cubicBezTo>
                    <a:pt x="950" y="1036"/>
                    <a:pt x="950" y="1036"/>
                    <a:pt x="950" y="1036"/>
                  </a:cubicBezTo>
                  <a:cubicBezTo>
                    <a:pt x="1012" y="987"/>
                    <a:pt x="1062" y="925"/>
                    <a:pt x="1096" y="854"/>
                  </a:cubicBezTo>
                  <a:cubicBezTo>
                    <a:pt x="1159" y="872"/>
                    <a:pt x="1159" y="872"/>
                    <a:pt x="1159" y="872"/>
                  </a:cubicBezTo>
                  <a:cubicBezTo>
                    <a:pt x="1174" y="876"/>
                    <a:pt x="1189" y="868"/>
                    <a:pt x="1193" y="853"/>
                  </a:cubicBezTo>
                  <a:cubicBezTo>
                    <a:pt x="1229" y="729"/>
                    <a:pt x="1229" y="729"/>
                    <a:pt x="1229" y="729"/>
                  </a:cubicBezTo>
                  <a:cubicBezTo>
                    <a:pt x="1233" y="714"/>
                    <a:pt x="1225" y="699"/>
                    <a:pt x="1210" y="695"/>
                  </a:cubicBezTo>
                  <a:close/>
                </a:path>
              </a:pathLst>
            </a:custGeom>
            <a:solidFill>
              <a:srgbClr val="C0392B"/>
            </a:solidFill>
            <a:ln>
              <a:noFill/>
            </a:ln>
          </p:spPr>
          <p:txBody>
            <a:bodyPr vert="horz" wrap="square" lIns="51435" tIns="25718" rIns="51435" bIns="25718" numCol="1" anchor="t" anchorCtr="0" compatLnSpc="1">
              <a:prstTxWarp prst="textNoShape">
                <a:avLst/>
              </a:prstTxWarp>
            </a:bodyPr>
            <a:lstStyle/>
            <a:p>
              <a:endParaRPr lang="en-US" sz="675"/>
            </a:p>
          </p:txBody>
        </p:sp>
        <p:sp>
          <p:nvSpPr>
            <p:cNvPr id="284" name="Rectangle 17">
              <a:extLst>
                <a:ext uri="{FF2B5EF4-FFF2-40B4-BE49-F238E27FC236}">
                  <a16:creationId xmlns:a16="http://schemas.microsoft.com/office/drawing/2014/main" id="{11629582-29D7-6649-A8AF-30121FE5D7FE}"/>
                </a:ext>
              </a:extLst>
            </p:cNvPr>
            <p:cNvSpPr/>
            <p:nvPr/>
          </p:nvSpPr>
          <p:spPr>
            <a:xfrm>
              <a:off x="9971148" y="3622720"/>
              <a:ext cx="1412877" cy="637351"/>
            </a:xfrm>
            <a:prstGeom prst="rect">
              <a:avLst/>
            </a:prstGeom>
          </p:spPr>
          <p:txBody>
            <a:bodyPr wrap="square">
              <a:spAutoFit/>
            </a:bodyPr>
            <a:lstStyle/>
            <a:p>
              <a:pPr algn="ctr">
                <a:lnSpc>
                  <a:spcPct val="150000"/>
                </a:lnSpc>
              </a:pPr>
              <a:r>
                <a:rPr lang="es-ES_tradnl" sz="750" b="1">
                  <a:solidFill>
                    <a:schemeClr val="bg1"/>
                  </a:solidFill>
                  <a:latin typeface="Open Sans Extrabold" pitchFamily="34" charset="0"/>
                  <a:ea typeface="Open Sans Extrabold" pitchFamily="34" charset="0"/>
                  <a:cs typeface="Open Sans Extrabold" pitchFamily="34" charset="0"/>
                </a:rPr>
                <a:t>Planes de</a:t>
              </a:r>
            </a:p>
            <a:p>
              <a:pPr algn="ctr">
                <a:lnSpc>
                  <a:spcPct val="150000"/>
                </a:lnSpc>
              </a:pPr>
              <a:r>
                <a:rPr lang="es-ES_tradnl" sz="750" b="1">
                  <a:solidFill>
                    <a:schemeClr val="bg1"/>
                  </a:solidFill>
                  <a:latin typeface="Open Sans Extrabold" pitchFamily="34" charset="0"/>
                  <a:ea typeface="Open Sans" pitchFamily="34" charset="0"/>
                  <a:cs typeface="Open Sans" pitchFamily="34" charset="0"/>
                </a:rPr>
                <a:t>Trabajo</a:t>
              </a:r>
              <a:endParaRPr lang="es-ES_tradnl" sz="750">
                <a:solidFill>
                  <a:schemeClr val="bg1"/>
                </a:solidFill>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3"/>
                                        </p:tgtEl>
                                        <p:attrNameLst>
                                          <p:attrName>style.visibility</p:attrName>
                                        </p:attrNameLst>
                                      </p:cBhvr>
                                      <p:to>
                                        <p:strVal val="visible"/>
                                      </p:to>
                                    </p:set>
                                    <p:anim calcmode="lin" valueType="num">
                                      <p:cBhvr additive="base">
                                        <p:cTn id="11" dur="500"/>
                                        <p:tgtEl>
                                          <p:spTgt spid="233"/>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4">
                                            <p:txEl>
                                              <p:pRg st="0" end="0"/>
                                            </p:txEl>
                                          </p:spTgt>
                                        </p:tgtEl>
                                        <p:attrNameLst>
                                          <p:attrName>style.visibility</p:attrName>
                                        </p:attrNameLst>
                                      </p:cBhvr>
                                      <p:to>
                                        <p:strVal val="visible"/>
                                      </p:to>
                                    </p:set>
                                    <p:animEffect transition="in" filter="fade">
                                      <p:cBhvr>
                                        <p:cTn id="15" dur="500"/>
                                        <p:tgtEl>
                                          <p:spTgt spid="23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4">
                                            <p:txEl>
                                              <p:pRg st="2" end="2"/>
                                            </p:txEl>
                                          </p:spTgt>
                                        </p:tgtEl>
                                        <p:attrNameLst>
                                          <p:attrName>style.visibility</p:attrName>
                                        </p:attrNameLst>
                                      </p:cBhvr>
                                      <p:to>
                                        <p:strVal val="visible"/>
                                      </p:to>
                                    </p:set>
                                    <p:animEffect transition="in" filter="fade">
                                      <p:cBhvr>
                                        <p:cTn id="19" dur="500"/>
                                        <p:tgtEl>
                                          <p:spTgt spid="23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4">
                                            <p:txEl>
                                              <p:pRg st="6" end="6"/>
                                            </p:txEl>
                                          </p:spTgt>
                                        </p:tgtEl>
                                        <p:attrNameLst>
                                          <p:attrName>style.visibility</p:attrName>
                                        </p:attrNameLst>
                                      </p:cBhvr>
                                      <p:to>
                                        <p:strVal val="visible"/>
                                      </p:to>
                                    </p:set>
                                    <p:animEffect transition="in" filter="fade">
                                      <p:cBhvr>
                                        <p:cTn id="23" dur="500"/>
                                        <p:tgtEl>
                                          <p:spTgt spid="234">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4">
                                            <p:txEl>
                                              <p:pRg st="7" end="7"/>
                                            </p:txEl>
                                          </p:spTgt>
                                        </p:tgtEl>
                                        <p:attrNameLst>
                                          <p:attrName>style.visibility</p:attrName>
                                        </p:attrNameLst>
                                      </p:cBhvr>
                                      <p:to>
                                        <p:strVal val="visible"/>
                                      </p:to>
                                    </p:set>
                                    <p:animEffect transition="in" filter="fade">
                                      <p:cBhvr>
                                        <p:cTn id="27" dur="500"/>
                                        <p:tgtEl>
                                          <p:spTgt spid="234">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4">
                                            <p:txEl>
                                              <p:pRg st="8" end="8"/>
                                            </p:txEl>
                                          </p:spTgt>
                                        </p:tgtEl>
                                        <p:attrNameLst>
                                          <p:attrName>style.visibility</p:attrName>
                                        </p:attrNameLst>
                                      </p:cBhvr>
                                      <p:to>
                                        <p:strVal val="visible"/>
                                      </p:to>
                                    </p:set>
                                    <p:animEffect transition="in" filter="fade">
                                      <p:cBhvr>
                                        <p:cTn id="31" dur="500"/>
                                        <p:tgtEl>
                                          <p:spTgt spid="234">
                                            <p:txEl>
                                              <p:pRg st="8" end="8"/>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4">
                                            <p:txEl>
                                              <p:pRg st="9" end="9"/>
                                            </p:txEl>
                                          </p:spTgt>
                                        </p:tgtEl>
                                        <p:attrNameLst>
                                          <p:attrName>style.visibility</p:attrName>
                                        </p:attrNameLst>
                                      </p:cBhvr>
                                      <p:to>
                                        <p:strVal val="visible"/>
                                      </p:to>
                                    </p:set>
                                    <p:animEffect transition="in" filter="fade">
                                      <p:cBhvr>
                                        <p:cTn id="35" dur="500"/>
                                        <p:tgtEl>
                                          <p:spTgt spid="234">
                                            <p:txEl>
                                              <p:pRg st="9" end="9"/>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4">
                                            <p:txEl>
                                              <p:pRg st="10" end="10"/>
                                            </p:txEl>
                                          </p:spTgt>
                                        </p:tgtEl>
                                        <p:attrNameLst>
                                          <p:attrName>style.visibility</p:attrName>
                                        </p:attrNameLst>
                                      </p:cBhvr>
                                      <p:to>
                                        <p:strVal val="visible"/>
                                      </p:to>
                                    </p:set>
                                    <p:animEffect transition="in" filter="fade">
                                      <p:cBhvr>
                                        <p:cTn id="39" dur="500"/>
                                        <p:tgtEl>
                                          <p:spTgt spid="234">
                                            <p:txEl>
                                              <p:pRg st="10" end="1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34">
                                            <p:txEl>
                                              <p:pRg st="11" end="11"/>
                                            </p:txEl>
                                          </p:spTgt>
                                        </p:tgtEl>
                                        <p:attrNameLst>
                                          <p:attrName>style.visibility</p:attrName>
                                        </p:attrNameLst>
                                      </p:cBhvr>
                                      <p:to>
                                        <p:strVal val="visible"/>
                                      </p:to>
                                    </p:set>
                                    <p:animEffect transition="in" filter="fade">
                                      <p:cBhvr>
                                        <p:cTn id="43" dur="500"/>
                                        <p:tgtEl>
                                          <p:spTgt spid="234">
                                            <p:txEl>
                                              <p:pRg st="11" end="11"/>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34">
                                            <p:txEl>
                                              <p:pRg st="12" end="12"/>
                                            </p:txEl>
                                          </p:spTgt>
                                        </p:tgtEl>
                                        <p:attrNameLst>
                                          <p:attrName>style.visibility</p:attrName>
                                        </p:attrNameLst>
                                      </p:cBhvr>
                                      <p:to>
                                        <p:strVal val="visible"/>
                                      </p:to>
                                    </p:set>
                                    <p:animEffect transition="in" filter="fade">
                                      <p:cBhvr>
                                        <p:cTn id="47" dur="500"/>
                                        <p:tgtEl>
                                          <p:spTgt spid="234">
                                            <p:txEl>
                                              <p:pRg st="12" end="12"/>
                                            </p:txEl>
                                          </p:spTgt>
                                        </p:tgtEl>
                                      </p:cBhvr>
                                    </p:animEffect>
                                  </p:childTnLst>
                                </p:cTn>
                              </p:par>
                            </p:childTnLst>
                          </p:cTn>
                        </p:par>
                        <p:par>
                          <p:cTn id="48" fill="hold">
                            <p:stCondLst>
                              <p:cond delay="5500"/>
                            </p:stCondLst>
                            <p:childTnLst>
                              <p:par>
                                <p:cTn id="49" presetID="31" presetClass="entr" presetSubtype="0" fill="hold" nodeType="afterEffect">
                                  <p:stCondLst>
                                    <p:cond delay="0"/>
                                  </p:stCondLst>
                                  <p:childTnLst>
                                    <p:set>
                                      <p:cBhvr>
                                        <p:cTn id="50" dur="1" fill="hold">
                                          <p:stCondLst>
                                            <p:cond delay="0"/>
                                          </p:stCondLst>
                                        </p:cTn>
                                        <p:tgtEl>
                                          <p:spTgt spid="143"/>
                                        </p:tgtEl>
                                        <p:attrNameLst>
                                          <p:attrName>style.visibility</p:attrName>
                                        </p:attrNameLst>
                                      </p:cBhvr>
                                      <p:to>
                                        <p:strVal val="visible"/>
                                      </p:to>
                                    </p:set>
                                    <p:anim calcmode="lin" valueType="num">
                                      <p:cBhvr>
                                        <p:cTn id="51" dur="500" fill="hold"/>
                                        <p:tgtEl>
                                          <p:spTgt spid="143"/>
                                        </p:tgtEl>
                                        <p:attrNameLst>
                                          <p:attrName>ppt_w</p:attrName>
                                        </p:attrNameLst>
                                      </p:cBhvr>
                                      <p:tavLst>
                                        <p:tav tm="0">
                                          <p:val>
                                            <p:fltVal val="0"/>
                                          </p:val>
                                        </p:tav>
                                        <p:tav tm="100000">
                                          <p:val>
                                            <p:strVal val="#ppt_w"/>
                                          </p:val>
                                        </p:tav>
                                      </p:tavLst>
                                    </p:anim>
                                    <p:anim calcmode="lin" valueType="num">
                                      <p:cBhvr>
                                        <p:cTn id="52" dur="500" fill="hold"/>
                                        <p:tgtEl>
                                          <p:spTgt spid="143"/>
                                        </p:tgtEl>
                                        <p:attrNameLst>
                                          <p:attrName>ppt_h</p:attrName>
                                        </p:attrNameLst>
                                      </p:cBhvr>
                                      <p:tavLst>
                                        <p:tav tm="0">
                                          <p:val>
                                            <p:fltVal val="0"/>
                                          </p:val>
                                        </p:tav>
                                        <p:tav tm="100000">
                                          <p:val>
                                            <p:strVal val="#ppt_h"/>
                                          </p:val>
                                        </p:tav>
                                      </p:tavLst>
                                    </p:anim>
                                    <p:anim calcmode="lin" valueType="num">
                                      <p:cBhvr>
                                        <p:cTn id="53" dur="500" fill="hold"/>
                                        <p:tgtEl>
                                          <p:spTgt spid="143"/>
                                        </p:tgtEl>
                                        <p:attrNameLst>
                                          <p:attrName>style.rotation</p:attrName>
                                        </p:attrNameLst>
                                      </p:cBhvr>
                                      <p:tavLst>
                                        <p:tav tm="0">
                                          <p:val>
                                            <p:fltVal val="90"/>
                                          </p:val>
                                        </p:tav>
                                        <p:tav tm="100000">
                                          <p:val>
                                            <p:fltVal val="0"/>
                                          </p:val>
                                        </p:tav>
                                      </p:tavLst>
                                    </p:anim>
                                    <p:animEffect transition="in" filter="fade">
                                      <p:cBhvr>
                                        <p:cTn id="54" dur="500"/>
                                        <p:tgtEl>
                                          <p:spTgt spid="143"/>
                                        </p:tgtEl>
                                      </p:cBhvr>
                                    </p:animEffect>
                                  </p:childTnLst>
                                </p:cTn>
                              </p:par>
                            </p:childTnLst>
                          </p:cTn>
                        </p:par>
                        <p:par>
                          <p:cTn id="55" fill="hold">
                            <p:stCondLst>
                              <p:cond delay="6000"/>
                            </p:stCondLst>
                            <p:childTnLst>
                              <p:par>
                                <p:cTn id="56" presetID="31" presetClass="entr" presetSubtype="0" fill="hold" nodeType="afterEffect">
                                  <p:stCondLst>
                                    <p:cond delay="0"/>
                                  </p:stCondLst>
                                  <p:childTnLst>
                                    <p:set>
                                      <p:cBhvr>
                                        <p:cTn id="57" dur="1" fill="hold">
                                          <p:stCondLst>
                                            <p:cond delay="0"/>
                                          </p:stCondLst>
                                        </p:cTn>
                                        <p:tgtEl>
                                          <p:spTgt spid="140"/>
                                        </p:tgtEl>
                                        <p:attrNameLst>
                                          <p:attrName>style.visibility</p:attrName>
                                        </p:attrNameLst>
                                      </p:cBhvr>
                                      <p:to>
                                        <p:strVal val="visible"/>
                                      </p:to>
                                    </p:set>
                                    <p:anim calcmode="lin" valueType="num">
                                      <p:cBhvr>
                                        <p:cTn id="58" dur="500" fill="hold"/>
                                        <p:tgtEl>
                                          <p:spTgt spid="140"/>
                                        </p:tgtEl>
                                        <p:attrNameLst>
                                          <p:attrName>ppt_w</p:attrName>
                                        </p:attrNameLst>
                                      </p:cBhvr>
                                      <p:tavLst>
                                        <p:tav tm="0">
                                          <p:val>
                                            <p:fltVal val="0"/>
                                          </p:val>
                                        </p:tav>
                                        <p:tav tm="100000">
                                          <p:val>
                                            <p:strVal val="#ppt_w"/>
                                          </p:val>
                                        </p:tav>
                                      </p:tavLst>
                                    </p:anim>
                                    <p:anim calcmode="lin" valueType="num">
                                      <p:cBhvr>
                                        <p:cTn id="59" dur="500" fill="hold"/>
                                        <p:tgtEl>
                                          <p:spTgt spid="140"/>
                                        </p:tgtEl>
                                        <p:attrNameLst>
                                          <p:attrName>ppt_h</p:attrName>
                                        </p:attrNameLst>
                                      </p:cBhvr>
                                      <p:tavLst>
                                        <p:tav tm="0">
                                          <p:val>
                                            <p:fltVal val="0"/>
                                          </p:val>
                                        </p:tav>
                                        <p:tav tm="100000">
                                          <p:val>
                                            <p:strVal val="#ppt_h"/>
                                          </p:val>
                                        </p:tav>
                                      </p:tavLst>
                                    </p:anim>
                                    <p:anim calcmode="lin" valueType="num">
                                      <p:cBhvr>
                                        <p:cTn id="60" dur="500" fill="hold"/>
                                        <p:tgtEl>
                                          <p:spTgt spid="140"/>
                                        </p:tgtEl>
                                        <p:attrNameLst>
                                          <p:attrName>style.rotation</p:attrName>
                                        </p:attrNameLst>
                                      </p:cBhvr>
                                      <p:tavLst>
                                        <p:tav tm="0">
                                          <p:val>
                                            <p:fltVal val="90"/>
                                          </p:val>
                                        </p:tav>
                                        <p:tav tm="100000">
                                          <p:val>
                                            <p:fltVal val="0"/>
                                          </p:val>
                                        </p:tav>
                                      </p:tavLst>
                                    </p:anim>
                                    <p:animEffect transition="in" filter="fade">
                                      <p:cBhvr>
                                        <p:cTn id="61" dur="500"/>
                                        <p:tgtEl>
                                          <p:spTgt spid="140"/>
                                        </p:tgtEl>
                                      </p:cBhvr>
                                    </p:animEffect>
                                  </p:childTnLst>
                                </p:cTn>
                              </p:par>
                            </p:childTnLst>
                          </p:cTn>
                        </p:par>
                        <p:par>
                          <p:cTn id="62" fill="hold">
                            <p:stCondLst>
                              <p:cond delay="6500"/>
                            </p:stCondLst>
                            <p:childTnLst>
                              <p:par>
                                <p:cTn id="63" presetID="31" presetClass="entr" presetSubtype="0" fill="hold" nodeType="afterEffect">
                                  <p:stCondLst>
                                    <p:cond delay="0"/>
                                  </p:stCondLst>
                                  <p:childTnLst>
                                    <p:set>
                                      <p:cBhvr>
                                        <p:cTn id="64" dur="1" fill="hold">
                                          <p:stCondLst>
                                            <p:cond delay="0"/>
                                          </p:stCondLst>
                                        </p:cTn>
                                        <p:tgtEl>
                                          <p:spTgt spid="137"/>
                                        </p:tgtEl>
                                        <p:attrNameLst>
                                          <p:attrName>style.visibility</p:attrName>
                                        </p:attrNameLst>
                                      </p:cBhvr>
                                      <p:to>
                                        <p:strVal val="visible"/>
                                      </p:to>
                                    </p:set>
                                    <p:anim calcmode="lin" valueType="num">
                                      <p:cBhvr>
                                        <p:cTn id="65" dur="500" fill="hold"/>
                                        <p:tgtEl>
                                          <p:spTgt spid="137"/>
                                        </p:tgtEl>
                                        <p:attrNameLst>
                                          <p:attrName>ppt_w</p:attrName>
                                        </p:attrNameLst>
                                      </p:cBhvr>
                                      <p:tavLst>
                                        <p:tav tm="0">
                                          <p:val>
                                            <p:fltVal val="0"/>
                                          </p:val>
                                        </p:tav>
                                        <p:tav tm="100000">
                                          <p:val>
                                            <p:strVal val="#ppt_w"/>
                                          </p:val>
                                        </p:tav>
                                      </p:tavLst>
                                    </p:anim>
                                    <p:anim calcmode="lin" valueType="num">
                                      <p:cBhvr>
                                        <p:cTn id="66" dur="500" fill="hold"/>
                                        <p:tgtEl>
                                          <p:spTgt spid="137"/>
                                        </p:tgtEl>
                                        <p:attrNameLst>
                                          <p:attrName>ppt_h</p:attrName>
                                        </p:attrNameLst>
                                      </p:cBhvr>
                                      <p:tavLst>
                                        <p:tav tm="0">
                                          <p:val>
                                            <p:fltVal val="0"/>
                                          </p:val>
                                        </p:tav>
                                        <p:tav tm="100000">
                                          <p:val>
                                            <p:strVal val="#ppt_h"/>
                                          </p:val>
                                        </p:tav>
                                      </p:tavLst>
                                    </p:anim>
                                    <p:anim calcmode="lin" valueType="num">
                                      <p:cBhvr>
                                        <p:cTn id="67" dur="500" fill="hold"/>
                                        <p:tgtEl>
                                          <p:spTgt spid="137"/>
                                        </p:tgtEl>
                                        <p:attrNameLst>
                                          <p:attrName>style.rotation</p:attrName>
                                        </p:attrNameLst>
                                      </p:cBhvr>
                                      <p:tavLst>
                                        <p:tav tm="0">
                                          <p:val>
                                            <p:fltVal val="90"/>
                                          </p:val>
                                        </p:tav>
                                        <p:tav tm="100000">
                                          <p:val>
                                            <p:fltVal val="0"/>
                                          </p:val>
                                        </p:tav>
                                      </p:tavLst>
                                    </p:anim>
                                    <p:animEffect transition="in" filter="fade">
                                      <p:cBhvr>
                                        <p:cTn id="68" dur="500"/>
                                        <p:tgtEl>
                                          <p:spTgt spid="137"/>
                                        </p:tgtEl>
                                      </p:cBhvr>
                                    </p:animEffect>
                                  </p:childTnLst>
                                </p:cTn>
                              </p:par>
                            </p:childTnLst>
                          </p:cTn>
                        </p:par>
                        <p:par>
                          <p:cTn id="69" fill="hold">
                            <p:stCondLst>
                              <p:cond delay="7000"/>
                            </p:stCondLst>
                            <p:childTnLst>
                              <p:par>
                                <p:cTn id="70" presetID="31" presetClass="entr" presetSubtype="0" fill="hold" nodeType="afterEffect">
                                  <p:stCondLst>
                                    <p:cond delay="0"/>
                                  </p:stCondLst>
                                  <p:childTnLst>
                                    <p:set>
                                      <p:cBhvr>
                                        <p:cTn id="71" dur="1" fill="hold">
                                          <p:stCondLst>
                                            <p:cond delay="0"/>
                                          </p:stCondLst>
                                        </p:cTn>
                                        <p:tgtEl>
                                          <p:spTgt spid="279"/>
                                        </p:tgtEl>
                                        <p:attrNameLst>
                                          <p:attrName>style.visibility</p:attrName>
                                        </p:attrNameLst>
                                      </p:cBhvr>
                                      <p:to>
                                        <p:strVal val="visible"/>
                                      </p:to>
                                    </p:set>
                                    <p:anim calcmode="lin" valueType="num">
                                      <p:cBhvr>
                                        <p:cTn id="72" dur="500" fill="hold"/>
                                        <p:tgtEl>
                                          <p:spTgt spid="279"/>
                                        </p:tgtEl>
                                        <p:attrNameLst>
                                          <p:attrName>ppt_w</p:attrName>
                                        </p:attrNameLst>
                                      </p:cBhvr>
                                      <p:tavLst>
                                        <p:tav tm="0">
                                          <p:val>
                                            <p:fltVal val="0"/>
                                          </p:val>
                                        </p:tav>
                                        <p:tav tm="100000">
                                          <p:val>
                                            <p:strVal val="#ppt_w"/>
                                          </p:val>
                                        </p:tav>
                                      </p:tavLst>
                                    </p:anim>
                                    <p:anim calcmode="lin" valueType="num">
                                      <p:cBhvr>
                                        <p:cTn id="73" dur="500" fill="hold"/>
                                        <p:tgtEl>
                                          <p:spTgt spid="279"/>
                                        </p:tgtEl>
                                        <p:attrNameLst>
                                          <p:attrName>ppt_h</p:attrName>
                                        </p:attrNameLst>
                                      </p:cBhvr>
                                      <p:tavLst>
                                        <p:tav tm="0">
                                          <p:val>
                                            <p:fltVal val="0"/>
                                          </p:val>
                                        </p:tav>
                                        <p:tav tm="100000">
                                          <p:val>
                                            <p:strVal val="#ppt_h"/>
                                          </p:val>
                                        </p:tav>
                                      </p:tavLst>
                                    </p:anim>
                                    <p:anim calcmode="lin" valueType="num">
                                      <p:cBhvr>
                                        <p:cTn id="74" dur="500" fill="hold"/>
                                        <p:tgtEl>
                                          <p:spTgt spid="279"/>
                                        </p:tgtEl>
                                        <p:attrNameLst>
                                          <p:attrName>style.rotation</p:attrName>
                                        </p:attrNameLst>
                                      </p:cBhvr>
                                      <p:tavLst>
                                        <p:tav tm="0">
                                          <p:val>
                                            <p:fltVal val="90"/>
                                          </p:val>
                                        </p:tav>
                                        <p:tav tm="100000">
                                          <p:val>
                                            <p:fltVal val="0"/>
                                          </p:val>
                                        </p:tav>
                                      </p:tavLst>
                                    </p:anim>
                                    <p:animEffect transition="in" filter="fade">
                                      <p:cBhvr>
                                        <p:cTn id="75" dur="500"/>
                                        <p:tgtEl>
                                          <p:spTgt spid="279"/>
                                        </p:tgtEl>
                                      </p:cBhvr>
                                    </p:animEffect>
                                  </p:childTnLst>
                                </p:cTn>
                              </p:par>
                            </p:childTnLst>
                          </p:cTn>
                        </p:par>
                        <p:par>
                          <p:cTn id="76" fill="hold">
                            <p:stCondLst>
                              <p:cond delay="7500"/>
                            </p:stCondLst>
                            <p:childTnLst>
                              <p:par>
                                <p:cTn id="77" presetID="31" presetClass="entr" presetSubtype="0" fill="hold" nodeType="afterEffect">
                                  <p:stCondLst>
                                    <p:cond delay="0"/>
                                  </p:stCondLst>
                                  <p:childTnLst>
                                    <p:set>
                                      <p:cBhvr>
                                        <p:cTn id="78" dur="1" fill="hold">
                                          <p:stCondLst>
                                            <p:cond delay="0"/>
                                          </p:stCondLst>
                                        </p:cTn>
                                        <p:tgtEl>
                                          <p:spTgt spid="282"/>
                                        </p:tgtEl>
                                        <p:attrNameLst>
                                          <p:attrName>style.visibility</p:attrName>
                                        </p:attrNameLst>
                                      </p:cBhvr>
                                      <p:to>
                                        <p:strVal val="visible"/>
                                      </p:to>
                                    </p:set>
                                    <p:anim calcmode="lin" valueType="num">
                                      <p:cBhvr>
                                        <p:cTn id="79" dur="500" fill="hold"/>
                                        <p:tgtEl>
                                          <p:spTgt spid="282"/>
                                        </p:tgtEl>
                                        <p:attrNameLst>
                                          <p:attrName>ppt_w</p:attrName>
                                        </p:attrNameLst>
                                      </p:cBhvr>
                                      <p:tavLst>
                                        <p:tav tm="0">
                                          <p:val>
                                            <p:fltVal val="0"/>
                                          </p:val>
                                        </p:tav>
                                        <p:tav tm="100000">
                                          <p:val>
                                            <p:strVal val="#ppt_w"/>
                                          </p:val>
                                        </p:tav>
                                      </p:tavLst>
                                    </p:anim>
                                    <p:anim calcmode="lin" valueType="num">
                                      <p:cBhvr>
                                        <p:cTn id="80" dur="500" fill="hold"/>
                                        <p:tgtEl>
                                          <p:spTgt spid="282"/>
                                        </p:tgtEl>
                                        <p:attrNameLst>
                                          <p:attrName>ppt_h</p:attrName>
                                        </p:attrNameLst>
                                      </p:cBhvr>
                                      <p:tavLst>
                                        <p:tav tm="0">
                                          <p:val>
                                            <p:fltVal val="0"/>
                                          </p:val>
                                        </p:tav>
                                        <p:tav tm="100000">
                                          <p:val>
                                            <p:strVal val="#ppt_h"/>
                                          </p:val>
                                        </p:tav>
                                      </p:tavLst>
                                    </p:anim>
                                    <p:anim calcmode="lin" valueType="num">
                                      <p:cBhvr>
                                        <p:cTn id="81" dur="500" fill="hold"/>
                                        <p:tgtEl>
                                          <p:spTgt spid="282"/>
                                        </p:tgtEl>
                                        <p:attrNameLst>
                                          <p:attrName>style.rotation</p:attrName>
                                        </p:attrNameLst>
                                      </p:cBhvr>
                                      <p:tavLst>
                                        <p:tav tm="0">
                                          <p:val>
                                            <p:fltVal val="90"/>
                                          </p:val>
                                        </p:tav>
                                        <p:tav tm="100000">
                                          <p:val>
                                            <p:fltVal val="0"/>
                                          </p:val>
                                        </p:tav>
                                      </p:tavLst>
                                    </p:anim>
                                    <p:animEffect transition="in" filter="fade">
                                      <p:cBhvr>
                                        <p:cTn id="82"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Rectángulo redondeado 20495">
            <a:extLst>
              <a:ext uri="{FF2B5EF4-FFF2-40B4-BE49-F238E27FC236}">
                <a16:creationId xmlns:a16="http://schemas.microsoft.com/office/drawing/2014/main" id="{F245B241-24C6-5F43-88D1-6AA00CBF4B1D}"/>
              </a:ext>
            </a:extLst>
          </p:cNvPr>
          <p:cNvSpPr/>
          <p:nvPr/>
        </p:nvSpPr>
        <p:spPr>
          <a:xfrm>
            <a:off x="174171" y="3518263"/>
            <a:ext cx="8638903" cy="1532708"/>
          </a:xfrm>
          <a:prstGeom prst="roundRect">
            <a:avLst/>
          </a:prstGeom>
          <a:solidFill>
            <a:srgbClr val="EBEBEB"/>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a:extLst>
              <a:ext uri="{FF2B5EF4-FFF2-40B4-BE49-F238E27FC236}">
                <a16:creationId xmlns:a16="http://schemas.microsoft.com/office/drawing/2014/main" id="{CD16EE84-AE2E-B84C-9A3F-74B5E1973C28}"/>
              </a:ext>
            </a:extLst>
          </p:cNvPr>
          <p:cNvSpPr>
            <a:spLocks noGrp="1"/>
          </p:cNvSpPr>
          <p:nvPr>
            <p:ph type="title" idx="4294967295"/>
          </p:nvPr>
        </p:nvSpPr>
        <p:spPr>
          <a:xfrm>
            <a:off x="546766" y="8408"/>
            <a:ext cx="7503725" cy="857250"/>
          </a:xfrm>
        </p:spPr>
        <p:txBody>
          <a:bodyPr>
            <a:noAutofit/>
          </a:bodyPr>
          <a:lstStyle/>
          <a:p>
            <a:pPr algn="l"/>
            <a:r>
              <a:rPr lang="es-ES_tradnl" sz="2400" b="1">
                <a:solidFill>
                  <a:srgbClr val="7F7F7F"/>
                </a:solidFill>
                <a:latin typeface="Open Sans"/>
                <a:ea typeface="Open Sans"/>
                <a:cs typeface="Open Sans"/>
                <a:sym typeface="Open Sans"/>
              </a:rPr>
              <a:t>Que es </a:t>
            </a:r>
            <a:r>
              <a:rPr lang="es-ES_tradnl" sz="2400" b="1">
                <a:solidFill>
                  <a:srgbClr val="0660D3"/>
                </a:solidFill>
                <a:latin typeface="Open Sans"/>
                <a:ea typeface="Open Sans"/>
                <a:cs typeface="Open Sans"/>
                <a:sym typeface="Open Sans"/>
              </a:rPr>
              <a:t>KMS?</a:t>
            </a:r>
            <a:r>
              <a:rPr lang="es-ES_tradnl" sz="2400" b="1">
                <a:solidFill>
                  <a:srgbClr val="7F7F7F"/>
                </a:solidFill>
                <a:latin typeface="Open Sans"/>
                <a:ea typeface="Open Sans"/>
                <a:cs typeface="Open Sans"/>
                <a:sym typeface="Open Sans"/>
              </a:rPr>
              <a:t>  - Gestión de Contratos y Proyectos </a:t>
            </a:r>
            <a:endParaRPr lang="es-ES_tradnl" sz="2400"/>
          </a:p>
        </p:txBody>
      </p:sp>
      <p:sp>
        <p:nvSpPr>
          <p:cNvPr id="3" name="Rectángulo 2">
            <a:extLst>
              <a:ext uri="{FF2B5EF4-FFF2-40B4-BE49-F238E27FC236}">
                <a16:creationId xmlns:a16="http://schemas.microsoft.com/office/drawing/2014/main" id="{3F2E77F8-C196-704E-8261-2A4E6E70C659}"/>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CuadroTexto 3">
            <a:extLst>
              <a:ext uri="{FF2B5EF4-FFF2-40B4-BE49-F238E27FC236}">
                <a16:creationId xmlns:a16="http://schemas.microsoft.com/office/drawing/2014/main" id="{9331C7E6-0DD4-6C49-A71C-6B32D4867117}"/>
              </a:ext>
            </a:extLst>
          </p:cNvPr>
          <p:cNvSpPr txBox="1"/>
          <p:nvPr/>
        </p:nvSpPr>
        <p:spPr>
          <a:xfrm>
            <a:off x="4245362" y="1268235"/>
            <a:ext cx="819455" cy="307777"/>
          </a:xfrm>
          <a:prstGeom prst="rect">
            <a:avLst/>
          </a:prstGeom>
          <a:noFill/>
          <a:ln>
            <a:solidFill>
              <a:srgbClr val="1F45F6"/>
            </a:solidFill>
          </a:ln>
        </p:spPr>
        <p:txBody>
          <a:bodyPr wrap="none" rtlCol="0">
            <a:spAutoFit/>
          </a:bodyPr>
          <a:lstStyle/>
          <a:p>
            <a:r>
              <a:rPr lang="es-ES_tradnl" dirty="0">
                <a:latin typeface="Calibri" panose="020F0502020204030204" pitchFamily="34" charset="0"/>
                <a:cs typeface="Calibri" panose="020F0502020204030204" pitchFamily="34" charset="0"/>
              </a:rPr>
              <a:t>Empresa</a:t>
            </a:r>
          </a:p>
        </p:txBody>
      </p:sp>
      <p:sp>
        <p:nvSpPr>
          <p:cNvPr id="9" name="CuadroTexto 8">
            <a:extLst>
              <a:ext uri="{FF2B5EF4-FFF2-40B4-BE49-F238E27FC236}">
                <a16:creationId xmlns:a16="http://schemas.microsoft.com/office/drawing/2014/main" id="{D45AC9AE-9D2F-2B4E-88F1-9CD469FA1AC4}"/>
              </a:ext>
            </a:extLst>
          </p:cNvPr>
          <p:cNvSpPr txBox="1"/>
          <p:nvPr/>
        </p:nvSpPr>
        <p:spPr>
          <a:xfrm>
            <a:off x="4251956" y="1825882"/>
            <a:ext cx="906017" cy="307777"/>
          </a:xfrm>
          <a:prstGeom prst="rect">
            <a:avLst/>
          </a:prstGeom>
          <a:noFill/>
          <a:ln>
            <a:solidFill>
              <a:srgbClr val="1F45F6"/>
            </a:solidFill>
          </a:ln>
        </p:spPr>
        <p:txBody>
          <a:bodyPr wrap="none" rtlCol="0">
            <a:spAutoFit/>
          </a:bodyPr>
          <a:lstStyle/>
          <a:p>
            <a:r>
              <a:rPr lang="es-ES_tradnl" dirty="0">
                <a:latin typeface="Calibri" panose="020F0502020204030204" pitchFamily="34" charset="0"/>
                <a:cs typeface="Calibri" panose="020F0502020204030204" pitchFamily="34" charset="0"/>
              </a:rPr>
              <a:t>Contratos</a:t>
            </a:r>
          </a:p>
        </p:txBody>
      </p:sp>
      <p:grpSp>
        <p:nvGrpSpPr>
          <p:cNvPr id="61" name="Grupo 60">
            <a:extLst>
              <a:ext uri="{FF2B5EF4-FFF2-40B4-BE49-F238E27FC236}">
                <a16:creationId xmlns:a16="http://schemas.microsoft.com/office/drawing/2014/main" id="{5E3E9216-B0A1-C846-8E32-94FFC6C2136A}"/>
              </a:ext>
            </a:extLst>
          </p:cNvPr>
          <p:cNvGrpSpPr/>
          <p:nvPr/>
        </p:nvGrpSpPr>
        <p:grpSpPr>
          <a:xfrm>
            <a:off x="1245845" y="1268235"/>
            <a:ext cx="6977321" cy="1151179"/>
            <a:chOff x="1245845" y="1381452"/>
            <a:chExt cx="6977321" cy="1151179"/>
          </a:xfrm>
        </p:grpSpPr>
        <p:sp>
          <p:nvSpPr>
            <p:cNvPr id="5" name="CuadroTexto 4">
              <a:extLst>
                <a:ext uri="{FF2B5EF4-FFF2-40B4-BE49-F238E27FC236}">
                  <a16:creationId xmlns:a16="http://schemas.microsoft.com/office/drawing/2014/main" id="{768822F6-CEF3-3143-8882-4BDF4D899B10}"/>
                </a:ext>
              </a:extLst>
            </p:cNvPr>
            <p:cNvSpPr txBox="1"/>
            <p:nvPr/>
          </p:nvSpPr>
          <p:spPr>
            <a:xfrm>
              <a:off x="1897637" y="1381452"/>
              <a:ext cx="1107996" cy="307777"/>
            </a:xfrm>
            <a:prstGeom prst="rect">
              <a:avLst/>
            </a:prstGeom>
            <a:noFill/>
            <a:ln>
              <a:solidFill>
                <a:srgbClr val="1F45F6"/>
              </a:solidFill>
            </a:ln>
          </p:spPr>
          <p:txBody>
            <a:bodyPr wrap="none" rtlCol="0">
              <a:spAutoFit/>
            </a:bodyPr>
            <a:lstStyle/>
            <a:p>
              <a:r>
                <a:rPr lang="es-ES_tradnl" dirty="0">
                  <a:latin typeface="Calibri" panose="020F0502020204030204" pitchFamily="34" charset="0"/>
                  <a:cs typeface="Calibri" panose="020F0502020204030204" pitchFamily="34" charset="0"/>
                </a:rPr>
                <a:t>Proveedores</a:t>
              </a:r>
            </a:p>
          </p:txBody>
        </p:sp>
        <p:sp>
          <p:nvSpPr>
            <p:cNvPr id="6" name="CuadroTexto 5">
              <a:extLst>
                <a:ext uri="{FF2B5EF4-FFF2-40B4-BE49-F238E27FC236}">
                  <a16:creationId xmlns:a16="http://schemas.microsoft.com/office/drawing/2014/main" id="{4F74E917-13F0-8B48-A362-ADDE3F926F9F}"/>
                </a:ext>
              </a:extLst>
            </p:cNvPr>
            <p:cNvSpPr txBox="1"/>
            <p:nvPr/>
          </p:nvSpPr>
          <p:spPr>
            <a:xfrm>
              <a:off x="1245845" y="2214463"/>
              <a:ext cx="1760418" cy="307777"/>
            </a:xfrm>
            <a:prstGeom prst="rect">
              <a:avLst/>
            </a:prstGeom>
            <a:noFill/>
            <a:ln>
              <a:solidFill>
                <a:srgbClr val="1F45F6"/>
              </a:solidFill>
            </a:ln>
          </p:spPr>
          <p:txBody>
            <a:bodyPr wrap="none" rtlCol="0">
              <a:spAutoFit/>
            </a:bodyPr>
            <a:lstStyle/>
            <a:p>
              <a:r>
                <a:rPr lang="es-ES_tradnl" dirty="0">
                  <a:latin typeface="Calibri" panose="020F0502020204030204" pitchFamily="34" charset="0"/>
                  <a:cs typeface="Calibri" panose="020F0502020204030204" pitchFamily="34" charset="0"/>
                </a:rPr>
                <a:t>Proveedores Internos</a:t>
              </a:r>
            </a:p>
          </p:txBody>
        </p:sp>
        <p:sp>
          <p:nvSpPr>
            <p:cNvPr id="7" name="CuadroTexto 6">
              <a:extLst>
                <a:ext uri="{FF2B5EF4-FFF2-40B4-BE49-F238E27FC236}">
                  <a16:creationId xmlns:a16="http://schemas.microsoft.com/office/drawing/2014/main" id="{C3DAC631-2922-B546-A724-16CD40C31138}"/>
                </a:ext>
              </a:extLst>
            </p:cNvPr>
            <p:cNvSpPr txBox="1"/>
            <p:nvPr/>
          </p:nvSpPr>
          <p:spPr>
            <a:xfrm>
              <a:off x="6701082" y="1381452"/>
              <a:ext cx="809837" cy="307777"/>
            </a:xfrm>
            <a:prstGeom prst="rect">
              <a:avLst/>
            </a:prstGeom>
            <a:noFill/>
            <a:ln>
              <a:solidFill>
                <a:srgbClr val="1F45F6"/>
              </a:solidFill>
            </a:ln>
          </p:spPr>
          <p:txBody>
            <a:bodyPr wrap="none" rtlCol="0">
              <a:spAutoFit/>
            </a:bodyPr>
            <a:lstStyle/>
            <a:p>
              <a:pPr algn="ctr"/>
              <a:r>
                <a:rPr lang="es-ES_tradnl" dirty="0">
                  <a:latin typeface="Calibri" panose="020F0502020204030204" pitchFamily="34" charset="0"/>
                  <a:cs typeface="Calibri" panose="020F0502020204030204" pitchFamily="34" charset="0"/>
                </a:rPr>
                <a:t>Clientes </a:t>
              </a:r>
            </a:p>
          </p:txBody>
        </p:sp>
        <p:sp>
          <p:nvSpPr>
            <p:cNvPr id="8" name="CuadroTexto 7">
              <a:extLst>
                <a:ext uri="{FF2B5EF4-FFF2-40B4-BE49-F238E27FC236}">
                  <a16:creationId xmlns:a16="http://schemas.microsoft.com/office/drawing/2014/main" id="{9AAE8D5F-12EF-0A4D-A977-68921EC48B7F}"/>
                </a:ext>
              </a:extLst>
            </p:cNvPr>
            <p:cNvSpPr txBox="1"/>
            <p:nvPr/>
          </p:nvSpPr>
          <p:spPr>
            <a:xfrm>
              <a:off x="6708008" y="2224854"/>
              <a:ext cx="1515158" cy="307777"/>
            </a:xfrm>
            <a:prstGeom prst="rect">
              <a:avLst/>
            </a:prstGeom>
            <a:noFill/>
            <a:ln>
              <a:solidFill>
                <a:srgbClr val="1F45F6"/>
              </a:solidFill>
            </a:ln>
          </p:spPr>
          <p:txBody>
            <a:bodyPr wrap="none" rtlCol="0">
              <a:spAutoFit/>
            </a:bodyPr>
            <a:lstStyle/>
            <a:p>
              <a:pPr algn="ctr"/>
              <a:r>
                <a:rPr lang="es-ES_tradnl" dirty="0">
                  <a:latin typeface="Calibri" panose="020F0502020204030204" pitchFamily="34" charset="0"/>
                  <a:cs typeface="Calibri" panose="020F0502020204030204" pitchFamily="34" charset="0"/>
                </a:rPr>
                <a:t>Clientes Internos </a:t>
              </a:r>
            </a:p>
          </p:txBody>
        </p:sp>
        <p:cxnSp>
          <p:nvCxnSpPr>
            <p:cNvPr id="11" name="Conector angular 10">
              <a:extLst>
                <a:ext uri="{FF2B5EF4-FFF2-40B4-BE49-F238E27FC236}">
                  <a16:creationId xmlns:a16="http://schemas.microsoft.com/office/drawing/2014/main" id="{7E03E028-72F7-C447-A97D-B21FDE2647DF}"/>
                </a:ext>
              </a:extLst>
            </p:cNvPr>
            <p:cNvCxnSpPr>
              <a:stCxn id="9" idx="1"/>
              <a:endCxn id="5" idx="3"/>
            </p:cNvCxnSpPr>
            <p:nvPr/>
          </p:nvCxnSpPr>
          <p:spPr>
            <a:xfrm rot="10800000">
              <a:off x="3005634" y="1535341"/>
              <a:ext cx="1246323" cy="548938"/>
            </a:xfrm>
            <a:prstGeom prst="bent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4" name="Conector angular 13">
              <a:extLst>
                <a:ext uri="{FF2B5EF4-FFF2-40B4-BE49-F238E27FC236}">
                  <a16:creationId xmlns:a16="http://schemas.microsoft.com/office/drawing/2014/main" id="{7DFE7918-C662-674E-9463-8E707AA1241A}"/>
                </a:ext>
              </a:extLst>
            </p:cNvPr>
            <p:cNvCxnSpPr>
              <a:cxnSpLocks/>
              <a:stCxn id="9" idx="1"/>
              <a:endCxn id="6" idx="3"/>
            </p:cNvCxnSpPr>
            <p:nvPr/>
          </p:nvCxnSpPr>
          <p:spPr>
            <a:xfrm rot="10800000" flipV="1">
              <a:off x="3006264" y="2084278"/>
              <a:ext cx="1245693" cy="284073"/>
            </a:xfrm>
            <a:prstGeom prst="bent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Conector angular 17">
              <a:extLst>
                <a:ext uri="{FF2B5EF4-FFF2-40B4-BE49-F238E27FC236}">
                  <a16:creationId xmlns:a16="http://schemas.microsoft.com/office/drawing/2014/main" id="{D4EEADF0-7391-A440-BEA9-3748AADA57FF}"/>
                </a:ext>
              </a:extLst>
            </p:cNvPr>
            <p:cNvCxnSpPr>
              <a:stCxn id="9" idx="3"/>
              <a:endCxn id="7" idx="1"/>
            </p:cNvCxnSpPr>
            <p:nvPr/>
          </p:nvCxnSpPr>
          <p:spPr>
            <a:xfrm flipV="1">
              <a:off x="5157973" y="1535341"/>
              <a:ext cx="1543109" cy="548938"/>
            </a:xfrm>
            <a:prstGeom prst="bent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0" name="Conector angular 19">
              <a:extLst>
                <a:ext uri="{FF2B5EF4-FFF2-40B4-BE49-F238E27FC236}">
                  <a16:creationId xmlns:a16="http://schemas.microsoft.com/office/drawing/2014/main" id="{BFCAB4D9-2E92-0D48-A8CA-F2DF3BB4A76F}"/>
                </a:ext>
              </a:extLst>
            </p:cNvPr>
            <p:cNvCxnSpPr>
              <a:stCxn id="9" idx="3"/>
              <a:endCxn id="8" idx="1"/>
            </p:cNvCxnSpPr>
            <p:nvPr/>
          </p:nvCxnSpPr>
          <p:spPr>
            <a:xfrm>
              <a:off x="5157973" y="2084279"/>
              <a:ext cx="1550035" cy="294464"/>
            </a:xfrm>
            <a:prstGeom prst="bent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20485" name="Grupo 20484">
            <a:extLst>
              <a:ext uri="{FF2B5EF4-FFF2-40B4-BE49-F238E27FC236}">
                <a16:creationId xmlns:a16="http://schemas.microsoft.com/office/drawing/2014/main" id="{849D7E54-81AB-7D46-A8C5-E68B7879EF8A}"/>
              </a:ext>
            </a:extLst>
          </p:cNvPr>
          <p:cNvGrpSpPr/>
          <p:nvPr/>
        </p:nvGrpSpPr>
        <p:grpSpPr>
          <a:xfrm>
            <a:off x="7843209" y="3486386"/>
            <a:ext cx="583814" cy="601142"/>
            <a:chOff x="3872064" y="3109151"/>
            <a:chExt cx="583814" cy="601142"/>
          </a:xfrm>
        </p:grpSpPr>
        <p:sp>
          <p:nvSpPr>
            <p:cNvPr id="32" name="CuadroTexto 31">
              <a:extLst>
                <a:ext uri="{FF2B5EF4-FFF2-40B4-BE49-F238E27FC236}">
                  <a16:creationId xmlns:a16="http://schemas.microsoft.com/office/drawing/2014/main" id="{14C08346-1631-8140-8ED8-B6D08C04BE70}"/>
                </a:ext>
              </a:extLst>
            </p:cNvPr>
            <p:cNvSpPr txBox="1"/>
            <p:nvPr/>
          </p:nvSpPr>
          <p:spPr>
            <a:xfrm>
              <a:off x="3872064" y="3494849"/>
              <a:ext cx="583814" cy="215444"/>
            </a:xfrm>
            <a:prstGeom prst="rect">
              <a:avLst/>
            </a:prstGeom>
            <a:noFill/>
            <a:ln>
              <a:noFill/>
            </a:ln>
          </p:spPr>
          <p:txBody>
            <a:bodyPr wrap="none" rtlCol="0">
              <a:spAutoFit/>
            </a:bodyPr>
            <a:lstStyle/>
            <a:p>
              <a:r>
                <a:rPr lang="es-ES_tradnl" sz="800" dirty="0">
                  <a:latin typeface="Calibri" panose="020F0502020204030204" pitchFamily="34" charset="0"/>
                  <a:cs typeface="Calibri" panose="020F0502020204030204" pitchFamily="34" charset="0"/>
                </a:rPr>
                <a:t>Ejecución</a:t>
              </a:r>
            </a:p>
          </p:txBody>
        </p:sp>
        <p:pic>
          <p:nvPicPr>
            <p:cNvPr id="42" name="Gráfico 41" descr="Crecimiento empresarial">
              <a:extLst>
                <a:ext uri="{FF2B5EF4-FFF2-40B4-BE49-F238E27FC236}">
                  <a16:creationId xmlns:a16="http://schemas.microsoft.com/office/drawing/2014/main" id="{467F851B-7411-C640-B9D2-F5A4B2D169B8}"/>
                </a:ext>
              </a:extLst>
            </p:cNvPr>
            <p:cNvPicPr>
              <a:picLocks noChangeAspect="1"/>
            </p:cNvPicPr>
            <p:nvPr/>
          </p:nvPicPr>
          <p:blipFill>
            <a:blip r:embed="rId2">
              <a:duotone>
                <a:schemeClr val="accent5">
                  <a:shade val="45000"/>
                  <a:satMod val="135000"/>
                </a:schemeClr>
                <a:prstClr val="white"/>
              </a:duotone>
              <a:extLst>
                <a:ext uri="{96DAC541-7B7A-43D3-8B79-37D633B846F1}">
                  <asvg:svgBlip xmlns:asvg="http://schemas.microsoft.com/office/drawing/2016/SVG/main" r:embed="rId3"/>
                </a:ext>
              </a:extLst>
            </a:blip>
            <a:stretch>
              <a:fillRect/>
            </a:stretch>
          </p:blipFill>
          <p:spPr>
            <a:xfrm>
              <a:off x="3982187" y="3109151"/>
              <a:ext cx="410441" cy="410441"/>
            </a:xfrm>
            <a:prstGeom prst="rect">
              <a:avLst/>
            </a:prstGeom>
          </p:spPr>
        </p:pic>
      </p:grpSp>
      <p:pic>
        <p:nvPicPr>
          <p:cNvPr id="20488" name="Picture 8" descr="Empresa icon">
            <a:extLst>
              <a:ext uri="{FF2B5EF4-FFF2-40B4-BE49-F238E27FC236}">
                <a16:creationId xmlns:a16="http://schemas.microsoft.com/office/drawing/2014/main" id="{A3571E7E-7348-F248-9FFB-266309BBF468}"/>
              </a:ext>
            </a:extLst>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p:blipFill>
        <p:spPr bwMode="auto">
          <a:xfrm>
            <a:off x="4444808" y="707124"/>
            <a:ext cx="515505" cy="515505"/>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62" name="Grupo 61">
            <a:extLst>
              <a:ext uri="{FF2B5EF4-FFF2-40B4-BE49-F238E27FC236}">
                <a16:creationId xmlns:a16="http://schemas.microsoft.com/office/drawing/2014/main" id="{5522C663-3BC1-0244-BCAA-05556FB119FE}"/>
              </a:ext>
            </a:extLst>
          </p:cNvPr>
          <p:cNvGrpSpPr/>
          <p:nvPr/>
        </p:nvGrpSpPr>
        <p:grpSpPr>
          <a:xfrm>
            <a:off x="65988" y="2183279"/>
            <a:ext cx="8972134" cy="331528"/>
            <a:chOff x="65988" y="2296496"/>
            <a:chExt cx="8972134" cy="331528"/>
          </a:xfrm>
        </p:grpSpPr>
        <p:cxnSp>
          <p:nvCxnSpPr>
            <p:cNvPr id="26" name="Conector recto 25">
              <a:extLst>
                <a:ext uri="{FF2B5EF4-FFF2-40B4-BE49-F238E27FC236}">
                  <a16:creationId xmlns:a16="http://schemas.microsoft.com/office/drawing/2014/main" id="{A805010A-C14E-4749-90C4-1E44BC6A01EE}"/>
                </a:ext>
              </a:extLst>
            </p:cNvPr>
            <p:cNvCxnSpPr>
              <a:cxnSpLocks/>
            </p:cNvCxnSpPr>
            <p:nvPr/>
          </p:nvCxnSpPr>
          <p:spPr>
            <a:xfrm>
              <a:off x="4259739" y="2296496"/>
              <a:ext cx="0" cy="32493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21B30E4F-445D-D144-8AA2-2A17F1A1E2EE}"/>
                </a:ext>
              </a:extLst>
            </p:cNvPr>
            <p:cNvCxnSpPr>
              <a:cxnSpLocks/>
            </p:cNvCxnSpPr>
            <p:nvPr/>
          </p:nvCxnSpPr>
          <p:spPr>
            <a:xfrm>
              <a:off x="5152802" y="2296496"/>
              <a:ext cx="0" cy="32493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3E69AF3D-3320-7E47-A228-2CD6FFC061DC}"/>
                </a:ext>
              </a:extLst>
            </p:cNvPr>
            <p:cNvCxnSpPr>
              <a:cxnSpLocks/>
            </p:cNvCxnSpPr>
            <p:nvPr/>
          </p:nvCxnSpPr>
          <p:spPr>
            <a:xfrm flipH="1">
              <a:off x="65988" y="2626500"/>
              <a:ext cx="4202644"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A2693BE9-E514-2F4A-8171-96960BB2E16D}"/>
                </a:ext>
              </a:extLst>
            </p:cNvPr>
            <p:cNvCxnSpPr>
              <a:cxnSpLocks/>
            </p:cNvCxnSpPr>
            <p:nvPr/>
          </p:nvCxnSpPr>
          <p:spPr>
            <a:xfrm flipH="1">
              <a:off x="5144813" y="2628024"/>
              <a:ext cx="3893309"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20492" name="Grupo 20491">
            <a:extLst>
              <a:ext uri="{FF2B5EF4-FFF2-40B4-BE49-F238E27FC236}">
                <a16:creationId xmlns:a16="http://schemas.microsoft.com/office/drawing/2014/main" id="{61B30B58-9D12-1240-AD96-996BF5E8C034}"/>
              </a:ext>
            </a:extLst>
          </p:cNvPr>
          <p:cNvGrpSpPr/>
          <p:nvPr/>
        </p:nvGrpSpPr>
        <p:grpSpPr>
          <a:xfrm>
            <a:off x="3343403" y="3642445"/>
            <a:ext cx="1416057" cy="1099711"/>
            <a:chOff x="1912169" y="3642445"/>
            <a:chExt cx="1416057" cy="1099711"/>
          </a:xfrm>
        </p:grpSpPr>
        <p:sp>
          <p:nvSpPr>
            <p:cNvPr id="28" name="CuadroTexto 27">
              <a:extLst>
                <a:ext uri="{FF2B5EF4-FFF2-40B4-BE49-F238E27FC236}">
                  <a16:creationId xmlns:a16="http://schemas.microsoft.com/office/drawing/2014/main" id="{90791A21-8E63-6D48-9FBE-74D15B90E461}"/>
                </a:ext>
              </a:extLst>
            </p:cNvPr>
            <p:cNvSpPr txBox="1"/>
            <p:nvPr/>
          </p:nvSpPr>
          <p:spPr>
            <a:xfrm>
              <a:off x="1912169" y="3973878"/>
              <a:ext cx="906652" cy="338554"/>
            </a:xfrm>
            <a:prstGeom prst="rect">
              <a:avLst/>
            </a:prstGeom>
            <a:noFill/>
            <a:ln>
              <a:noFill/>
            </a:ln>
          </p:spPr>
          <p:txBody>
            <a:bodyPr wrap="square" rtlCol="0">
              <a:spAutoFit/>
            </a:bodyPr>
            <a:lstStyle/>
            <a:p>
              <a:pPr algn="ctr"/>
              <a:r>
                <a:rPr lang="es-ES_tradnl" sz="800" dirty="0">
                  <a:latin typeface="Calibri" panose="020F0502020204030204" pitchFamily="34" charset="0"/>
                  <a:cs typeface="Calibri" panose="020F0502020204030204" pitchFamily="34" charset="0"/>
                </a:rPr>
                <a:t>Crear Solicitudes </a:t>
              </a:r>
            </a:p>
            <a:p>
              <a:pPr algn="ctr"/>
              <a:r>
                <a:rPr lang="es-ES_tradnl" sz="800" dirty="0">
                  <a:latin typeface="Calibri" panose="020F0502020204030204" pitchFamily="34" charset="0"/>
                  <a:cs typeface="Calibri" panose="020F0502020204030204" pitchFamily="34" charset="0"/>
                </a:rPr>
                <a:t>De Contratos </a:t>
              </a:r>
            </a:p>
          </p:txBody>
        </p:sp>
        <p:pic>
          <p:nvPicPr>
            <p:cNvPr id="36" name="Gráfico 35" descr="Documento">
              <a:extLst>
                <a:ext uri="{FF2B5EF4-FFF2-40B4-BE49-F238E27FC236}">
                  <a16:creationId xmlns:a16="http://schemas.microsoft.com/office/drawing/2014/main" id="{E4CA7A89-1D70-8142-BF65-FBEFFD15DB04}"/>
                </a:ext>
              </a:extLst>
            </p:cNvPr>
            <p:cNvPicPr>
              <a:picLocks noChangeAspect="1"/>
            </p:cNvPicPr>
            <p:nvPr/>
          </p:nvPicPr>
          <p:blipFill>
            <a:blip r:embed="rId6">
              <a:duotone>
                <a:schemeClr val="accent1">
                  <a:shade val="45000"/>
                  <a:satMod val="135000"/>
                </a:schemeClr>
                <a:prstClr val="white"/>
              </a:duotone>
              <a:extLst>
                <a:ext uri="{96DAC541-7B7A-43D3-8B79-37D633B846F1}">
                  <asvg:svgBlip xmlns:asvg="http://schemas.microsoft.com/office/drawing/2016/SVG/main" r:embed="rId7"/>
                </a:ext>
              </a:extLst>
            </a:blip>
            <a:stretch>
              <a:fillRect/>
            </a:stretch>
          </p:blipFill>
          <p:spPr>
            <a:xfrm>
              <a:off x="2199340" y="3642445"/>
              <a:ext cx="358484" cy="358484"/>
            </a:xfrm>
            <a:prstGeom prst="rect">
              <a:avLst/>
            </a:prstGeom>
            <a:effectLst/>
          </p:spPr>
        </p:pic>
        <p:pic>
          <p:nvPicPr>
            <p:cNvPr id="23" name="Gráfico 22" descr="Flecha curva en el sentido contrario a las agujas del reloj">
              <a:extLst>
                <a:ext uri="{FF2B5EF4-FFF2-40B4-BE49-F238E27FC236}">
                  <a16:creationId xmlns:a16="http://schemas.microsoft.com/office/drawing/2014/main" id="{B8A74EF1-7568-1747-88C9-A60476AF4B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624057">
              <a:off x="2821630" y="4235560"/>
              <a:ext cx="506596" cy="506596"/>
            </a:xfrm>
            <a:prstGeom prst="rect">
              <a:avLst/>
            </a:prstGeom>
            <a:effectLst/>
          </p:spPr>
        </p:pic>
      </p:grpSp>
      <p:grpSp>
        <p:nvGrpSpPr>
          <p:cNvPr id="20493" name="Grupo 20492">
            <a:extLst>
              <a:ext uri="{FF2B5EF4-FFF2-40B4-BE49-F238E27FC236}">
                <a16:creationId xmlns:a16="http://schemas.microsoft.com/office/drawing/2014/main" id="{80C6FBD1-E944-AC4F-80FD-57360E748BCF}"/>
              </a:ext>
            </a:extLst>
          </p:cNvPr>
          <p:cNvGrpSpPr/>
          <p:nvPr/>
        </p:nvGrpSpPr>
        <p:grpSpPr>
          <a:xfrm>
            <a:off x="4696932" y="4120254"/>
            <a:ext cx="1259100" cy="891101"/>
            <a:chOff x="3514174" y="4120254"/>
            <a:chExt cx="1259100" cy="891101"/>
          </a:xfrm>
        </p:grpSpPr>
        <p:sp>
          <p:nvSpPr>
            <p:cNvPr id="29" name="CuadroTexto 28">
              <a:extLst>
                <a:ext uri="{FF2B5EF4-FFF2-40B4-BE49-F238E27FC236}">
                  <a16:creationId xmlns:a16="http://schemas.microsoft.com/office/drawing/2014/main" id="{4C4619C2-71C9-F849-8B6E-54CF43156F4C}"/>
                </a:ext>
              </a:extLst>
            </p:cNvPr>
            <p:cNvSpPr txBox="1"/>
            <p:nvPr/>
          </p:nvSpPr>
          <p:spPr>
            <a:xfrm>
              <a:off x="3514174" y="4795911"/>
              <a:ext cx="535724" cy="215444"/>
            </a:xfrm>
            <a:prstGeom prst="rect">
              <a:avLst/>
            </a:prstGeom>
            <a:noFill/>
            <a:ln>
              <a:noFill/>
            </a:ln>
          </p:spPr>
          <p:txBody>
            <a:bodyPr wrap="none" rtlCol="0">
              <a:spAutoFit/>
            </a:bodyPr>
            <a:lstStyle/>
            <a:p>
              <a:r>
                <a:rPr lang="es-ES_tradnl" sz="800" dirty="0">
                  <a:latin typeface="Calibri" panose="020F0502020204030204" pitchFamily="34" charset="0"/>
                  <a:cs typeface="Calibri" panose="020F0502020204030204" pitchFamily="34" charset="0"/>
                </a:rPr>
                <a:t>Revisión</a:t>
              </a:r>
            </a:p>
          </p:txBody>
        </p:sp>
        <p:pic>
          <p:nvPicPr>
            <p:cNvPr id="40" name="Gráfico 39" descr="Lista">
              <a:extLst>
                <a:ext uri="{FF2B5EF4-FFF2-40B4-BE49-F238E27FC236}">
                  <a16:creationId xmlns:a16="http://schemas.microsoft.com/office/drawing/2014/main" id="{2E71DF12-D231-DD48-AAF4-3464823D764E}"/>
                </a:ext>
              </a:extLst>
            </p:cNvPr>
            <p:cNvPicPr>
              <a:picLocks noChangeAspect="1"/>
            </p:cNvPicPr>
            <p:nvPr/>
          </p:nvPicPr>
          <p:blipFill>
            <a:blip r:embed="rId10">
              <a:duotone>
                <a:schemeClr val="accent3">
                  <a:shade val="45000"/>
                  <a:satMod val="135000"/>
                </a:schemeClr>
                <a:prstClr val="white"/>
              </a:duotone>
              <a:extLst>
                <a:ext uri="{96DAC541-7B7A-43D3-8B79-37D633B846F1}">
                  <asvg:svgBlip xmlns:asvg="http://schemas.microsoft.com/office/drawing/2016/SVG/main" r:embed="rId11"/>
                </a:ext>
              </a:extLst>
            </a:blip>
            <a:stretch>
              <a:fillRect/>
            </a:stretch>
          </p:blipFill>
          <p:spPr>
            <a:xfrm>
              <a:off x="3591948" y="4432628"/>
              <a:ext cx="384463" cy="384463"/>
            </a:xfrm>
            <a:prstGeom prst="rect">
              <a:avLst/>
            </a:prstGeom>
          </p:spPr>
        </p:pic>
        <p:pic>
          <p:nvPicPr>
            <p:cNvPr id="41" name="Gráfico 40" descr="Flecha curva en el sentido contrario a las agujas del reloj">
              <a:extLst>
                <a:ext uri="{FF2B5EF4-FFF2-40B4-BE49-F238E27FC236}">
                  <a16:creationId xmlns:a16="http://schemas.microsoft.com/office/drawing/2014/main" id="{AC176B8C-46B8-964D-B531-F448BF3D0C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236067">
              <a:off x="4266678" y="4120254"/>
              <a:ext cx="506596" cy="506596"/>
            </a:xfrm>
            <a:prstGeom prst="rect">
              <a:avLst/>
            </a:prstGeom>
          </p:spPr>
        </p:pic>
      </p:grpSp>
      <p:grpSp>
        <p:nvGrpSpPr>
          <p:cNvPr id="20494" name="Grupo 20493">
            <a:extLst>
              <a:ext uri="{FF2B5EF4-FFF2-40B4-BE49-F238E27FC236}">
                <a16:creationId xmlns:a16="http://schemas.microsoft.com/office/drawing/2014/main" id="{D75238EF-172D-B541-BF96-3904D176DAAF}"/>
              </a:ext>
            </a:extLst>
          </p:cNvPr>
          <p:cNvGrpSpPr/>
          <p:nvPr/>
        </p:nvGrpSpPr>
        <p:grpSpPr>
          <a:xfrm>
            <a:off x="5589951" y="3613574"/>
            <a:ext cx="1436942" cy="647506"/>
            <a:chOff x="4953855" y="3613574"/>
            <a:chExt cx="1436942" cy="647506"/>
          </a:xfrm>
        </p:grpSpPr>
        <p:sp>
          <p:nvSpPr>
            <p:cNvPr id="30" name="CuadroTexto 29">
              <a:extLst>
                <a:ext uri="{FF2B5EF4-FFF2-40B4-BE49-F238E27FC236}">
                  <a16:creationId xmlns:a16="http://schemas.microsoft.com/office/drawing/2014/main" id="{285618DD-476D-4946-97E9-217D4BF02E41}"/>
                </a:ext>
              </a:extLst>
            </p:cNvPr>
            <p:cNvSpPr txBox="1"/>
            <p:nvPr/>
          </p:nvSpPr>
          <p:spPr>
            <a:xfrm>
              <a:off x="4953855" y="3954146"/>
              <a:ext cx="712054" cy="215444"/>
            </a:xfrm>
            <a:prstGeom prst="rect">
              <a:avLst/>
            </a:prstGeom>
            <a:noFill/>
            <a:ln>
              <a:noFill/>
            </a:ln>
          </p:spPr>
          <p:txBody>
            <a:bodyPr wrap="none" rtlCol="0">
              <a:spAutoFit/>
            </a:bodyPr>
            <a:lstStyle/>
            <a:p>
              <a:r>
                <a:rPr lang="es-ES_tradnl" sz="800" dirty="0">
                  <a:latin typeface="Calibri" panose="020F0502020204030204" pitchFamily="34" charset="0"/>
                  <a:cs typeface="Calibri" panose="020F0502020204030204" pitchFamily="34" charset="0"/>
                </a:rPr>
                <a:t>Autorización</a:t>
              </a:r>
            </a:p>
          </p:txBody>
        </p:sp>
        <p:pic>
          <p:nvPicPr>
            <p:cNvPr id="20486" name="Picture 6" descr="Sign Document icon">
              <a:extLst>
                <a:ext uri="{FF2B5EF4-FFF2-40B4-BE49-F238E27FC236}">
                  <a16:creationId xmlns:a16="http://schemas.microsoft.com/office/drawing/2014/main" id="{4305F161-8245-7349-8514-3D4539EA71BE}"/>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5140549" y="3613574"/>
              <a:ext cx="301338" cy="301338"/>
            </a:xfrm>
            <a:prstGeom prst="rect">
              <a:avLst/>
            </a:prstGeom>
            <a:noFill/>
            <a:extLst>
              <a:ext uri="{909E8E84-426E-40DD-AFC4-6F175D3DCCD1}">
                <a14:hiddenFill xmlns:a14="http://schemas.microsoft.com/office/drawing/2010/main">
                  <a:solidFill>
                    <a:srgbClr val="FFFFFF"/>
                  </a:solidFill>
                </a14:hiddenFill>
              </a:ext>
            </a:extLst>
          </p:spPr>
        </p:pic>
        <p:pic>
          <p:nvPicPr>
            <p:cNvPr id="43" name="Gráfico 42" descr="Volver RTL">
              <a:extLst>
                <a:ext uri="{FF2B5EF4-FFF2-40B4-BE49-F238E27FC236}">
                  <a16:creationId xmlns:a16="http://schemas.microsoft.com/office/drawing/2014/main" id="{9D1AC482-FB8D-044A-8B83-3D9557D4DC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963887">
              <a:off x="5933597" y="3803880"/>
              <a:ext cx="457200" cy="457200"/>
            </a:xfrm>
            <a:prstGeom prst="rect">
              <a:avLst/>
            </a:prstGeom>
          </p:spPr>
        </p:pic>
      </p:grpSp>
      <p:grpSp>
        <p:nvGrpSpPr>
          <p:cNvPr id="20498" name="Grupo 20497">
            <a:extLst>
              <a:ext uri="{FF2B5EF4-FFF2-40B4-BE49-F238E27FC236}">
                <a16:creationId xmlns:a16="http://schemas.microsoft.com/office/drawing/2014/main" id="{FECAA385-1A2A-F841-8383-45739E9FAC64}"/>
              </a:ext>
            </a:extLst>
          </p:cNvPr>
          <p:cNvGrpSpPr/>
          <p:nvPr/>
        </p:nvGrpSpPr>
        <p:grpSpPr>
          <a:xfrm>
            <a:off x="1857675" y="2660004"/>
            <a:ext cx="4186990" cy="420078"/>
            <a:chOff x="1857675" y="2660004"/>
            <a:chExt cx="4186990" cy="420078"/>
          </a:xfrm>
        </p:grpSpPr>
        <p:sp>
          <p:nvSpPr>
            <p:cNvPr id="81" name="Rectángulo redondeado 80">
              <a:extLst>
                <a:ext uri="{FF2B5EF4-FFF2-40B4-BE49-F238E27FC236}">
                  <a16:creationId xmlns:a16="http://schemas.microsoft.com/office/drawing/2014/main" id="{4A7D081D-4917-0F4C-92D0-06F832D81391}"/>
                </a:ext>
              </a:extLst>
            </p:cNvPr>
            <p:cNvSpPr/>
            <p:nvPr/>
          </p:nvSpPr>
          <p:spPr>
            <a:xfrm>
              <a:off x="3051208" y="2660004"/>
              <a:ext cx="2993457" cy="420078"/>
            </a:xfrm>
            <a:prstGeom prst="roundRect">
              <a:avLst/>
            </a:prstGeom>
            <a:solidFill>
              <a:schemeClr val="bg2">
                <a:lumMod val="20000"/>
                <a:lumOff val="80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5" name="Gráfico 24" descr="Gráfico de barras con tendencia alcista">
              <a:extLst>
                <a:ext uri="{FF2B5EF4-FFF2-40B4-BE49-F238E27FC236}">
                  <a16:creationId xmlns:a16="http://schemas.microsoft.com/office/drawing/2014/main" id="{649332DE-9CD3-D344-AE95-6B98D81075A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76502" y="2692068"/>
              <a:ext cx="349515" cy="349515"/>
            </a:xfrm>
            <a:prstGeom prst="rect">
              <a:avLst/>
            </a:prstGeom>
          </p:spPr>
        </p:pic>
        <p:pic>
          <p:nvPicPr>
            <p:cNvPr id="35" name="Gráfico 34" descr="Tendencia al alza">
              <a:extLst>
                <a:ext uri="{FF2B5EF4-FFF2-40B4-BE49-F238E27FC236}">
                  <a16:creationId xmlns:a16="http://schemas.microsoft.com/office/drawing/2014/main" id="{216BF4B1-1C84-D942-B49C-EC434AA0452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24974" y="2692068"/>
              <a:ext cx="349515" cy="349515"/>
            </a:xfrm>
            <a:prstGeom prst="rect">
              <a:avLst/>
            </a:prstGeom>
          </p:spPr>
        </p:pic>
        <p:pic>
          <p:nvPicPr>
            <p:cNvPr id="38" name="Gráfico 37" descr="Indicador">
              <a:extLst>
                <a:ext uri="{FF2B5EF4-FFF2-40B4-BE49-F238E27FC236}">
                  <a16:creationId xmlns:a16="http://schemas.microsoft.com/office/drawing/2014/main" id="{3C7F0CBC-3ED1-C14B-8491-BBF054867D1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26617" y="2692068"/>
              <a:ext cx="349515" cy="349515"/>
            </a:xfrm>
            <a:prstGeom prst="rect">
              <a:avLst/>
            </a:prstGeom>
          </p:spPr>
        </p:pic>
        <p:pic>
          <p:nvPicPr>
            <p:cNvPr id="20491" name="Gráfico 20490" descr="Gráfico circular">
              <a:extLst>
                <a:ext uri="{FF2B5EF4-FFF2-40B4-BE49-F238E27FC236}">
                  <a16:creationId xmlns:a16="http://schemas.microsoft.com/office/drawing/2014/main" id="{261CE78B-41E6-1B46-BC93-F084F49FB8D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444466" y="2692068"/>
              <a:ext cx="370573" cy="370573"/>
            </a:xfrm>
            <a:prstGeom prst="rect">
              <a:avLst/>
            </a:prstGeom>
          </p:spPr>
        </p:pic>
        <p:sp>
          <p:nvSpPr>
            <p:cNvPr id="20497" name="CuadroTexto 20496">
              <a:extLst>
                <a:ext uri="{FF2B5EF4-FFF2-40B4-BE49-F238E27FC236}">
                  <a16:creationId xmlns:a16="http://schemas.microsoft.com/office/drawing/2014/main" id="{3EE609A8-B80E-4B44-98A3-4318BFEA5E13}"/>
                </a:ext>
              </a:extLst>
            </p:cNvPr>
            <p:cNvSpPr txBox="1"/>
            <p:nvPr/>
          </p:nvSpPr>
          <p:spPr>
            <a:xfrm>
              <a:off x="1857675" y="2762453"/>
              <a:ext cx="1101584" cy="215444"/>
            </a:xfrm>
            <a:prstGeom prst="rect">
              <a:avLst/>
            </a:prstGeom>
            <a:noFill/>
          </p:spPr>
          <p:txBody>
            <a:bodyPr wrap="none" rtlCol="0">
              <a:spAutoFit/>
            </a:bodyPr>
            <a:lstStyle/>
            <a:p>
              <a:r>
                <a:rPr lang="es-ES_tradnl" sz="800" dirty="0">
                  <a:latin typeface="Calibri" panose="020F0502020204030204" pitchFamily="34" charset="0"/>
                  <a:cs typeface="Calibri" panose="020F0502020204030204" pitchFamily="34" charset="0"/>
                </a:rPr>
                <a:t>Dashboard de Control</a:t>
              </a:r>
            </a:p>
          </p:txBody>
        </p:sp>
      </p:grpSp>
      <p:grpSp>
        <p:nvGrpSpPr>
          <p:cNvPr id="20499" name="Grupo 20498">
            <a:extLst>
              <a:ext uri="{FF2B5EF4-FFF2-40B4-BE49-F238E27FC236}">
                <a16:creationId xmlns:a16="http://schemas.microsoft.com/office/drawing/2014/main" id="{EDBBE9B9-2A5A-8D4E-98F0-F42D463344EC}"/>
              </a:ext>
            </a:extLst>
          </p:cNvPr>
          <p:cNvGrpSpPr/>
          <p:nvPr/>
        </p:nvGrpSpPr>
        <p:grpSpPr>
          <a:xfrm>
            <a:off x="1856073" y="3101161"/>
            <a:ext cx="4186991" cy="420078"/>
            <a:chOff x="1856073" y="3101161"/>
            <a:chExt cx="4186991" cy="420078"/>
          </a:xfrm>
        </p:grpSpPr>
        <p:sp>
          <p:nvSpPr>
            <p:cNvPr id="82" name="Rectángulo redondeado 81">
              <a:extLst>
                <a:ext uri="{FF2B5EF4-FFF2-40B4-BE49-F238E27FC236}">
                  <a16:creationId xmlns:a16="http://schemas.microsoft.com/office/drawing/2014/main" id="{5FDCB2CA-5EE5-7440-9B3D-80369EE527D5}"/>
                </a:ext>
              </a:extLst>
            </p:cNvPr>
            <p:cNvSpPr/>
            <p:nvPr/>
          </p:nvSpPr>
          <p:spPr>
            <a:xfrm>
              <a:off x="3049607" y="3101161"/>
              <a:ext cx="2993457" cy="420078"/>
            </a:xfrm>
            <a:prstGeom prst="roundRect">
              <a:avLst/>
            </a:prstGeom>
            <a:solidFill>
              <a:schemeClr val="accent2">
                <a:lumMod val="20000"/>
                <a:lumOff val="80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5" name="Gráfico 44" descr="Contorno">
              <a:extLst>
                <a:ext uri="{FF2B5EF4-FFF2-40B4-BE49-F238E27FC236}">
                  <a16:creationId xmlns:a16="http://schemas.microsoft.com/office/drawing/2014/main" id="{AD54A804-77E9-ED4A-AD22-ECFF97FA91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85643" y="3133004"/>
              <a:ext cx="349515" cy="349515"/>
            </a:xfrm>
            <a:prstGeom prst="rect">
              <a:avLst/>
            </a:prstGeom>
          </p:spPr>
        </p:pic>
        <p:pic>
          <p:nvPicPr>
            <p:cNvPr id="47" name="Gráfico 46" descr="Semáforo">
              <a:extLst>
                <a:ext uri="{FF2B5EF4-FFF2-40B4-BE49-F238E27FC236}">
                  <a16:creationId xmlns:a16="http://schemas.microsoft.com/office/drawing/2014/main" id="{582A6A48-DA06-B348-95E7-71CCD716EE5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023117" y="3133004"/>
              <a:ext cx="349515" cy="349515"/>
            </a:xfrm>
            <a:prstGeom prst="rect">
              <a:avLst/>
            </a:prstGeom>
          </p:spPr>
        </p:pic>
        <p:pic>
          <p:nvPicPr>
            <p:cNvPr id="51" name="Gráfico 50" descr="Timbre">
              <a:extLst>
                <a:ext uri="{FF2B5EF4-FFF2-40B4-BE49-F238E27FC236}">
                  <a16:creationId xmlns:a16="http://schemas.microsoft.com/office/drawing/2014/main" id="{7E2BFF4B-884A-F447-971D-1614BA08C5A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834848" y="3133004"/>
              <a:ext cx="349515" cy="349515"/>
            </a:xfrm>
            <a:prstGeom prst="rect">
              <a:avLst/>
            </a:prstGeom>
          </p:spPr>
        </p:pic>
        <p:pic>
          <p:nvPicPr>
            <p:cNvPr id="20489" name="Gráfico 20488" descr="Lista de comprobación">
              <a:extLst>
                <a:ext uri="{FF2B5EF4-FFF2-40B4-BE49-F238E27FC236}">
                  <a16:creationId xmlns:a16="http://schemas.microsoft.com/office/drawing/2014/main" id="{A2C12B97-2309-F048-9EE7-650DD83D0CE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471495" y="3133004"/>
              <a:ext cx="349515" cy="349515"/>
            </a:xfrm>
            <a:prstGeom prst="rect">
              <a:avLst/>
            </a:prstGeom>
          </p:spPr>
        </p:pic>
        <p:sp>
          <p:nvSpPr>
            <p:cNvPr id="84" name="CuadroTexto 83">
              <a:extLst>
                <a:ext uri="{FF2B5EF4-FFF2-40B4-BE49-F238E27FC236}">
                  <a16:creationId xmlns:a16="http://schemas.microsoft.com/office/drawing/2014/main" id="{2BEFA5E3-B431-C541-BAA8-7B1094E99085}"/>
                </a:ext>
              </a:extLst>
            </p:cNvPr>
            <p:cNvSpPr txBox="1"/>
            <p:nvPr/>
          </p:nvSpPr>
          <p:spPr>
            <a:xfrm>
              <a:off x="1856073" y="3203611"/>
              <a:ext cx="1164101" cy="215444"/>
            </a:xfrm>
            <a:prstGeom prst="rect">
              <a:avLst/>
            </a:prstGeom>
            <a:noFill/>
          </p:spPr>
          <p:txBody>
            <a:bodyPr wrap="none" rtlCol="0">
              <a:spAutoFit/>
            </a:bodyPr>
            <a:lstStyle/>
            <a:p>
              <a:r>
                <a:rPr lang="es-ES_tradnl" sz="800" dirty="0">
                  <a:latin typeface="Calibri" panose="020F0502020204030204" pitchFamily="34" charset="0"/>
                  <a:cs typeface="Calibri" panose="020F0502020204030204" pitchFamily="34" charset="0"/>
                </a:rPr>
                <a:t>Alertas y Notificaciones</a:t>
              </a:r>
            </a:p>
          </p:txBody>
        </p:sp>
      </p:grpSp>
      <p:grpSp>
        <p:nvGrpSpPr>
          <p:cNvPr id="20505" name="Grupo 20504">
            <a:extLst>
              <a:ext uri="{FF2B5EF4-FFF2-40B4-BE49-F238E27FC236}">
                <a16:creationId xmlns:a16="http://schemas.microsoft.com/office/drawing/2014/main" id="{500811B0-B4EF-234E-BBD8-3236921EC767}"/>
              </a:ext>
            </a:extLst>
          </p:cNvPr>
          <p:cNvGrpSpPr/>
          <p:nvPr/>
        </p:nvGrpSpPr>
        <p:grpSpPr>
          <a:xfrm>
            <a:off x="1719470" y="3825763"/>
            <a:ext cx="1275737" cy="1154783"/>
            <a:chOff x="1719470" y="3825763"/>
            <a:chExt cx="1275737" cy="1154783"/>
          </a:xfrm>
        </p:grpSpPr>
        <p:pic>
          <p:nvPicPr>
            <p:cNvPr id="20502" name="Gráfico 20501" descr="Red social">
              <a:extLst>
                <a:ext uri="{FF2B5EF4-FFF2-40B4-BE49-F238E27FC236}">
                  <a16:creationId xmlns:a16="http://schemas.microsoft.com/office/drawing/2014/main" id="{A66FC871-0AF9-F746-AEDD-8461AA4C36C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097158" y="4400549"/>
              <a:ext cx="400050" cy="400050"/>
            </a:xfrm>
            <a:prstGeom prst="rect">
              <a:avLst/>
            </a:prstGeom>
          </p:spPr>
        </p:pic>
        <p:sp>
          <p:nvSpPr>
            <p:cNvPr id="20503" name="Rectángulo 20502">
              <a:extLst>
                <a:ext uri="{FF2B5EF4-FFF2-40B4-BE49-F238E27FC236}">
                  <a16:creationId xmlns:a16="http://schemas.microsoft.com/office/drawing/2014/main" id="{0C02508E-0D31-104A-8792-2D1BEC99F199}"/>
                </a:ext>
              </a:extLst>
            </p:cNvPr>
            <p:cNvSpPr/>
            <p:nvPr/>
          </p:nvSpPr>
          <p:spPr>
            <a:xfrm>
              <a:off x="1719470" y="4765102"/>
              <a:ext cx="1113184" cy="215444"/>
            </a:xfrm>
            <a:prstGeom prst="rect">
              <a:avLst/>
            </a:prstGeom>
          </p:spPr>
          <p:txBody>
            <a:bodyPr wrap="square">
              <a:spAutoFit/>
            </a:bodyPr>
            <a:lstStyle/>
            <a:p>
              <a:pPr algn="ctr"/>
              <a:r>
                <a:rPr lang="es-ES_tradnl" sz="800" dirty="0">
                  <a:latin typeface="Calibri" panose="020F0502020204030204" pitchFamily="34" charset="0"/>
                  <a:cs typeface="Calibri" panose="020F0502020204030204" pitchFamily="34" charset="0"/>
                </a:rPr>
                <a:t>Licitaciones / Subastas</a:t>
              </a:r>
            </a:p>
          </p:txBody>
        </p:sp>
        <p:pic>
          <p:nvPicPr>
            <p:cNvPr id="91" name="Gráfico 90" descr="Volver RTL">
              <a:extLst>
                <a:ext uri="{FF2B5EF4-FFF2-40B4-BE49-F238E27FC236}">
                  <a16:creationId xmlns:a16="http://schemas.microsoft.com/office/drawing/2014/main" id="{9050D288-17C4-744C-8FBD-12BF6A6D18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8007" y="3825763"/>
              <a:ext cx="457200" cy="457200"/>
            </a:xfrm>
            <a:prstGeom prst="rect">
              <a:avLst/>
            </a:prstGeom>
            <a:effectLst/>
          </p:spPr>
        </p:pic>
      </p:grpSp>
      <p:grpSp>
        <p:nvGrpSpPr>
          <p:cNvPr id="20504" name="Grupo 20503">
            <a:extLst>
              <a:ext uri="{FF2B5EF4-FFF2-40B4-BE49-F238E27FC236}">
                <a16:creationId xmlns:a16="http://schemas.microsoft.com/office/drawing/2014/main" id="{3783466A-4B39-C749-AAED-35EB350060DD}"/>
              </a:ext>
            </a:extLst>
          </p:cNvPr>
          <p:cNvGrpSpPr/>
          <p:nvPr/>
        </p:nvGrpSpPr>
        <p:grpSpPr>
          <a:xfrm>
            <a:off x="413114" y="3597028"/>
            <a:ext cx="1149259" cy="979474"/>
            <a:chOff x="413114" y="3597028"/>
            <a:chExt cx="1149259" cy="979474"/>
          </a:xfrm>
        </p:grpSpPr>
        <p:pic>
          <p:nvPicPr>
            <p:cNvPr id="52" name="Picture 8" descr="Empresa icon">
              <a:extLst>
                <a:ext uri="{FF2B5EF4-FFF2-40B4-BE49-F238E27FC236}">
                  <a16:creationId xmlns:a16="http://schemas.microsoft.com/office/drawing/2014/main" id="{FD02916B-44F2-B541-AB39-5E1F1BCE65AF}"/>
                </a:ext>
              </a:extLst>
            </p:cNvPr>
            <p:cNvPicPr>
              <a:picLocks noChangeAspect="1" noChangeArrowheads="1"/>
            </p:cNvPicPr>
            <p:nvPr/>
          </p:nvPicPr>
          <p:blipFill>
            <a:blip r:embed="rId4">
              <a:duotone>
                <a:srgbClr val="4F81B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13098" y="3597028"/>
              <a:ext cx="323558" cy="32355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5" name="CuadroTexto 54">
              <a:extLst>
                <a:ext uri="{FF2B5EF4-FFF2-40B4-BE49-F238E27FC236}">
                  <a16:creationId xmlns:a16="http://schemas.microsoft.com/office/drawing/2014/main" id="{86CE168D-3B92-2544-A35C-56C97D3792FE}"/>
                </a:ext>
              </a:extLst>
            </p:cNvPr>
            <p:cNvSpPr txBox="1"/>
            <p:nvPr/>
          </p:nvSpPr>
          <p:spPr>
            <a:xfrm>
              <a:off x="413114" y="3946860"/>
              <a:ext cx="619080" cy="369332"/>
            </a:xfrm>
            <a:prstGeom prst="rect">
              <a:avLst/>
            </a:prstGeom>
            <a:noFill/>
            <a:ln>
              <a:noFill/>
            </a:ln>
          </p:spPr>
          <p:txBody>
            <a:bodyPr wrap="none" rtlCol="0">
              <a:spAutoFit/>
            </a:bodyPr>
            <a:lstStyle/>
            <a:p>
              <a:pPr algn="ctr"/>
              <a:r>
                <a:rPr lang="es-ES_tradnl" sz="900" dirty="0">
                  <a:latin typeface="Calibri" panose="020F0502020204030204" pitchFamily="34" charset="0"/>
                  <a:cs typeface="Calibri" panose="020F0502020204030204" pitchFamily="34" charset="0"/>
                </a:rPr>
                <a:t>Áreas de </a:t>
              </a:r>
            </a:p>
            <a:p>
              <a:pPr algn="ctr"/>
              <a:r>
                <a:rPr lang="es-ES_tradnl" sz="900" dirty="0">
                  <a:latin typeface="Calibri" panose="020F0502020204030204" pitchFamily="34" charset="0"/>
                  <a:cs typeface="Calibri" panose="020F0502020204030204" pitchFamily="34" charset="0"/>
                </a:rPr>
                <a:t>Negocio</a:t>
              </a:r>
            </a:p>
          </p:txBody>
        </p:sp>
        <p:pic>
          <p:nvPicPr>
            <p:cNvPr id="92" name="Gráfico 91" descr="Flecha curva en el sentido contrario a las agujas del reloj">
              <a:extLst>
                <a:ext uri="{FF2B5EF4-FFF2-40B4-BE49-F238E27FC236}">
                  <a16:creationId xmlns:a16="http://schemas.microsoft.com/office/drawing/2014/main" id="{09503672-90B8-2A41-A55A-68826D956E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624057">
              <a:off x="1055777" y="4069906"/>
              <a:ext cx="506596" cy="506596"/>
            </a:xfrm>
            <a:prstGeom prst="rect">
              <a:avLst/>
            </a:prstGeom>
            <a:effectLst/>
          </p:spPr>
        </p:pic>
      </p:grpSp>
      <p:sp>
        <p:nvSpPr>
          <p:cNvPr id="63" name="Google Shape;233;p3">
            <a:extLst>
              <a:ext uri="{FF2B5EF4-FFF2-40B4-BE49-F238E27FC236}">
                <a16:creationId xmlns:a16="http://schemas.microsoft.com/office/drawing/2014/main" id="{DA3D7321-3941-354D-8415-69676B184ABF}"/>
              </a:ext>
            </a:extLst>
          </p:cNvPr>
          <p:cNvSpPr txBox="1"/>
          <p:nvPr/>
        </p:nvSpPr>
        <p:spPr>
          <a:xfrm>
            <a:off x="779843" y="654902"/>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panose="020F0502020204030204" pitchFamily="34" charset="0"/>
                <a:ea typeface="Open Sans"/>
                <a:cs typeface="Calibri" panose="020F0502020204030204" pitchFamily="34" charset="0"/>
                <a:sym typeface="Calibri"/>
              </a:rPr>
              <a:t>Acelera el proceso de venta y de compra</a:t>
            </a:r>
          </a:p>
        </p:txBody>
      </p:sp>
      <p:grpSp>
        <p:nvGrpSpPr>
          <p:cNvPr id="10" name="Grupo 9">
            <a:extLst>
              <a:ext uri="{FF2B5EF4-FFF2-40B4-BE49-F238E27FC236}">
                <a16:creationId xmlns:a16="http://schemas.microsoft.com/office/drawing/2014/main" id="{77568F6C-F340-7C45-A22E-26027CA843F2}"/>
              </a:ext>
            </a:extLst>
          </p:cNvPr>
          <p:cNvGrpSpPr/>
          <p:nvPr/>
        </p:nvGrpSpPr>
        <p:grpSpPr>
          <a:xfrm>
            <a:off x="6660582" y="4187678"/>
            <a:ext cx="1377797" cy="851958"/>
            <a:chOff x="6660582" y="4187678"/>
            <a:chExt cx="1377797" cy="851958"/>
          </a:xfrm>
        </p:grpSpPr>
        <p:sp>
          <p:nvSpPr>
            <p:cNvPr id="31" name="CuadroTexto 30">
              <a:extLst>
                <a:ext uri="{FF2B5EF4-FFF2-40B4-BE49-F238E27FC236}">
                  <a16:creationId xmlns:a16="http://schemas.microsoft.com/office/drawing/2014/main" id="{02F25EB2-13D2-DE46-9C90-064E0B9E6107}"/>
                </a:ext>
              </a:extLst>
            </p:cNvPr>
            <p:cNvSpPr txBox="1"/>
            <p:nvPr/>
          </p:nvSpPr>
          <p:spPr>
            <a:xfrm>
              <a:off x="6660582" y="4824192"/>
              <a:ext cx="768159" cy="215444"/>
            </a:xfrm>
            <a:prstGeom prst="rect">
              <a:avLst/>
            </a:prstGeom>
            <a:noFill/>
            <a:ln>
              <a:noFill/>
            </a:ln>
          </p:spPr>
          <p:txBody>
            <a:bodyPr wrap="none" rtlCol="0">
              <a:spAutoFit/>
            </a:bodyPr>
            <a:lstStyle/>
            <a:p>
              <a:r>
                <a:rPr lang="es-ES_tradnl" sz="800" dirty="0">
                  <a:latin typeface="Calibri" panose="020F0502020204030204" pitchFamily="34" charset="0"/>
                  <a:cs typeface="Calibri" panose="020F0502020204030204" pitchFamily="34" charset="0"/>
                </a:rPr>
                <a:t>Configuración</a:t>
              </a:r>
            </a:p>
          </p:txBody>
        </p:sp>
        <p:pic>
          <p:nvPicPr>
            <p:cNvPr id="44" name="Gráfico 43" descr="Flecha curva en el sentido contrario a las agujas del reloj">
              <a:extLst>
                <a:ext uri="{FF2B5EF4-FFF2-40B4-BE49-F238E27FC236}">
                  <a16:creationId xmlns:a16="http://schemas.microsoft.com/office/drawing/2014/main" id="{21066B22-4125-384F-952E-41E71E481A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531783" y="4187678"/>
              <a:ext cx="506596" cy="506596"/>
            </a:xfrm>
            <a:prstGeom prst="rect">
              <a:avLst/>
            </a:prstGeom>
          </p:spPr>
        </p:pic>
        <p:sp>
          <p:nvSpPr>
            <p:cNvPr id="64" name="Freeform: Shape 6">
              <a:extLst>
                <a:ext uri="{FF2B5EF4-FFF2-40B4-BE49-F238E27FC236}">
                  <a16:creationId xmlns:a16="http://schemas.microsoft.com/office/drawing/2014/main" id="{4E82725A-660B-324C-92B7-0BAA86BD77EA}"/>
                </a:ext>
              </a:extLst>
            </p:cNvPr>
            <p:cNvSpPr/>
            <p:nvPr/>
          </p:nvSpPr>
          <p:spPr>
            <a:xfrm>
              <a:off x="6893022" y="4508630"/>
              <a:ext cx="289486" cy="273052"/>
            </a:xfrm>
            <a:custGeom>
              <a:avLst/>
              <a:gdLst/>
              <a:ahLst/>
              <a:cxnLst/>
              <a:rect l="l" t="t" r="r" b="b"/>
              <a:pathLst>
                <a:path w="244913" h="224646">
                  <a:moveTo>
                    <a:pt x="195927" y="161245"/>
                  </a:moveTo>
                  <a:cubicBezTo>
                    <a:pt x="191340" y="161368"/>
                    <a:pt x="187502" y="162973"/>
                    <a:pt x="184414" y="166061"/>
                  </a:cubicBezTo>
                  <a:cubicBezTo>
                    <a:pt x="181326" y="169149"/>
                    <a:pt x="179721" y="172986"/>
                    <a:pt x="179598" y="177574"/>
                  </a:cubicBezTo>
                  <a:cubicBezTo>
                    <a:pt x="179721" y="182216"/>
                    <a:pt x="181326" y="186070"/>
                    <a:pt x="184414" y="189134"/>
                  </a:cubicBezTo>
                  <a:cubicBezTo>
                    <a:pt x="187502" y="192199"/>
                    <a:pt x="191340" y="193788"/>
                    <a:pt x="195927" y="193902"/>
                  </a:cubicBezTo>
                  <a:cubicBezTo>
                    <a:pt x="200570" y="193780"/>
                    <a:pt x="204423" y="192175"/>
                    <a:pt x="207488" y="189087"/>
                  </a:cubicBezTo>
                  <a:cubicBezTo>
                    <a:pt x="210552" y="185999"/>
                    <a:pt x="212141" y="182161"/>
                    <a:pt x="212255" y="177574"/>
                  </a:cubicBezTo>
                  <a:cubicBezTo>
                    <a:pt x="212133" y="172986"/>
                    <a:pt x="210528" y="169149"/>
                    <a:pt x="207440" y="166061"/>
                  </a:cubicBezTo>
                  <a:cubicBezTo>
                    <a:pt x="204352" y="162973"/>
                    <a:pt x="200514" y="161368"/>
                    <a:pt x="195927" y="161245"/>
                  </a:cubicBezTo>
                  <a:close/>
                  <a:moveTo>
                    <a:pt x="179598" y="130645"/>
                  </a:moveTo>
                  <a:cubicBezTo>
                    <a:pt x="180251" y="130789"/>
                    <a:pt x="181483" y="131904"/>
                    <a:pt x="183293" y="133990"/>
                  </a:cubicBezTo>
                  <a:cubicBezTo>
                    <a:pt x="185103" y="136076"/>
                    <a:pt x="186892" y="138268"/>
                    <a:pt x="188660" y="140567"/>
                  </a:cubicBezTo>
                  <a:cubicBezTo>
                    <a:pt x="190428" y="142865"/>
                    <a:pt x="191575" y="144406"/>
                    <a:pt x="192100" y="145188"/>
                  </a:cubicBezTo>
                  <a:cubicBezTo>
                    <a:pt x="192738" y="145120"/>
                    <a:pt x="193376" y="145059"/>
                    <a:pt x="194013" y="145004"/>
                  </a:cubicBezTo>
                  <a:cubicBezTo>
                    <a:pt x="194651" y="144949"/>
                    <a:pt x="195289" y="144920"/>
                    <a:pt x="195927" y="144917"/>
                  </a:cubicBezTo>
                  <a:cubicBezTo>
                    <a:pt x="196565" y="144920"/>
                    <a:pt x="197203" y="144949"/>
                    <a:pt x="197840" y="145004"/>
                  </a:cubicBezTo>
                  <a:cubicBezTo>
                    <a:pt x="198478" y="145059"/>
                    <a:pt x="199116" y="145120"/>
                    <a:pt x="199754" y="145188"/>
                  </a:cubicBezTo>
                  <a:cubicBezTo>
                    <a:pt x="201535" y="142687"/>
                    <a:pt x="203395" y="140226"/>
                    <a:pt x="205335" y="137805"/>
                  </a:cubicBezTo>
                  <a:cubicBezTo>
                    <a:pt x="207275" y="135383"/>
                    <a:pt x="209327" y="133082"/>
                    <a:pt x="211490" y="130900"/>
                  </a:cubicBezTo>
                  <a:lnTo>
                    <a:pt x="212255" y="130645"/>
                  </a:lnTo>
                  <a:cubicBezTo>
                    <a:pt x="212623" y="130739"/>
                    <a:pt x="213971" y="131444"/>
                    <a:pt x="216300" y="132762"/>
                  </a:cubicBezTo>
                  <a:cubicBezTo>
                    <a:pt x="218628" y="134079"/>
                    <a:pt x="221006" y="135446"/>
                    <a:pt x="223434" y="136863"/>
                  </a:cubicBezTo>
                  <a:cubicBezTo>
                    <a:pt x="225862" y="138279"/>
                    <a:pt x="227408" y="139183"/>
                    <a:pt x="228074" y="139575"/>
                  </a:cubicBezTo>
                  <a:cubicBezTo>
                    <a:pt x="228262" y="139708"/>
                    <a:pt x="228395" y="139856"/>
                    <a:pt x="228472" y="140021"/>
                  </a:cubicBezTo>
                  <a:cubicBezTo>
                    <a:pt x="228549" y="140186"/>
                    <a:pt x="228587" y="140335"/>
                    <a:pt x="228584" y="140468"/>
                  </a:cubicBezTo>
                  <a:cubicBezTo>
                    <a:pt x="228525" y="141360"/>
                    <a:pt x="228048" y="143032"/>
                    <a:pt x="227152" y="145482"/>
                  </a:cubicBezTo>
                  <a:cubicBezTo>
                    <a:pt x="226257" y="147933"/>
                    <a:pt x="225298" y="150397"/>
                    <a:pt x="224275" y="152876"/>
                  </a:cubicBezTo>
                  <a:cubicBezTo>
                    <a:pt x="223252" y="155354"/>
                    <a:pt x="222520" y="157082"/>
                    <a:pt x="222078" y="158059"/>
                  </a:cubicBezTo>
                  <a:cubicBezTo>
                    <a:pt x="222843" y="159084"/>
                    <a:pt x="223545" y="160157"/>
                    <a:pt x="224183" y="161278"/>
                  </a:cubicBezTo>
                  <a:cubicBezTo>
                    <a:pt x="224821" y="162399"/>
                    <a:pt x="225395" y="163537"/>
                    <a:pt x="225905" y="164691"/>
                  </a:cubicBezTo>
                  <a:cubicBezTo>
                    <a:pt x="226943" y="164785"/>
                    <a:pt x="228964" y="165023"/>
                    <a:pt x="231967" y="165405"/>
                  </a:cubicBezTo>
                  <a:cubicBezTo>
                    <a:pt x="234970" y="165787"/>
                    <a:pt x="237832" y="166261"/>
                    <a:pt x="240552" y="166828"/>
                  </a:cubicBezTo>
                  <a:cubicBezTo>
                    <a:pt x="243272" y="167394"/>
                    <a:pt x="244725" y="168001"/>
                    <a:pt x="244913" y="168648"/>
                  </a:cubicBezTo>
                  <a:lnTo>
                    <a:pt x="244913" y="186503"/>
                  </a:lnTo>
                  <a:cubicBezTo>
                    <a:pt x="244725" y="187150"/>
                    <a:pt x="243272" y="187756"/>
                    <a:pt x="240552" y="188322"/>
                  </a:cubicBezTo>
                  <a:cubicBezTo>
                    <a:pt x="237832" y="188888"/>
                    <a:pt x="234970" y="189363"/>
                    <a:pt x="231967" y="189744"/>
                  </a:cubicBezTo>
                  <a:cubicBezTo>
                    <a:pt x="228964" y="190126"/>
                    <a:pt x="226943" y="190364"/>
                    <a:pt x="225905" y="190458"/>
                  </a:cubicBezTo>
                  <a:cubicBezTo>
                    <a:pt x="224885" y="192860"/>
                    <a:pt x="223609" y="195072"/>
                    <a:pt x="222078" y="197091"/>
                  </a:cubicBezTo>
                  <a:cubicBezTo>
                    <a:pt x="222520" y="198069"/>
                    <a:pt x="223252" y="199799"/>
                    <a:pt x="224275" y="202279"/>
                  </a:cubicBezTo>
                  <a:cubicBezTo>
                    <a:pt x="225298" y="204760"/>
                    <a:pt x="226257" y="207226"/>
                    <a:pt x="227152" y="209678"/>
                  </a:cubicBezTo>
                  <a:cubicBezTo>
                    <a:pt x="228048" y="212130"/>
                    <a:pt x="228525" y="213803"/>
                    <a:pt x="228584" y="214696"/>
                  </a:cubicBezTo>
                  <a:cubicBezTo>
                    <a:pt x="228605" y="215057"/>
                    <a:pt x="228435" y="215355"/>
                    <a:pt x="228074" y="215589"/>
                  </a:cubicBezTo>
                  <a:cubicBezTo>
                    <a:pt x="227408" y="215982"/>
                    <a:pt x="225862" y="216897"/>
                    <a:pt x="223434" y="218334"/>
                  </a:cubicBezTo>
                  <a:cubicBezTo>
                    <a:pt x="221006" y="219771"/>
                    <a:pt x="218628" y="221158"/>
                    <a:pt x="216300" y="222496"/>
                  </a:cubicBezTo>
                  <a:cubicBezTo>
                    <a:pt x="213971" y="223834"/>
                    <a:pt x="212623" y="224551"/>
                    <a:pt x="212255" y="224646"/>
                  </a:cubicBezTo>
                  <a:cubicBezTo>
                    <a:pt x="211603" y="224500"/>
                    <a:pt x="210371" y="223374"/>
                    <a:pt x="208561" y="221268"/>
                  </a:cubicBezTo>
                  <a:cubicBezTo>
                    <a:pt x="206750" y="219161"/>
                    <a:pt x="204961" y="216949"/>
                    <a:pt x="203193" y="214630"/>
                  </a:cubicBezTo>
                  <a:cubicBezTo>
                    <a:pt x="201426" y="212311"/>
                    <a:pt x="200279" y="210759"/>
                    <a:pt x="199754" y="209976"/>
                  </a:cubicBezTo>
                  <a:cubicBezTo>
                    <a:pt x="199116" y="210043"/>
                    <a:pt x="198478" y="210104"/>
                    <a:pt x="197840" y="210159"/>
                  </a:cubicBezTo>
                  <a:cubicBezTo>
                    <a:pt x="197203" y="210214"/>
                    <a:pt x="196565" y="210243"/>
                    <a:pt x="195927" y="210246"/>
                  </a:cubicBezTo>
                  <a:cubicBezTo>
                    <a:pt x="195289" y="210243"/>
                    <a:pt x="194651" y="210214"/>
                    <a:pt x="194013" y="210159"/>
                  </a:cubicBezTo>
                  <a:cubicBezTo>
                    <a:pt x="193376" y="210104"/>
                    <a:pt x="192738" y="210043"/>
                    <a:pt x="192100" y="209976"/>
                  </a:cubicBezTo>
                  <a:cubicBezTo>
                    <a:pt x="191575" y="210759"/>
                    <a:pt x="190428" y="212311"/>
                    <a:pt x="188660" y="214630"/>
                  </a:cubicBezTo>
                  <a:cubicBezTo>
                    <a:pt x="186892" y="216949"/>
                    <a:pt x="185103" y="219161"/>
                    <a:pt x="183293" y="221268"/>
                  </a:cubicBezTo>
                  <a:cubicBezTo>
                    <a:pt x="181483" y="223374"/>
                    <a:pt x="180251" y="224500"/>
                    <a:pt x="179598" y="224646"/>
                  </a:cubicBezTo>
                  <a:cubicBezTo>
                    <a:pt x="179231" y="224551"/>
                    <a:pt x="177883" y="223834"/>
                    <a:pt x="175556" y="222496"/>
                  </a:cubicBezTo>
                  <a:cubicBezTo>
                    <a:pt x="173229" y="221158"/>
                    <a:pt x="170852" y="219771"/>
                    <a:pt x="168425" y="218334"/>
                  </a:cubicBezTo>
                  <a:cubicBezTo>
                    <a:pt x="165999" y="216897"/>
                    <a:pt x="164453" y="215982"/>
                    <a:pt x="163788" y="215589"/>
                  </a:cubicBezTo>
                  <a:cubicBezTo>
                    <a:pt x="163599" y="215456"/>
                    <a:pt x="163466" y="215307"/>
                    <a:pt x="163389" y="215142"/>
                  </a:cubicBezTo>
                  <a:cubicBezTo>
                    <a:pt x="163312" y="214977"/>
                    <a:pt x="163275" y="214828"/>
                    <a:pt x="163278" y="214696"/>
                  </a:cubicBezTo>
                  <a:cubicBezTo>
                    <a:pt x="163337" y="213843"/>
                    <a:pt x="163814" y="212190"/>
                    <a:pt x="164709" y="209737"/>
                  </a:cubicBezTo>
                  <a:cubicBezTo>
                    <a:pt x="165603" y="207285"/>
                    <a:pt x="166562" y="204811"/>
                    <a:pt x="167585" y="202316"/>
                  </a:cubicBezTo>
                  <a:cubicBezTo>
                    <a:pt x="168607" y="199821"/>
                    <a:pt x="169339" y="198084"/>
                    <a:pt x="169780" y="197104"/>
                  </a:cubicBezTo>
                  <a:cubicBezTo>
                    <a:pt x="169015" y="196087"/>
                    <a:pt x="168314" y="195030"/>
                    <a:pt x="167677" y="193933"/>
                  </a:cubicBezTo>
                  <a:cubicBezTo>
                    <a:pt x="167039" y="192836"/>
                    <a:pt x="166465" y="191682"/>
                    <a:pt x="165955" y="190472"/>
                  </a:cubicBezTo>
                  <a:cubicBezTo>
                    <a:pt x="164918" y="190378"/>
                    <a:pt x="162898" y="190141"/>
                    <a:pt x="159896" y="189758"/>
                  </a:cubicBezTo>
                  <a:cubicBezTo>
                    <a:pt x="156895" y="189376"/>
                    <a:pt x="154034" y="188902"/>
                    <a:pt x="151316" y="188336"/>
                  </a:cubicBezTo>
                  <a:cubicBezTo>
                    <a:pt x="148597" y="187769"/>
                    <a:pt x="147144" y="187163"/>
                    <a:pt x="146957" y="186516"/>
                  </a:cubicBezTo>
                  <a:lnTo>
                    <a:pt x="146957" y="168648"/>
                  </a:lnTo>
                  <a:cubicBezTo>
                    <a:pt x="147144" y="168001"/>
                    <a:pt x="148597" y="167394"/>
                    <a:pt x="151316" y="166828"/>
                  </a:cubicBezTo>
                  <a:cubicBezTo>
                    <a:pt x="154034" y="166261"/>
                    <a:pt x="156895" y="165787"/>
                    <a:pt x="159896" y="165405"/>
                  </a:cubicBezTo>
                  <a:cubicBezTo>
                    <a:pt x="162898" y="165023"/>
                    <a:pt x="164918" y="164785"/>
                    <a:pt x="165955" y="164691"/>
                  </a:cubicBezTo>
                  <a:cubicBezTo>
                    <a:pt x="166465" y="163537"/>
                    <a:pt x="167039" y="162399"/>
                    <a:pt x="167677" y="161278"/>
                  </a:cubicBezTo>
                  <a:cubicBezTo>
                    <a:pt x="168314" y="160157"/>
                    <a:pt x="169015" y="159084"/>
                    <a:pt x="169780" y="158059"/>
                  </a:cubicBezTo>
                  <a:cubicBezTo>
                    <a:pt x="169339" y="157080"/>
                    <a:pt x="168607" y="155342"/>
                    <a:pt x="167585" y="152847"/>
                  </a:cubicBezTo>
                  <a:cubicBezTo>
                    <a:pt x="166562" y="150352"/>
                    <a:pt x="165603" y="147878"/>
                    <a:pt x="164709" y="145426"/>
                  </a:cubicBezTo>
                  <a:cubicBezTo>
                    <a:pt x="163814" y="142973"/>
                    <a:pt x="163337" y="141320"/>
                    <a:pt x="163278" y="140468"/>
                  </a:cubicBezTo>
                  <a:cubicBezTo>
                    <a:pt x="163275" y="140335"/>
                    <a:pt x="163312" y="140186"/>
                    <a:pt x="163389" y="140021"/>
                  </a:cubicBezTo>
                  <a:cubicBezTo>
                    <a:pt x="163466" y="139856"/>
                    <a:pt x="163599" y="139708"/>
                    <a:pt x="163788" y="139575"/>
                  </a:cubicBezTo>
                  <a:cubicBezTo>
                    <a:pt x="164453" y="139223"/>
                    <a:pt x="165999" y="138339"/>
                    <a:pt x="168425" y="136919"/>
                  </a:cubicBezTo>
                  <a:cubicBezTo>
                    <a:pt x="170852" y="135500"/>
                    <a:pt x="173229" y="134124"/>
                    <a:pt x="175556" y="132790"/>
                  </a:cubicBezTo>
                  <a:cubicBezTo>
                    <a:pt x="177883" y="131456"/>
                    <a:pt x="179231" y="130741"/>
                    <a:pt x="179598" y="130645"/>
                  </a:cubicBezTo>
                  <a:close/>
                  <a:moveTo>
                    <a:pt x="81643" y="79602"/>
                  </a:moveTo>
                  <a:cubicBezTo>
                    <a:pt x="75577" y="79672"/>
                    <a:pt x="70090" y="81162"/>
                    <a:pt x="65182" y="84073"/>
                  </a:cubicBezTo>
                  <a:cubicBezTo>
                    <a:pt x="60274" y="86983"/>
                    <a:pt x="56365" y="90893"/>
                    <a:pt x="53455" y="95802"/>
                  </a:cubicBezTo>
                  <a:cubicBezTo>
                    <a:pt x="50546" y="100712"/>
                    <a:pt x="49056" y="106200"/>
                    <a:pt x="48986" y="112268"/>
                  </a:cubicBezTo>
                  <a:cubicBezTo>
                    <a:pt x="49056" y="118334"/>
                    <a:pt x="50546" y="123823"/>
                    <a:pt x="53455" y="128732"/>
                  </a:cubicBezTo>
                  <a:cubicBezTo>
                    <a:pt x="56365" y="133642"/>
                    <a:pt x="60274" y="137552"/>
                    <a:pt x="65182" y="140462"/>
                  </a:cubicBezTo>
                  <a:cubicBezTo>
                    <a:pt x="70090" y="143372"/>
                    <a:pt x="75577" y="144862"/>
                    <a:pt x="81643" y="144932"/>
                  </a:cubicBezTo>
                  <a:cubicBezTo>
                    <a:pt x="87709" y="144862"/>
                    <a:pt x="93196" y="143372"/>
                    <a:pt x="98104" y="140462"/>
                  </a:cubicBezTo>
                  <a:cubicBezTo>
                    <a:pt x="103012" y="137552"/>
                    <a:pt x="106921" y="133642"/>
                    <a:pt x="109830" y="128732"/>
                  </a:cubicBezTo>
                  <a:cubicBezTo>
                    <a:pt x="112740" y="123823"/>
                    <a:pt x="114230" y="118334"/>
                    <a:pt x="114300" y="112268"/>
                  </a:cubicBezTo>
                  <a:cubicBezTo>
                    <a:pt x="114230" y="106200"/>
                    <a:pt x="112740" y="100712"/>
                    <a:pt x="109830" y="95802"/>
                  </a:cubicBezTo>
                  <a:cubicBezTo>
                    <a:pt x="106921" y="90893"/>
                    <a:pt x="103012" y="86983"/>
                    <a:pt x="98104" y="84073"/>
                  </a:cubicBezTo>
                  <a:cubicBezTo>
                    <a:pt x="93196" y="81162"/>
                    <a:pt x="87709" y="79672"/>
                    <a:pt x="81643" y="79602"/>
                  </a:cubicBezTo>
                  <a:close/>
                  <a:moveTo>
                    <a:pt x="69779" y="30632"/>
                  </a:moveTo>
                  <a:lnTo>
                    <a:pt x="93507" y="30632"/>
                  </a:lnTo>
                  <a:cubicBezTo>
                    <a:pt x="94431" y="30654"/>
                    <a:pt x="95261" y="30962"/>
                    <a:pt x="95994" y="31557"/>
                  </a:cubicBezTo>
                  <a:cubicBezTo>
                    <a:pt x="96728" y="32153"/>
                    <a:pt x="97174" y="32908"/>
                    <a:pt x="97334" y="33822"/>
                  </a:cubicBezTo>
                  <a:lnTo>
                    <a:pt x="100268" y="53339"/>
                  </a:lnTo>
                  <a:cubicBezTo>
                    <a:pt x="101926" y="53855"/>
                    <a:pt x="103552" y="54450"/>
                    <a:pt x="105147" y="55125"/>
                  </a:cubicBezTo>
                  <a:cubicBezTo>
                    <a:pt x="106742" y="55801"/>
                    <a:pt x="108304" y="56523"/>
                    <a:pt x="109835" y="57294"/>
                  </a:cubicBezTo>
                  <a:lnTo>
                    <a:pt x="124888" y="45940"/>
                  </a:lnTo>
                  <a:cubicBezTo>
                    <a:pt x="125675" y="45324"/>
                    <a:pt x="126525" y="45026"/>
                    <a:pt x="127439" y="45047"/>
                  </a:cubicBezTo>
                  <a:cubicBezTo>
                    <a:pt x="128460" y="45069"/>
                    <a:pt x="129353" y="45409"/>
                    <a:pt x="130118" y="46068"/>
                  </a:cubicBezTo>
                  <a:cubicBezTo>
                    <a:pt x="131389" y="47218"/>
                    <a:pt x="133468" y="49171"/>
                    <a:pt x="136355" y="51927"/>
                  </a:cubicBezTo>
                  <a:cubicBezTo>
                    <a:pt x="139241" y="54683"/>
                    <a:pt x="141944" y="57467"/>
                    <a:pt x="144462" y="60280"/>
                  </a:cubicBezTo>
                  <a:cubicBezTo>
                    <a:pt x="146980" y="63093"/>
                    <a:pt x="148322" y="65159"/>
                    <a:pt x="148487" y="66479"/>
                  </a:cubicBezTo>
                  <a:cubicBezTo>
                    <a:pt x="148482" y="66923"/>
                    <a:pt x="148397" y="67343"/>
                    <a:pt x="148232" y="67738"/>
                  </a:cubicBezTo>
                  <a:cubicBezTo>
                    <a:pt x="148067" y="68135"/>
                    <a:pt x="147855" y="68522"/>
                    <a:pt x="147595" y="68902"/>
                  </a:cubicBezTo>
                  <a:cubicBezTo>
                    <a:pt x="145737" y="71374"/>
                    <a:pt x="143872" y="73798"/>
                    <a:pt x="141998" y="76174"/>
                  </a:cubicBezTo>
                  <a:cubicBezTo>
                    <a:pt x="140124" y="78550"/>
                    <a:pt x="138291" y="80974"/>
                    <a:pt x="136497" y="83445"/>
                  </a:cubicBezTo>
                  <a:cubicBezTo>
                    <a:pt x="137331" y="85165"/>
                    <a:pt x="138118" y="86892"/>
                    <a:pt x="138857" y="88628"/>
                  </a:cubicBezTo>
                  <a:cubicBezTo>
                    <a:pt x="139595" y="90363"/>
                    <a:pt x="140255" y="92122"/>
                    <a:pt x="140834" y="93906"/>
                  </a:cubicBezTo>
                  <a:lnTo>
                    <a:pt x="160218" y="96840"/>
                  </a:lnTo>
                  <a:cubicBezTo>
                    <a:pt x="161126" y="97055"/>
                    <a:pt x="161859" y="97517"/>
                    <a:pt x="162417" y="98227"/>
                  </a:cubicBezTo>
                  <a:cubicBezTo>
                    <a:pt x="162975" y="98937"/>
                    <a:pt x="163262" y="99750"/>
                    <a:pt x="163278" y="100667"/>
                  </a:cubicBezTo>
                  <a:lnTo>
                    <a:pt x="163278" y="124267"/>
                  </a:lnTo>
                  <a:cubicBezTo>
                    <a:pt x="163259" y="125136"/>
                    <a:pt x="162978" y="125949"/>
                    <a:pt x="162433" y="126706"/>
                  </a:cubicBezTo>
                  <a:cubicBezTo>
                    <a:pt x="161888" y="127464"/>
                    <a:pt x="161192" y="127926"/>
                    <a:pt x="160345" y="128094"/>
                  </a:cubicBezTo>
                  <a:lnTo>
                    <a:pt x="140579" y="131155"/>
                  </a:lnTo>
                  <a:cubicBezTo>
                    <a:pt x="139537" y="134451"/>
                    <a:pt x="138176" y="137682"/>
                    <a:pt x="136497" y="140850"/>
                  </a:cubicBezTo>
                  <a:cubicBezTo>
                    <a:pt x="138283" y="143390"/>
                    <a:pt x="140132" y="145866"/>
                    <a:pt x="142046" y="148277"/>
                  </a:cubicBezTo>
                  <a:cubicBezTo>
                    <a:pt x="143959" y="150688"/>
                    <a:pt x="145936" y="153099"/>
                    <a:pt x="147977" y="155510"/>
                  </a:cubicBezTo>
                  <a:cubicBezTo>
                    <a:pt x="148237" y="155887"/>
                    <a:pt x="148450" y="156280"/>
                    <a:pt x="148615" y="156689"/>
                  </a:cubicBezTo>
                  <a:cubicBezTo>
                    <a:pt x="148779" y="157098"/>
                    <a:pt x="148864" y="157554"/>
                    <a:pt x="148870" y="158059"/>
                  </a:cubicBezTo>
                  <a:cubicBezTo>
                    <a:pt x="148872" y="158510"/>
                    <a:pt x="148803" y="158946"/>
                    <a:pt x="148662" y="159365"/>
                  </a:cubicBezTo>
                  <a:cubicBezTo>
                    <a:pt x="148522" y="159785"/>
                    <a:pt x="148293" y="160156"/>
                    <a:pt x="147977" y="160480"/>
                  </a:cubicBezTo>
                  <a:cubicBezTo>
                    <a:pt x="146989" y="161800"/>
                    <a:pt x="145110" y="163953"/>
                    <a:pt x="142341" y="166941"/>
                  </a:cubicBezTo>
                  <a:cubicBezTo>
                    <a:pt x="139572" y="169930"/>
                    <a:pt x="136738" y="172726"/>
                    <a:pt x="133841" y="175332"/>
                  </a:cubicBezTo>
                  <a:cubicBezTo>
                    <a:pt x="130944" y="177937"/>
                    <a:pt x="128810" y="179325"/>
                    <a:pt x="127439" y="179496"/>
                  </a:cubicBezTo>
                  <a:cubicBezTo>
                    <a:pt x="126929" y="179491"/>
                    <a:pt x="126451" y="179406"/>
                    <a:pt x="126004" y="179241"/>
                  </a:cubicBezTo>
                  <a:cubicBezTo>
                    <a:pt x="125558" y="179076"/>
                    <a:pt x="125143" y="178863"/>
                    <a:pt x="124760" y="178603"/>
                  </a:cubicBezTo>
                  <a:lnTo>
                    <a:pt x="110090" y="167116"/>
                  </a:lnTo>
                  <a:cubicBezTo>
                    <a:pt x="108501" y="167943"/>
                    <a:pt x="106896" y="168682"/>
                    <a:pt x="105275" y="169334"/>
                  </a:cubicBezTo>
                  <a:cubicBezTo>
                    <a:pt x="103653" y="169985"/>
                    <a:pt x="101984" y="170565"/>
                    <a:pt x="100268" y="171072"/>
                  </a:cubicBezTo>
                  <a:cubicBezTo>
                    <a:pt x="99970" y="174354"/>
                    <a:pt x="99609" y="177683"/>
                    <a:pt x="99183" y="181059"/>
                  </a:cubicBezTo>
                  <a:cubicBezTo>
                    <a:pt x="98758" y="184436"/>
                    <a:pt x="98141" y="187701"/>
                    <a:pt x="97334" y="190855"/>
                  </a:cubicBezTo>
                  <a:cubicBezTo>
                    <a:pt x="97062" y="191764"/>
                    <a:pt x="96584" y="192498"/>
                    <a:pt x="95898" y="193057"/>
                  </a:cubicBezTo>
                  <a:cubicBezTo>
                    <a:pt x="95213" y="193615"/>
                    <a:pt x="94415" y="193902"/>
                    <a:pt x="93507" y="193918"/>
                  </a:cubicBezTo>
                  <a:lnTo>
                    <a:pt x="69779" y="193918"/>
                  </a:lnTo>
                  <a:cubicBezTo>
                    <a:pt x="68854" y="193897"/>
                    <a:pt x="68025" y="193588"/>
                    <a:pt x="67292" y="192993"/>
                  </a:cubicBezTo>
                  <a:cubicBezTo>
                    <a:pt x="66558" y="192397"/>
                    <a:pt x="66112" y="191642"/>
                    <a:pt x="65952" y="190728"/>
                  </a:cubicBezTo>
                  <a:lnTo>
                    <a:pt x="63018" y="171200"/>
                  </a:lnTo>
                  <a:cubicBezTo>
                    <a:pt x="61360" y="170685"/>
                    <a:pt x="59733" y="170089"/>
                    <a:pt x="58139" y="169414"/>
                  </a:cubicBezTo>
                  <a:cubicBezTo>
                    <a:pt x="56544" y="168738"/>
                    <a:pt x="54981" y="168015"/>
                    <a:pt x="53451" y="167244"/>
                  </a:cubicBezTo>
                  <a:lnTo>
                    <a:pt x="38398" y="178603"/>
                  </a:lnTo>
                  <a:cubicBezTo>
                    <a:pt x="38068" y="178919"/>
                    <a:pt x="37675" y="179148"/>
                    <a:pt x="37218" y="179289"/>
                  </a:cubicBezTo>
                  <a:cubicBezTo>
                    <a:pt x="36761" y="179430"/>
                    <a:pt x="36303" y="179499"/>
                    <a:pt x="35846" y="179496"/>
                  </a:cubicBezTo>
                  <a:cubicBezTo>
                    <a:pt x="35336" y="179493"/>
                    <a:pt x="34858" y="179403"/>
                    <a:pt x="34411" y="179225"/>
                  </a:cubicBezTo>
                  <a:cubicBezTo>
                    <a:pt x="33965" y="179047"/>
                    <a:pt x="33550" y="178797"/>
                    <a:pt x="33167" y="178475"/>
                  </a:cubicBezTo>
                  <a:cubicBezTo>
                    <a:pt x="31896" y="177327"/>
                    <a:pt x="29818" y="175383"/>
                    <a:pt x="26931" y="172642"/>
                  </a:cubicBezTo>
                  <a:cubicBezTo>
                    <a:pt x="24044" y="169901"/>
                    <a:pt x="21341" y="167125"/>
                    <a:pt x="18823" y="164314"/>
                  </a:cubicBezTo>
                  <a:cubicBezTo>
                    <a:pt x="16305" y="161503"/>
                    <a:pt x="14963" y="159418"/>
                    <a:pt x="14798" y="158059"/>
                  </a:cubicBezTo>
                  <a:cubicBezTo>
                    <a:pt x="14803" y="157616"/>
                    <a:pt x="14888" y="157196"/>
                    <a:pt x="15053" y="156800"/>
                  </a:cubicBezTo>
                  <a:cubicBezTo>
                    <a:pt x="15218" y="156405"/>
                    <a:pt x="15430" y="156017"/>
                    <a:pt x="15691" y="155638"/>
                  </a:cubicBezTo>
                  <a:cubicBezTo>
                    <a:pt x="17546" y="153224"/>
                    <a:pt x="19417" y="150819"/>
                    <a:pt x="21304" y="148421"/>
                  </a:cubicBezTo>
                  <a:cubicBezTo>
                    <a:pt x="23191" y="146023"/>
                    <a:pt x="25062" y="143585"/>
                    <a:pt x="26917" y="141105"/>
                  </a:cubicBezTo>
                  <a:cubicBezTo>
                    <a:pt x="25109" y="137682"/>
                    <a:pt x="23621" y="134196"/>
                    <a:pt x="22452" y="130645"/>
                  </a:cubicBezTo>
                  <a:lnTo>
                    <a:pt x="3062" y="127584"/>
                  </a:lnTo>
                  <a:cubicBezTo>
                    <a:pt x="2153" y="127429"/>
                    <a:pt x="1419" y="127004"/>
                    <a:pt x="861" y="126308"/>
                  </a:cubicBezTo>
                  <a:cubicBezTo>
                    <a:pt x="303" y="125611"/>
                    <a:pt x="16" y="124804"/>
                    <a:pt x="0" y="123884"/>
                  </a:cubicBezTo>
                  <a:lnTo>
                    <a:pt x="0" y="100284"/>
                  </a:lnTo>
                  <a:cubicBezTo>
                    <a:pt x="19" y="99415"/>
                    <a:pt x="300" y="98602"/>
                    <a:pt x="845" y="97844"/>
                  </a:cubicBezTo>
                  <a:cubicBezTo>
                    <a:pt x="1390" y="97087"/>
                    <a:pt x="2086" y="96624"/>
                    <a:pt x="2934" y="96457"/>
                  </a:cubicBezTo>
                  <a:lnTo>
                    <a:pt x="22707" y="93395"/>
                  </a:lnTo>
                  <a:cubicBezTo>
                    <a:pt x="23749" y="90100"/>
                    <a:pt x="25109" y="86868"/>
                    <a:pt x="26789" y="83700"/>
                  </a:cubicBezTo>
                  <a:cubicBezTo>
                    <a:pt x="25003" y="81160"/>
                    <a:pt x="23153" y="78683"/>
                    <a:pt x="21240" y="76269"/>
                  </a:cubicBezTo>
                  <a:cubicBezTo>
                    <a:pt x="19326" y="73857"/>
                    <a:pt x="17349" y="71443"/>
                    <a:pt x="15308" y="69030"/>
                  </a:cubicBezTo>
                  <a:cubicBezTo>
                    <a:pt x="15048" y="68645"/>
                    <a:pt x="14835" y="68236"/>
                    <a:pt x="14670" y="67802"/>
                  </a:cubicBezTo>
                  <a:cubicBezTo>
                    <a:pt x="14505" y="67369"/>
                    <a:pt x="14420" y="66928"/>
                    <a:pt x="14415" y="66479"/>
                  </a:cubicBezTo>
                  <a:cubicBezTo>
                    <a:pt x="14394" y="65565"/>
                    <a:pt x="14691" y="64714"/>
                    <a:pt x="15308" y="63927"/>
                  </a:cubicBezTo>
                  <a:cubicBezTo>
                    <a:pt x="16296" y="62610"/>
                    <a:pt x="18175" y="60468"/>
                    <a:pt x="20945" y="57502"/>
                  </a:cubicBezTo>
                  <a:cubicBezTo>
                    <a:pt x="23714" y="54536"/>
                    <a:pt x="26547" y="51760"/>
                    <a:pt x="29444" y="49177"/>
                  </a:cubicBezTo>
                  <a:cubicBezTo>
                    <a:pt x="32341" y="46593"/>
                    <a:pt x="34475" y="45217"/>
                    <a:pt x="35846" y="45047"/>
                  </a:cubicBezTo>
                  <a:cubicBezTo>
                    <a:pt x="36357" y="45053"/>
                    <a:pt x="36835" y="45138"/>
                    <a:pt x="37281" y="45303"/>
                  </a:cubicBezTo>
                  <a:cubicBezTo>
                    <a:pt x="37728" y="45467"/>
                    <a:pt x="38143" y="45680"/>
                    <a:pt x="38525" y="45940"/>
                  </a:cubicBezTo>
                  <a:lnTo>
                    <a:pt x="53195" y="57421"/>
                  </a:lnTo>
                  <a:cubicBezTo>
                    <a:pt x="54785" y="56598"/>
                    <a:pt x="56390" y="55853"/>
                    <a:pt x="58011" y="55189"/>
                  </a:cubicBezTo>
                  <a:cubicBezTo>
                    <a:pt x="59632" y="54525"/>
                    <a:pt x="61301" y="53908"/>
                    <a:pt x="63018" y="53339"/>
                  </a:cubicBezTo>
                  <a:cubicBezTo>
                    <a:pt x="63316" y="50121"/>
                    <a:pt x="63677" y="46831"/>
                    <a:pt x="64102" y="43469"/>
                  </a:cubicBezTo>
                  <a:cubicBezTo>
                    <a:pt x="64528" y="40107"/>
                    <a:pt x="65144" y="36849"/>
                    <a:pt x="65952" y="33694"/>
                  </a:cubicBezTo>
                  <a:cubicBezTo>
                    <a:pt x="66223" y="32785"/>
                    <a:pt x="66702" y="32052"/>
                    <a:pt x="67387" y="31493"/>
                  </a:cubicBezTo>
                  <a:cubicBezTo>
                    <a:pt x="68073" y="30935"/>
                    <a:pt x="68870" y="30649"/>
                    <a:pt x="69779" y="30632"/>
                  </a:cubicBezTo>
                  <a:close/>
                  <a:moveTo>
                    <a:pt x="195927" y="30617"/>
                  </a:moveTo>
                  <a:cubicBezTo>
                    <a:pt x="191340" y="30739"/>
                    <a:pt x="187502" y="32345"/>
                    <a:pt x="184414" y="35434"/>
                  </a:cubicBezTo>
                  <a:cubicBezTo>
                    <a:pt x="181326" y="38524"/>
                    <a:pt x="179721" y="42364"/>
                    <a:pt x="179598" y="46953"/>
                  </a:cubicBezTo>
                  <a:cubicBezTo>
                    <a:pt x="179721" y="51598"/>
                    <a:pt x="181326" y="55454"/>
                    <a:pt x="184414" y="58519"/>
                  </a:cubicBezTo>
                  <a:cubicBezTo>
                    <a:pt x="187502" y="61585"/>
                    <a:pt x="191340" y="63175"/>
                    <a:pt x="195927" y="63290"/>
                  </a:cubicBezTo>
                  <a:cubicBezTo>
                    <a:pt x="200570" y="63167"/>
                    <a:pt x="204423" y="61561"/>
                    <a:pt x="207488" y="58472"/>
                  </a:cubicBezTo>
                  <a:cubicBezTo>
                    <a:pt x="209020" y="56927"/>
                    <a:pt x="210183" y="55194"/>
                    <a:pt x="210978" y="53275"/>
                  </a:cubicBezTo>
                  <a:lnTo>
                    <a:pt x="212255" y="46957"/>
                  </a:lnTo>
                  <a:lnTo>
                    <a:pt x="210960" y="40642"/>
                  </a:lnTo>
                  <a:cubicBezTo>
                    <a:pt x="210157" y="38723"/>
                    <a:pt x="208984" y="36991"/>
                    <a:pt x="207440" y="35446"/>
                  </a:cubicBezTo>
                  <a:cubicBezTo>
                    <a:pt x="204352" y="32356"/>
                    <a:pt x="200514" y="30746"/>
                    <a:pt x="195927" y="30617"/>
                  </a:cubicBezTo>
                  <a:close/>
                  <a:moveTo>
                    <a:pt x="179598" y="0"/>
                  </a:moveTo>
                  <a:cubicBezTo>
                    <a:pt x="180251" y="144"/>
                    <a:pt x="181483" y="1259"/>
                    <a:pt x="183293" y="3346"/>
                  </a:cubicBezTo>
                  <a:cubicBezTo>
                    <a:pt x="185103" y="5432"/>
                    <a:pt x="186892" y="7624"/>
                    <a:pt x="188660" y="9922"/>
                  </a:cubicBezTo>
                  <a:cubicBezTo>
                    <a:pt x="190428" y="12221"/>
                    <a:pt x="191575" y="13761"/>
                    <a:pt x="192100" y="14543"/>
                  </a:cubicBezTo>
                  <a:cubicBezTo>
                    <a:pt x="193376" y="14399"/>
                    <a:pt x="194651" y="14320"/>
                    <a:pt x="195927" y="14304"/>
                  </a:cubicBezTo>
                  <a:cubicBezTo>
                    <a:pt x="197203" y="14320"/>
                    <a:pt x="198478" y="14399"/>
                    <a:pt x="199754" y="14543"/>
                  </a:cubicBezTo>
                  <a:cubicBezTo>
                    <a:pt x="201535" y="12042"/>
                    <a:pt x="203395" y="9581"/>
                    <a:pt x="205335" y="7160"/>
                  </a:cubicBezTo>
                  <a:cubicBezTo>
                    <a:pt x="207275" y="4739"/>
                    <a:pt x="209327" y="2437"/>
                    <a:pt x="211490" y="256"/>
                  </a:cubicBezTo>
                  <a:lnTo>
                    <a:pt x="212255" y="0"/>
                  </a:lnTo>
                  <a:cubicBezTo>
                    <a:pt x="212623" y="94"/>
                    <a:pt x="213971" y="800"/>
                    <a:pt x="216300" y="2117"/>
                  </a:cubicBezTo>
                  <a:cubicBezTo>
                    <a:pt x="218628" y="3434"/>
                    <a:pt x="221006" y="4801"/>
                    <a:pt x="223434" y="6218"/>
                  </a:cubicBezTo>
                  <a:cubicBezTo>
                    <a:pt x="225862" y="7635"/>
                    <a:pt x="227408" y="8539"/>
                    <a:pt x="228074" y="8930"/>
                  </a:cubicBezTo>
                  <a:cubicBezTo>
                    <a:pt x="228262" y="9063"/>
                    <a:pt x="228395" y="9212"/>
                    <a:pt x="228472" y="9377"/>
                  </a:cubicBezTo>
                  <a:cubicBezTo>
                    <a:pt x="228549" y="9542"/>
                    <a:pt x="228587" y="9690"/>
                    <a:pt x="228584" y="9823"/>
                  </a:cubicBezTo>
                  <a:cubicBezTo>
                    <a:pt x="228525" y="10716"/>
                    <a:pt x="228048" y="12389"/>
                    <a:pt x="227152" y="14841"/>
                  </a:cubicBezTo>
                  <a:cubicBezTo>
                    <a:pt x="226257" y="17293"/>
                    <a:pt x="225298" y="19760"/>
                    <a:pt x="224275" y="22240"/>
                  </a:cubicBezTo>
                  <a:cubicBezTo>
                    <a:pt x="223252" y="24722"/>
                    <a:pt x="222520" y="26451"/>
                    <a:pt x="222078" y="27431"/>
                  </a:cubicBezTo>
                  <a:cubicBezTo>
                    <a:pt x="222843" y="28455"/>
                    <a:pt x="223545" y="29528"/>
                    <a:pt x="224183" y="30650"/>
                  </a:cubicBezTo>
                  <a:cubicBezTo>
                    <a:pt x="224821" y="31771"/>
                    <a:pt x="225395" y="32909"/>
                    <a:pt x="225905" y="34062"/>
                  </a:cubicBezTo>
                  <a:cubicBezTo>
                    <a:pt x="226943" y="34156"/>
                    <a:pt x="228964" y="34394"/>
                    <a:pt x="231967" y="34776"/>
                  </a:cubicBezTo>
                  <a:cubicBezTo>
                    <a:pt x="234970" y="35158"/>
                    <a:pt x="237832" y="35633"/>
                    <a:pt x="240552" y="36199"/>
                  </a:cubicBezTo>
                  <a:cubicBezTo>
                    <a:pt x="243272" y="36765"/>
                    <a:pt x="244725" y="37372"/>
                    <a:pt x="244913" y="38019"/>
                  </a:cubicBezTo>
                  <a:lnTo>
                    <a:pt x="244913" y="55887"/>
                  </a:lnTo>
                  <a:cubicBezTo>
                    <a:pt x="244725" y="56534"/>
                    <a:pt x="243272" y="57140"/>
                    <a:pt x="240552" y="57707"/>
                  </a:cubicBezTo>
                  <a:cubicBezTo>
                    <a:pt x="237832" y="58273"/>
                    <a:pt x="234970" y="58748"/>
                    <a:pt x="231967" y="59130"/>
                  </a:cubicBezTo>
                  <a:cubicBezTo>
                    <a:pt x="228964" y="59512"/>
                    <a:pt x="226943" y="59750"/>
                    <a:pt x="225905" y="59844"/>
                  </a:cubicBezTo>
                  <a:cubicBezTo>
                    <a:pt x="225395" y="61053"/>
                    <a:pt x="224821" y="62207"/>
                    <a:pt x="224183" y="63305"/>
                  </a:cubicBezTo>
                  <a:cubicBezTo>
                    <a:pt x="223545" y="64403"/>
                    <a:pt x="222843" y="65461"/>
                    <a:pt x="222078" y="66479"/>
                  </a:cubicBezTo>
                  <a:cubicBezTo>
                    <a:pt x="222520" y="67457"/>
                    <a:pt x="223252" y="69186"/>
                    <a:pt x="224275" y="71667"/>
                  </a:cubicBezTo>
                  <a:cubicBezTo>
                    <a:pt x="225298" y="74147"/>
                    <a:pt x="226257" y="76613"/>
                    <a:pt x="227152" y="79066"/>
                  </a:cubicBezTo>
                  <a:cubicBezTo>
                    <a:pt x="228048" y="81517"/>
                    <a:pt x="228525" y="83190"/>
                    <a:pt x="228584" y="84083"/>
                  </a:cubicBezTo>
                  <a:cubicBezTo>
                    <a:pt x="228605" y="84445"/>
                    <a:pt x="228435" y="84742"/>
                    <a:pt x="228074" y="84976"/>
                  </a:cubicBezTo>
                  <a:cubicBezTo>
                    <a:pt x="227408" y="85369"/>
                    <a:pt x="225862" y="86284"/>
                    <a:pt x="223434" y="87720"/>
                  </a:cubicBezTo>
                  <a:cubicBezTo>
                    <a:pt x="221006" y="89157"/>
                    <a:pt x="218628" y="90543"/>
                    <a:pt x="216300" y="91879"/>
                  </a:cubicBezTo>
                  <a:cubicBezTo>
                    <a:pt x="213971" y="93215"/>
                    <a:pt x="212623" y="93927"/>
                    <a:pt x="212255" y="94017"/>
                  </a:cubicBezTo>
                  <a:cubicBezTo>
                    <a:pt x="211603" y="93872"/>
                    <a:pt x="210371" y="92745"/>
                    <a:pt x="208561" y="90639"/>
                  </a:cubicBezTo>
                  <a:cubicBezTo>
                    <a:pt x="206750" y="88533"/>
                    <a:pt x="204961" y="86320"/>
                    <a:pt x="203193" y="84001"/>
                  </a:cubicBezTo>
                  <a:cubicBezTo>
                    <a:pt x="201426" y="81682"/>
                    <a:pt x="200279" y="80131"/>
                    <a:pt x="199754" y="79347"/>
                  </a:cubicBezTo>
                  <a:cubicBezTo>
                    <a:pt x="199116" y="79414"/>
                    <a:pt x="198478" y="79475"/>
                    <a:pt x="197840" y="79530"/>
                  </a:cubicBezTo>
                  <a:cubicBezTo>
                    <a:pt x="197203" y="79586"/>
                    <a:pt x="196565" y="79615"/>
                    <a:pt x="195927" y="79618"/>
                  </a:cubicBezTo>
                  <a:cubicBezTo>
                    <a:pt x="195289" y="79615"/>
                    <a:pt x="194651" y="79586"/>
                    <a:pt x="194013" y="79530"/>
                  </a:cubicBezTo>
                  <a:cubicBezTo>
                    <a:pt x="193376" y="79475"/>
                    <a:pt x="192738" y="79414"/>
                    <a:pt x="192100" y="79347"/>
                  </a:cubicBezTo>
                  <a:cubicBezTo>
                    <a:pt x="191575" y="80131"/>
                    <a:pt x="190428" y="81682"/>
                    <a:pt x="188660" y="84001"/>
                  </a:cubicBezTo>
                  <a:cubicBezTo>
                    <a:pt x="186892" y="86320"/>
                    <a:pt x="185103" y="88533"/>
                    <a:pt x="183293" y="90639"/>
                  </a:cubicBezTo>
                  <a:cubicBezTo>
                    <a:pt x="181483" y="92745"/>
                    <a:pt x="180251" y="93872"/>
                    <a:pt x="179598" y="94017"/>
                  </a:cubicBezTo>
                  <a:cubicBezTo>
                    <a:pt x="179231" y="93922"/>
                    <a:pt x="177883" y="93205"/>
                    <a:pt x="175556" y="91867"/>
                  </a:cubicBezTo>
                  <a:cubicBezTo>
                    <a:pt x="173229" y="90530"/>
                    <a:pt x="170852" y="89142"/>
                    <a:pt x="168425" y="87705"/>
                  </a:cubicBezTo>
                  <a:cubicBezTo>
                    <a:pt x="165999" y="86268"/>
                    <a:pt x="164453" y="85353"/>
                    <a:pt x="163788" y="84960"/>
                  </a:cubicBezTo>
                  <a:cubicBezTo>
                    <a:pt x="163599" y="84827"/>
                    <a:pt x="163466" y="84678"/>
                    <a:pt x="163389" y="84514"/>
                  </a:cubicBezTo>
                  <a:cubicBezTo>
                    <a:pt x="163312" y="84349"/>
                    <a:pt x="163275" y="84200"/>
                    <a:pt x="163278" y="84067"/>
                  </a:cubicBezTo>
                  <a:cubicBezTo>
                    <a:pt x="163337" y="83214"/>
                    <a:pt x="163814" y="81561"/>
                    <a:pt x="164709" y="79106"/>
                  </a:cubicBezTo>
                  <a:cubicBezTo>
                    <a:pt x="165603" y="76652"/>
                    <a:pt x="166562" y="74176"/>
                    <a:pt x="167585" y="71679"/>
                  </a:cubicBezTo>
                  <a:cubicBezTo>
                    <a:pt x="168607" y="69182"/>
                    <a:pt x="169339" y="67443"/>
                    <a:pt x="169780" y="66463"/>
                  </a:cubicBezTo>
                  <a:cubicBezTo>
                    <a:pt x="168250" y="64443"/>
                    <a:pt x="166975" y="62232"/>
                    <a:pt x="165955" y="59829"/>
                  </a:cubicBezTo>
                  <a:cubicBezTo>
                    <a:pt x="164918" y="59736"/>
                    <a:pt x="162898" y="59498"/>
                    <a:pt x="159896" y="59116"/>
                  </a:cubicBezTo>
                  <a:cubicBezTo>
                    <a:pt x="156895" y="58734"/>
                    <a:pt x="154034" y="58260"/>
                    <a:pt x="151316" y="57694"/>
                  </a:cubicBezTo>
                  <a:cubicBezTo>
                    <a:pt x="148597" y="57128"/>
                    <a:pt x="147144" y="56521"/>
                    <a:pt x="146957" y="55875"/>
                  </a:cubicBezTo>
                  <a:lnTo>
                    <a:pt x="146957" y="38016"/>
                  </a:lnTo>
                  <a:cubicBezTo>
                    <a:pt x="147144" y="37369"/>
                    <a:pt x="148597" y="36762"/>
                    <a:pt x="151316" y="36196"/>
                  </a:cubicBezTo>
                  <a:cubicBezTo>
                    <a:pt x="154034" y="35630"/>
                    <a:pt x="156895" y="35156"/>
                    <a:pt x="159896" y="34774"/>
                  </a:cubicBezTo>
                  <a:cubicBezTo>
                    <a:pt x="162898" y="34392"/>
                    <a:pt x="164918" y="34154"/>
                    <a:pt x="165955" y="34061"/>
                  </a:cubicBezTo>
                  <a:cubicBezTo>
                    <a:pt x="166465" y="32908"/>
                    <a:pt x="167039" y="31770"/>
                    <a:pt x="167677" y="30649"/>
                  </a:cubicBezTo>
                  <a:cubicBezTo>
                    <a:pt x="168314" y="29527"/>
                    <a:pt x="169015" y="28453"/>
                    <a:pt x="169780" y="27428"/>
                  </a:cubicBezTo>
                  <a:cubicBezTo>
                    <a:pt x="169339" y="26447"/>
                    <a:pt x="168607" y="24708"/>
                    <a:pt x="167585" y="22211"/>
                  </a:cubicBezTo>
                  <a:cubicBezTo>
                    <a:pt x="166562" y="19714"/>
                    <a:pt x="165603" y="17238"/>
                    <a:pt x="164709" y="14784"/>
                  </a:cubicBezTo>
                  <a:cubicBezTo>
                    <a:pt x="163814" y="12329"/>
                    <a:pt x="163337" y="10676"/>
                    <a:pt x="163278" y="9823"/>
                  </a:cubicBezTo>
                  <a:cubicBezTo>
                    <a:pt x="163275" y="9690"/>
                    <a:pt x="163312" y="9542"/>
                    <a:pt x="163389" y="9377"/>
                  </a:cubicBezTo>
                  <a:cubicBezTo>
                    <a:pt x="163466" y="9212"/>
                    <a:pt x="163599" y="9063"/>
                    <a:pt x="163788" y="8930"/>
                  </a:cubicBezTo>
                  <a:cubicBezTo>
                    <a:pt x="164453" y="8579"/>
                    <a:pt x="165999" y="7694"/>
                    <a:pt x="168425" y="6275"/>
                  </a:cubicBezTo>
                  <a:cubicBezTo>
                    <a:pt x="170852" y="4856"/>
                    <a:pt x="173229" y="3480"/>
                    <a:pt x="175556" y="2146"/>
                  </a:cubicBezTo>
                  <a:cubicBezTo>
                    <a:pt x="177883" y="811"/>
                    <a:pt x="179231" y="96"/>
                    <a:pt x="179598"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8868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ppt_x"/>
                                          </p:val>
                                        </p:tav>
                                        <p:tav tm="100000">
                                          <p:val>
                                            <p:strVal val="#ppt_x"/>
                                          </p:val>
                                        </p:tav>
                                      </p:tavLst>
                                    </p:anim>
                                    <p:anim calcmode="lin" valueType="num">
                                      <p:cBhvr additive="base">
                                        <p:cTn id="17" dur="500" fill="hold"/>
                                        <p:tgtEl>
                                          <p:spTgt spid="6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20504"/>
                                        </p:tgtEl>
                                        <p:attrNameLst>
                                          <p:attrName>style.visibility</p:attrName>
                                        </p:attrNameLst>
                                      </p:cBhvr>
                                      <p:to>
                                        <p:strVal val="visible"/>
                                      </p:to>
                                    </p:set>
                                    <p:anim calcmode="lin" valueType="num">
                                      <p:cBhvr additive="base">
                                        <p:cTn id="21" dur="500"/>
                                        <p:tgtEl>
                                          <p:spTgt spid="20504"/>
                                        </p:tgtEl>
                                        <p:attrNameLst>
                                          <p:attrName>ppt_y</p:attrName>
                                        </p:attrNameLst>
                                      </p:cBhvr>
                                      <p:tavLst>
                                        <p:tav tm="0">
                                          <p:val>
                                            <p:strVal val="#ppt_y+#ppt_h*1.125000"/>
                                          </p:val>
                                        </p:tav>
                                        <p:tav tm="100000">
                                          <p:val>
                                            <p:strVal val="#ppt_y"/>
                                          </p:val>
                                        </p:tav>
                                      </p:tavLst>
                                    </p:anim>
                                    <p:animEffect transition="in" filter="wipe(up)">
                                      <p:cBhvr>
                                        <p:cTn id="22" dur="500"/>
                                        <p:tgtEl>
                                          <p:spTgt spid="20504"/>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20505"/>
                                        </p:tgtEl>
                                        <p:attrNameLst>
                                          <p:attrName>style.visibility</p:attrName>
                                        </p:attrNameLst>
                                      </p:cBhvr>
                                      <p:to>
                                        <p:strVal val="visible"/>
                                      </p:to>
                                    </p:set>
                                    <p:anim calcmode="lin" valueType="num">
                                      <p:cBhvr additive="base">
                                        <p:cTn id="26" dur="500"/>
                                        <p:tgtEl>
                                          <p:spTgt spid="20505"/>
                                        </p:tgtEl>
                                        <p:attrNameLst>
                                          <p:attrName>ppt_y</p:attrName>
                                        </p:attrNameLst>
                                      </p:cBhvr>
                                      <p:tavLst>
                                        <p:tav tm="0">
                                          <p:val>
                                            <p:strVal val="#ppt_y+#ppt_h*1.125000"/>
                                          </p:val>
                                        </p:tav>
                                        <p:tav tm="100000">
                                          <p:val>
                                            <p:strVal val="#ppt_y"/>
                                          </p:val>
                                        </p:tav>
                                      </p:tavLst>
                                    </p:anim>
                                    <p:animEffect transition="in" filter="wipe(up)">
                                      <p:cBhvr>
                                        <p:cTn id="27" dur="500"/>
                                        <p:tgtEl>
                                          <p:spTgt spid="20505"/>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20492"/>
                                        </p:tgtEl>
                                        <p:attrNameLst>
                                          <p:attrName>style.visibility</p:attrName>
                                        </p:attrNameLst>
                                      </p:cBhvr>
                                      <p:to>
                                        <p:strVal val="visible"/>
                                      </p:to>
                                    </p:set>
                                    <p:anim calcmode="lin" valueType="num">
                                      <p:cBhvr additive="base">
                                        <p:cTn id="31" dur="500"/>
                                        <p:tgtEl>
                                          <p:spTgt spid="20492"/>
                                        </p:tgtEl>
                                        <p:attrNameLst>
                                          <p:attrName>ppt_y</p:attrName>
                                        </p:attrNameLst>
                                      </p:cBhvr>
                                      <p:tavLst>
                                        <p:tav tm="0">
                                          <p:val>
                                            <p:strVal val="#ppt_y+#ppt_h*1.125000"/>
                                          </p:val>
                                        </p:tav>
                                        <p:tav tm="100000">
                                          <p:val>
                                            <p:strVal val="#ppt_y"/>
                                          </p:val>
                                        </p:tav>
                                      </p:tavLst>
                                    </p:anim>
                                    <p:animEffect transition="in" filter="wipe(up)">
                                      <p:cBhvr>
                                        <p:cTn id="32" dur="500"/>
                                        <p:tgtEl>
                                          <p:spTgt spid="20492"/>
                                        </p:tgtEl>
                                      </p:cBhvr>
                                    </p:animEffect>
                                  </p:childTnLst>
                                </p:cTn>
                              </p:par>
                            </p:childTnLst>
                          </p:cTn>
                        </p:par>
                        <p:par>
                          <p:cTn id="33" fill="hold">
                            <p:stCondLst>
                              <p:cond delay="3000"/>
                            </p:stCondLst>
                            <p:childTnLst>
                              <p:par>
                                <p:cTn id="34" presetID="12" presetClass="entr" presetSubtype="4" fill="hold" nodeType="afterEffect">
                                  <p:stCondLst>
                                    <p:cond delay="0"/>
                                  </p:stCondLst>
                                  <p:childTnLst>
                                    <p:set>
                                      <p:cBhvr>
                                        <p:cTn id="35" dur="1" fill="hold">
                                          <p:stCondLst>
                                            <p:cond delay="0"/>
                                          </p:stCondLst>
                                        </p:cTn>
                                        <p:tgtEl>
                                          <p:spTgt spid="20493"/>
                                        </p:tgtEl>
                                        <p:attrNameLst>
                                          <p:attrName>style.visibility</p:attrName>
                                        </p:attrNameLst>
                                      </p:cBhvr>
                                      <p:to>
                                        <p:strVal val="visible"/>
                                      </p:to>
                                    </p:set>
                                    <p:anim calcmode="lin" valueType="num">
                                      <p:cBhvr additive="base">
                                        <p:cTn id="36" dur="500"/>
                                        <p:tgtEl>
                                          <p:spTgt spid="20493"/>
                                        </p:tgtEl>
                                        <p:attrNameLst>
                                          <p:attrName>ppt_y</p:attrName>
                                        </p:attrNameLst>
                                      </p:cBhvr>
                                      <p:tavLst>
                                        <p:tav tm="0">
                                          <p:val>
                                            <p:strVal val="#ppt_y+#ppt_h*1.125000"/>
                                          </p:val>
                                        </p:tav>
                                        <p:tav tm="100000">
                                          <p:val>
                                            <p:strVal val="#ppt_y"/>
                                          </p:val>
                                        </p:tav>
                                      </p:tavLst>
                                    </p:anim>
                                    <p:animEffect transition="in" filter="wipe(up)">
                                      <p:cBhvr>
                                        <p:cTn id="37" dur="500"/>
                                        <p:tgtEl>
                                          <p:spTgt spid="20493"/>
                                        </p:tgtEl>
                                      </p:cBhvr>
                                    </p:animEffect>
                                  </p:childTnLst>
                                </p:cTn>
                              </p:par>
                            </p:childTnLst>
                          </p:cTn>
                        </p:par>
                        <p:par>
                          <p:cTn id="38" fill="hold">
                            <p:stCondLst>
                              <p:cond delay="3500"/>
                            </p:stCondLst>
                            <p:childTnLst>
                              <p:par>
                                <p:cTn id="39" presetID="12" presetClass="entr" presetSubtype="4" fill="hold" nodeType="afterEffect">
                                  <p:stCondLst>
                                    <p:cond delay="0"/>
                                  </p:stCondLst>
                                  <p:childTnLst>
                                    <p:set>
                                      <p:cBhvr>
                                        <p:cTn id="40" dur="1" fill="hold">
                                          <p:stCondLst>
                                            <p:cond delay="0"/>
                                          </p:stCondLst>
                                        </p:cTn>
                                        <p:tgtEl>
                                          <p:spTgt spid="20494"/>
                                        </p:tgtEl>
                                        <p:attrNameLst>
                                          <p:attrName>style.visibility</p:attrName>
                                        </p:attrNameLst>
                                      </p:cBhvr>
                                      <p:to>
                                        <p:strVal val="visible"/>
                                      </p:to>
                                    </p:set>
                                    <p:anim calcmode="lin" valueType="num">
                                      <p:cBhvr additive="base">
                                        <p:cTn id="41" dur="500"/>
                                        <p:tgtEl>
                                          <p:spTgt spid="20494"/>
                                        </p:tgtEl>
                                        <p:attrNameLst>
                                          <p:attrName>ppt_y</p:attrName>
                                        </p:attrNameLst>
                                      </p:cBhvr>
                                      <p:tavLst>
                                        <p:tav tm="0">
                                          <p:val>
                                            <p:strVal val="#ppt_y+#ppt_h*1.125000"/>
                                          </p:val>
                                        </p:tav>
                                        <p:tav tm="100000">
                                          <p:val>
                                            <p:strVal val="#ppt_y"/>
                                          </p:val>
                                        </p:tav>
                                      </p:tavLst>
                                    </p:anim>
                                    <p:animEffect transition="in" filter="wipe(up)">
                                      <p:cBhvr>
                                        <p:cTn id="42" dur="500"/>
                                        <p:tgtEl>
                                          <p:spTgt spid="20494"/>
                                        </p:tgtEl>
                                      </p:cBhvr>
                                    </p:animEffect>
                                  </p:childTnLst>
                                </p:cTn>
                              </p:par>
                            </p:childTnLst>
                          </p:cTn>
                        </p:par>
                        <p:par>
                          <p:cTn id="43" fill="hold">
                            <p:stCondLst>
                              <p:cond delay="4000"/>
                            </p:stCondLst>
                            <p:childTnLst>
                              <p:par>
                                <p:cTn id="44" presetID="12" presetClass="entr" presetSubtype="4"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4500"/>
                            </p:stCondLst>
                            <p:childTnLst>
                              <p:par>
                                <p:cTn id="49" presetID="12" presetClass="entr" presetSubtype="4" fill="hold" nodeType="afterEffect">
                                  <p:stCondLst>
                                    <p:cond delay="0"/>
                                  </p:stCondLst>
                                  <p:childTnLst>
                                    <p:set>
                                      <p:cBhvr>
                                        <p:cTn id="50" dur="1" fill="hold">
                                          <p:stCondLst>
                                            <p:cond delay="0"/>
                                          </p:stCondLst>
                                        </p:cTn>
                                        <p:tgtEl>
                                          <p:spTgt spid="20485"/>
                                        </p:tgtEl>
                                        <p:attrNameLst>
                                          <p:attrName>style.visibility</p:attrName>
                                        </p:attrNameLst>
                                      </p:cBhvr>
                                      <p:to>
                                        <p:strVal val="visible"/>
                                      </p:to>
                                    </p:set>
                                    <p:anim calcmode="lin" valueType="num">
                                      <p:cBhvr additive="base">
                                        <p:cTn id="51" dur="500"/>
                                        <p:tgtEl>
                                          <p:spTgt spid="20485"/>
                                        </p:tgtEl>
                                        <p:attrNameLst>
                                          <p:attrName>ppt_y</p:attrName>
                                        </p:attrNameLst>
                                      </p:cBhvr>
                                      <p:tavLst>
                                        <p:tav tm="0">
                                          <p:val>
                                            <p:strVal val="#ppt_y+#ppt_h*1.125000"/>
                                          </p:val>
                                        </p:tav>
                                        <p:tav tm="100000">
                                          <p:val>
                                            <p:strVal val="#ppt_y"/>
                                          </p:val>
                                        </p:tav>
                                      </p:tavLst>
                                    </p:anim>
                                    <p:animEffect transition="in" filter="wipe(up)">
                                      <p:cBhvr>
                                        <p:cTn id="52" dur="500"/>
                                        <p:tgtEl>
                                          <p:spTgt spid="20485"/>
                                        </p:tgtEl>
                                      </p:cBhvr>
                                    </p:animEffect>
                                  </p:childTnLst>
                                </p:cTn>
                              </p:par>
                            </p:childTnLst>
                          </p:cTn>
                        </p:par>
                        <p:par>
                          <p:cTn id="53" fill="hold">
                            <p:stCondLst>
                              <p:cond delay="5000"/>
                            </p:stCondLst>
                            <p:childTnLst>
                              <p:par>
                                <p:cTn id="54" presetID="12" presetClass="entr" presetSubtype="4" fill="hold" nodeType="afterEffect">
                                  <p:stCondLst>
                                    <p:cond delay="0"/>
                                  </p:stCondLst>
                                  <p:childTnLst>
                                    <p:set>
                                      <p:cBhvr>
                                        <p:cTn id="55" dur="1" fill="hold">
                                          <p:stCondLst>
                                            <p:cond delay="0"/>
                                          </p:stCondLst>
                                        </p:cTn>
                                        <p:tgtEl>
                                          <p:spTgt spid="20499"/>
                                        </p:tgtEl>
                                        <p:attrNameLst>
                                          <p:attrName>style.visibility</p:attrName>
                                        </p:attrNameLst>
                                      </p:cBhvr>
                                      <p:to>
                                        <p:strVal val="visible"/>
                                      </p:to>
                                    </p:set>
                                    <p:anim calcmode="lin" valueType="num">
                                      <p:cBhvr additive="base">
                                        <p:cTn id="56" dur="500"/>
                                        <p:tgtEl>
                                          <p:spTgt spid="20499"/>
                                        </p:tgtEl>
                                        <p:attrNameLst>
                                          <p:attrName>ppt_y</p:attrName>
                                        </p:attrNameLst>
                                      </p:cBhvr>
                                      <p:tavLst>
                                        <p:tav tm="0">
                                          <p:val>
                                            <p:strVal val="#ppt_y+#ppt_h*1.125000"/>
                                          </p:val>
                                        </p:tav>
                                        <p:tav tm="100000">
                                          <p:val>
                                            <p:strVal val="#ppt_y"/>
                                          </p:val>
                                        </p:tav>
                                      </p:tavLst>
                                    </p:anim>
                                    <p:animEffect transition="in" filter="wipe(up)">
                                      <p:cBhvr>
                                        <p:cTn id="57" dur="500"/>
                                        <p:tgtEl>
                                          <p:spTgt spid="20499"/>
                                        </p:tgtEl>
                                      </p:cBhvr>
                                    </p:animEffect>
                                  </p:childTnLst>
                                </p:cTn>
                              </p:par>
                            </p:childTnLst>
                          </p:cTn>
                        </p:par>
                        <p:par>
                          <p:cTn id="58" fill="hold">
                            <p:stCondLst>
                              <p:cond delay="5500"/>
                            </p:stCondLst>
                            <p:childTnLst>
                              <p:par>
                                <p:cTn id="59" presetID="12" presetClass="entr" presetSubtype="4" fill="hold" nodeType="afterEffect">
                                  <p:stCondLst>
                                    <p:cond delay="0"/>
                                  </p:stCondLst>
                                  <p:childTnLst>
                                    <p:set>
                                      <p:cBhvr>
                                        <p:cTn id="60" dur="1" fill="hold">
                                          <p:stCondLst>
                                            <p:cond delay="0"/>
                                          </p:stCondLst>
                                        </p:cTn>
                                        <p:tgtEl>
                                          <p:spTgt spid="20498"/>
                                        </p:tgtEl>
                                        <p:attrNameLst>
                                          <p:attrName>style.visibility</p:attrName>
                                        </p:attrNameLst>
                                      </p:cBhvr>
                                      <p:to>
                                        <p:strVal val="visible"/>
                                      </p:to>
                                    </p:set>
                                    <p:anim calcmode="lin" valueType="num">
                                      <p:cBhvr additive="base">
                                        <p:cTn id="61" dur="500"/>
                                        <p:tgtEl>
                                          <p:spTgt spid="20498"/>
                                        </p:tgtEl>
                                        <p:attrNameLst>
                                          <p:attrName>ppt_y</p:attrName>
                                        </p:attrNameLst>
                                      </p:cBhvr>
                                      <p:tavLst>
                                        <p:tav tm="0">
                                          <p:val>
                                            <p:strVal val="#ppt_y+#ppt_h*1.125000"/>
                                          </p:val>
                                        </p:tav>
                                        <p:tav tm="100000">
                                          <p:val>
                                            <p:strVal val="#ppt_y"/>
                                          </p:val>
                                        </p:tav>
                                      </p:tavLst>
                                    </p:anim>
                                    <p:animEffect transition="in" filter="wipe(up)">
                                      <p:cBhvr>
                                        <p:cTn id="62" dur="500"/>
                                        <p:tgtEl>
                                          <p:spTgt spid="2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p:nvPr/>
        </p:nvSpPr>
        <p:spPr>
          <a:xfrm>
            <a:off x="740218" y="213015"/>
            <a:ext cx="6643076" cy="45008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Que es </a:t>
            </a:r>
            <a:r>
              <a:rPr lang="es-ES_tradnl" sz="2700" b="1" dirty="0">
                <a:solidFill>
                  <a:srgbClr val="0560D4"/>
                </a:solidFill>
                <a:latin typeface="Open Sans"/>
                <a:ea typeface="Open Sans"/>
                <a:cs typeface="Open Sans"/>
                <a:sym typeface="Open Sans"/>
              </a:rPr>
              <a:t>KMS</a:t>
            </a:r>
            <a:r>
              <a:rPr lang="es-ES_tradnl" sz="2700" b="1" dirty="0">
                <a:solidFill>
                  <a:srgbClr val="7F7F7F"/>
                </a:solidFill>
                <a:latin typeface="Open Sans"/>
                <a:ea typeface="Open Sans"/>
                <a:cs typeface="Open Sans"/>
                <a:sym typeface="Open Sans"/>
              </a:rPr>
              <a:t> - Estructura del producto</a:t>
            </a:r>
          </a:p>
        </p:txBody>
      </p:sp>
      <p:sp>
        <p:nvSpPr>
          <p:cNvPr id="414" name="Google Shape;414;p6"/>
          <p:cNvSpPr txBox="1"/>
          <p:nvPr/>
        </p:nvSpPr>
        <p:spPr>
          <a:xfrm>
            <a:off x="819598" y="634121"/>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a:ea typeface="Calibri"/>
                <a:cs typeface="Calibri"/>
                <a:sym typeface="Calibri"/>
              </a:rPr>
              <a:t>Controla la operación </a:t>
            </a:r>
          </a:p>
        </p:txBody>
      </p:sp>
      <p:sp>
        <p:nvSpPr>
          <p:cNvPr id="415" name="Google Shape;415;p6"/>
          <p:cNvSpPr txBox="1"/>
          <p:nvPr/>
        </p:nvSpPr>
        <p:spPr>
          <a:xfrm>
            <a:off x="76200" y="989969"/>
            <a:ext cx="2971800" cy="3251815"/>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00B0F0"/>
              </a:buClr>
              <a:buSzPts val="1595"/>
              <a:buFont typeface="Arial"/>
              <a:buNone/>
            </a:pPr>
            <a:r>
              <a:rPr lang="es-ES_tradnl" sz="1595" b="1" dirty="0">
                <a:solidFill>
                  <a:srgbClr val="0560D4"/>
                </a:solidFill>
                <a:latin typeface="Calibri"/>
                <a:ea typeface="Calibri"/>
                <a:cs typeface="Calibri"/>
                <a:sym typeface="Calibri"/>
              </a:rPr>
              <a:t>KMS</a:t>
            </a:r>
            <a:endParaRPr lang="es-ES_tradnl" sz="1320" b="1" dirty="0">
              <a:solidFill>
                <a:srgbClr val="0560D4"/>
              </a:solidFill>
              <a:latin typeface="Open Sans"/>
              <a:ea typeface="Open Sans"/>
              <a:cs typeface="Open Sans"/>
              <a:sym typeface="Open Sans"/>
            </a:endParaRPr>
          </a:p>
          <a:p>
            <a:pPr marL="0" marR="0" lvl="0" indent="0" algn="l" rtl="0">
              <a:lnSpc>
                <a:spcPct val="80000"/>
              </a:lnSpc>
              <a:spcBef>
                <a:spcPts val="264"/>
              </a:spcBef>
              <a:spcAft>
                <a:spcPts val="0"/>
              </a:spcAft>
              <a:buClr>
                <a:srgbClr val="888888"/>
              </a:buClr>
              <a:buSzPts val="1320"/>
              <a:buFont typeface="Arial"/>
              <a:buNone/>
            </a:pPr>
            <a:r>
              <a:rPr lang="es-ES_tradnl" sz="1320" dirty="0">
                <a:solidFill>
                  <a:srgbClr val="888888"/>
                </a:solidFill>
                <a:latin typeface="Calibri"/>
                <a:ea typeface="Calibri"/>
                <a:cs typeface="Calibri"/>
                <a:sym typeface="Calibri"/>
              </a:rPr>
              <a:t> </a:t>
            </a:r>
            <a:endParaRPr lang="es-ES_tradnl" dirty="0"/>
          </a:p>
          <a:p>
            <a:pPr marL="179388" marR="0" lvl="0" indent="-179388" algn="l" rtl="0">
              <a:lnSpc>
                <a:spcPct val="80000"/>
              </a:lnSpc>
              <a:spcBef>
                <a:spcPts val="275"/>
              </a:spcBef>
              <a:spcAft>
                <a:spcPts val="0"/>
              </a:spcAft>
              <a:buClr>
                <a:srgbClr val="0560D5"/>
              </a:buClr>
              <a:buSzPts val="1375"/>
              <a:buFont typeface="Noto Sans Symbols"/>
              <a:buChar char="❖"/>
            </a:pPr>
            <a:r>
              <a:rPr lang="es-ES_tradnl" sz="1375" dirty="0">
                <a:solidFill>
                  <a:srgbClr val="888888"/>
                </a:solidFill>
                <a:latin typeface="Calibri"/>
                <a:ea typeface="Calibri"/>
                <a:cs typeface="Calibri"/>
                <a:sym typeface="Calibri"/>
              </a:rPr>
              <a:t>Es una aplicación que se puede configurar para múltiples razones sociales</a:t>
            </a:r>
            <a:endParaRPr lang="es-ES_tradnl" dirty="0"/>
          </a:p>
          <a:p>
            <a:pPr marL="179388" marR="0" lvl="0" indent="-179388" algn="l" rtl="0">
              <a:lnSpc>
                <a:spcPct val="80000"/>
              </a:lnSpc>
              <a:spcBef>
                <a:spcPts val="275"/>
              </a:spcBef>
              <a:spcAft>
                <a:spcPts val="0"/>
              </a:spcAft>
              <a:buClr>
                <a:srgbClr val="0560D5"/>
              </a:buClr>
              <a:buSzPts val="1375"/>
              <a:buFont typeface="Noto Sans Symbols"/>
              <a:buChar char="❖"/>
            </a:pPr>
            <a:r>
              <a:rPr lang="es-ES_tradnl" sz="1375" dirty="0">
                <a:solidFill>
                  <a:srgbClr val="888888"/>
                </a:solidFill>
                <a:latin typeface="Calibri"/>
                <a:ea typeface="Calibri"/>
                <a:cs typeface="Calibri"/>
                <a:sym typeface="Calibri"/>
              </a:rPr>
              <a:t>Maneja tanto recursos internos como proveedores para la gestión de los servicios y proyectos</a:t>
            </a:r>
            <a:endParaRPr lang="es-ES_tradnl" dirty="0"/>
          </a:p>
          <a:p>
            <a:pPr marL="179388" marR="0" lvl="0" indent="-179388" algn="l" rtl="0">
              <a:lnSpc>
                <a:spcPct val="80000"/>
              </a:lnSpc>
              <a:spcBef>
                <a:spcPts val="275"/>
              </a:spcBef>
              <a:spcAft>
                <a:spcPts val="0"/>
              </a:spcAft>
              <a:buClr>
                <a:srgbClr val="0560D5"/>
              </a:buClr>
              <a:buSzPts val="1375"/>
              <a:buFont typeface="Noto Sans Symbols"/>
              <a:buChar char="❖"/>
            </a:pPr>
            <a:r>
              <a:rPr lang="es-ES_tradnl" sz="1375" dirty="0">
                <a:solidFill>
                  <a:srgbClr val="888888"/>
                </a:solidFill>
                <a:latin typeface="Calibri"/>
                <a:ea typeface="Calibri"/>
                <a:cs typeface="Calibri"/>
                <a:sym typeface="Calibri"/>
              </a:rPr>
              <a:t>Toda la gestión de servicios y proyectos inicia con la generación de un contrato</a:t>
            </a:r>
            <a:endParaRPr lang="es-ES_tradnl" dirty="0"/>
          </a:p>
          <a:p>
            <a:pPr marL="179388" marR="0" lvl="0" indent="-179388" algn="l" rtl="0">
              <a:lnSpc>
                <a:spcPct val="80000"/>
              </a:lnSpc>
              <a:spcBef>
                <a:spcPts val="275"/>
              </a:spcBef>
              <a:spcAft>
                <a:spcPts val="0"/>
              </a:spcAft>
              <a:buClr>
                <a:srgbClr val="0560D5"/>
              </a:buClr>
              <a:buSzPts val="1375"/>
              <a:buFont typeface="Noto Sans Symbols"/>
              <a:buChar char="❖"/>
            </a:pPr>
            <a:r>
              <a:rPr lang="es-ES_tradnl" sz="1375" dirty="0">
                <a:solidFill>
                  <a:srgbClr val="888888"/>
                </a:solidFill>
                <a:latin typeface="Calibri"/>
                <a:ea typeface="Calibri"/>
                <a:cs typeface="Calibri"/>
                <a:sym typeface="Calibri"/>
              </a:rPr>
              <a:t>Procesos de autorización y gestión de contratos, servicios y proyectos</a:t>
            </a:r>
            <a:endParaRPr lang="es-ES_tradnl" dirty="0"/>
          </a:p>
          <a:p>
            <a:pPr marL="179388" marR="0" lvl="0" indent="-179388" algn="l" rtl="0">
              <a:lnSpc>
                <a:spcPct val="80000"/>
              </a:lnSpc>
              <a:spcBef>
                <a:spcPts val="275"/>
              </a:spcBef>
              <a:spcAft>
                <a:spcPts val="0"/>
              </a:spcAft>
              <a:buClr>
                <a:srgbClr val="0560D5"/>
              </a:buClr>
              <a:buSzPts val="1375"/>
              <a:buFont typeface="Noto Sans Symbols"/>
              <a:buChar char="❖"/>
            </a:pPr>
            <a:r>
              <a:rPr lang="es-ES_tradnl" sz="1375" dirty="0">
                <a:solidFill>
                  <a:srgbClr val="888888"/>
                </a:solidFill>
                <a:latin typeface="Calibri"/>
                <a:ea typeface="Calibri"/>
                <a:cs typeface="Calibri"/>
                <a:sym typeface="Calibri"/>
              </a:rPr>
              <a:t>Diversos métodos para la gestión de las ordenes de trabajo</a:t>
            </a:r>
            <a:endParaRPr lang="es-ES_tradnl" dirty="0"/>
          </a:p>
          <a:p>
            <a:pPr marL="179388" marR="0" lvl="0" indent="-179388" algn="l" rtl="0">
              <a:lnSpc>
                <a:spcPct val="80000"/>
              </a:lnSpc>
              <a:spcBef>
                <a:spcPts val="275"/>
              </a:spcBef>
              <a:spcAft>
                <a:spcPts val="0"/>
              </a:spcAft>
              <a:buClr>
                <a:srgbClr val="0560D5"/>
              </a:buClr>
              <a:buSzPts val="1375"/>
              <a:buFont typeface="Noto Sans Symbols"/>
              <a:buChar char="❖"/>
            </a:pPr>
            <a:r>
              <a:rPr lang="es-ES_tradnl" sz="1375" dirty="0">
                <a:solidFill>
                  <a:srgbClr val="888888"/>
                </a:solidFill>
                <a:latin typeface="Calibri"/>
                <a:ea typeface="Calibri"/>
                <a:cs typeface="Calibri"/>
                <a:sym typeface="Calibri"/>
              </a:rPr>
              <a:t>Seguimiento en Línea</a:t>
            </a:r>
            <a:endParaRPr lang="es-ES_tradnl" dirty="0"/>
          </a:p>
        </p:txBody>
      </p:sp>
      <p:grpSp>
        <p:nvGrpSpPr>
          <p:cNvPr id="416" name="Google Shape;416;p6"/>
          <p:cNvGrpSpPr/>
          <p:nvPr/>
        </p:nvGrpSpPr>
        <p:grpSpPr>
          <a:xfrm>
            <a:off x="4861602" y="3103627"/>
            <a:ext cx="2185988" cy="992123"/>
            <a:chOff x="3456522" y="3560827"/>
            <a:chExt cx="2185988" cy="992123"/>
          </a:xfrm>
        </p:grpSpPr>
        <p:grpSp>
          <p:nvGrpSpPr>
            <p:cNvPr id="417" name="Google Shape;417;p6"/>
            <p:cNvGrpSpPr/>
            <p:nvPr/>
          </p:nvGrpSpPr>
          <p:grpSpPr>
            <a:xfrm>
              <a:off x="3456522" y="3560827"/>
              <a:ext cx="2185988" cy="992123"/>
              <a:chOff x="816184" y="1377273"/>
              <a:chExt cx="2914650" cy="1322831"/>
            </a:xfrm>
          </p:grpSpPr>
          <p:sp>
            <p:nvSpPr>
              <p:cNvPr id="418" name="Google Shape;418;p6"/>
              <p:cNvSpPr/>
              <p:nvPr/>
            </p:nvSpPr>
            <p:spPr>
              <a:xfrm>
                <a:off x="816184" y="1987316"/>
                <a:ext cx="2914650" cy="712788"/>
              </a:xfrm>
              <a:custGeom>
                <a:avLst/>
                <a:gdLst/>
                <a:ahLst/>
                <a:cxnLst/>
                <a:rect l="l" t="t" r="r" b="b"/>
                <a:pathLst>
                  <a:path w="1836" h="449" extrusionOk="0">
                    <a:moveTo>
                      <a:pt x="1836" y="0"/>
                    </a:moveTo>
                    <a:lnTo>
                      <a:pt x="1836" y="99"/>
                    </a:lnTo>
                    <a:lnTo>
                      <a:pt x="1831" y="118"/>
                    </a:lnTo>
                    <a:lnTo>
                      <a:pt x="1827" y="137"/>
                    </a:lnTo>
                    <a:lnTo>
                      <a:pt x="1817" y="156"/>
                    </a:lnTo>
                    <a:lnTo>
                      <a:pt x="1808" y="172"/>
                    </a:lnTo>
                    <a:lnTo>
                      <a:pt x="1796" y="191"/>
                    </a:lnTo>
                    <a:lnTo>
                      <a:pt x="1782" y="208"/>
                    </a:lnTo>
                    <a:lnTo>
                      <a:pt x="1765" y="225"/>
                    </a:lnTo>
                    <a:lnTo>
                      <a:pt x="1746" y="241"/>
                    </a:lnTo>
                    <a:lnTo>
                      <a:pt x="1727" y="258"/>
                    </a:lnTo>
                    <a:lnTo>
                      <a:pt x="1703" y="272"/>
                    </a:lnTo>
                    <a:lnTo>
                      <a:pt x="1680" y="288"/>
                    </a:lnTo>
                    <a:lnTo>
                      <a:pt x="1653" y="303"/>
                    </a:lnTo>
                    <a:lnTo>
                      <a:pt x="1627" y="317"/>
                    </a:lnTo>
                    <a:lnTo>
                      <a:pt x="1599" y="329"/>
                    </a:lnTo>
                    <a:lnTo>
                      <a:pt x="1568" y="343"/>
                    </a:lnTo>
                    <a:lnTo>
                      <a:pt x="1535" y="355"/>
                    </a:lnTo>
                    <a:lnTo>
                      <a:pt x="1502" y="367"/>
                    </a:lnTo>
                    <a:lnTo>
                      <a:pt x="1468" y="376"/>
                    </a:lnTo>
                    <a:lnTo>
                      <a:pt x="1433" y="388"/>
                    </a:lnTo>
                    <a:lnTo>
                      <a:pt x="1395" y="397"/>
                    </a:lnTo>
                    <a:lnTo>
                      <a:pt x="1357" y="407"/>
                    </a:lnTo>
                    <a:lnTo>
                      <a:pt x="1317" y="414"/>
                    </a:lnTo>
                    <a:lnTo>
                      <a:pt x="1276" y="421"/>
                    </a:lnTo>
                    <a:lnTo>
                      <a:pt x="1234" y="428"/>
                    </a:lnTo>
                    <a:lnTo>
                      <a:pt x="1191" y="433"/>
                    </a:lnTo>
                    <a:lnTo>
                      <a:pt x="1148" y="440"/>
                    </a:lnTo>
                    <a:lnTo>
                      <a:pt x="1103" y="442"/>
                    </a:lnTo>
                    <a:lnTo>
                      <a:pt x="1058" y="447"/>
                    </a:lnTo>
                    <a:lnTo>
                      <a:pt x="1013" y="449"/>
                    </a:lnTo>
                    <a:lnTo>
                      <a:pt x="965" y="449"/>
                    </a:lnTo>
                    <a:lnTo>
                      <a:pt x="918" y="449"/>
                    </a:lnTo>
                    <a:lnTo>
                      <a:pt x="871" y="449"/>
                    </a:lnTo>
                    <a:lnTo>
                      <a:pt x="826" y="449"/>
                    </a:lnTo>
                    <a:lnTo>
                      <a:pt x="778" y="447"/>
                    </a:lnTo>
                    <a:lnTo>
                      <a:pt x="733" y="442"/>
                    </a:lnTo>
                    <a:lnTo>
                      <a:pt x="688" y="440"/>
                    </a:lnTo>
                    <a:lnTo>
                      <a:pt x="645" y="433"/>
                    </a:lnTo>
                    <a:lnTo>
                      <a:pt x="603" y="428"/>
                    </a:lnTo>
                    <a:lnTo>
                      <a:pt x="560" y="421"/>
                    </a:lnTo>
                    <a:lnTo>
                      <a:pt x="520" y="414"/>
                    </a:lnTo>
                    <a:lnTo>
                      <a:pt x="482" y="407"/>
                    </a:lnTo>
                    <a:lnTo>
                      <a:pt x="441" y="397"/>
                    </a:lnTo>
                    <a:lnTo>
                      <a:pt x="406" y="388"/>
                    </a:lnTo>
                    <a:lnTo>
                      <a:pt x="368" y="376"/>
                    </a:lnTo>
                    <a:lnTo>
                      <a:pt x="334" y="367"/>
                    </a:lnTo>
                    <a:lnTo>
                      <a:pt x="301" y="355"/>
                    </a:lnTo>
                    <a:lnTo>
                      <a:pt x="268" y="343"/>
                    </a:lnTo>
                    <a:lnTo>
                      <a:pt x="237" y="329"/>
                    </a:lnTo>
                    <a:lnTo>
                      <a:pt x="209" y="317"/>
                    </a:lnTo>
                    <a:lnTo>
                      <a:pt x="183" y="303"/>
                    </a:lnTo>
                    <a:lnTo>
                      <a:pt x="157" y="288"/>
                    </a:lnTo>
                    <a:lnTo>
                      <a:pt x="133" y="272"/>
                    </a:lnTo>
                    <a:lnTo>
                      <a:pt x="111" y="258"/>
                    </a:lnTo>
                    <a:lnTo>
                      <a:pt x="90" y="241"/>
                    </a:lnTo>
                    <a:lnTo>
                      <a:pt x="71" y="225"/>
                    </a:lnTo>
                    <a:lnTo>
                      <a:pt x="55" y="208"/>
                    </a:lnTo>
                    <a:lnTo>
                      <a:pt x="40" y="191"/>
                    </a:lnTo>
                    <a:lnTo>
                      <a:pt x="28" y="172"/>
                    </a:lnTo>
                    <a:lnTo>
                      <a:pt x="19" y="156"/>
                    </a:lnTo>
                    <a:lnTo>
                      <a:pt x="9" y="137"/>
                    </a:lnTo>
                    <a:lnTo>
                      <a:pt x="5" y="118"/>
                    </a:lnTo>
                    <a:lnTo>
                      <a:pt x="0" y="99"/>
                    </a:lnTo>
                    <a:lnTo>
                      <a:pt x="0" y="0"/>
                    </a:lnTo>
                    <a:lnTo>
                      <a:pt x="5" y="19"/>
                    </a:lnTo>
                    <a:lnTo>
                      <a:pt x="9" y="37"/>
                    </a:lnTo>
                    <a:lnTo>
                      <a:pt x="19" y="56"/>
                    </a:lnTo>
                    <a:lnTo>
                      <a:pt x="28" y="73"/>
                    </a:lnTo>
                    <a:lnTo>
                      <a:pt x="40" y="92"/>
                    </a:lnTo>
                    <a:lnTo>
                      <a:pt x="55" y="109"/>
                    </a:lnTo>
                    <a:lnTo>
                      <a:pt x="71" y="125"/>
                    </a:lnTo>
                    <a:lnTo>
                      <a:pt x="90" y="142"/>
                    </a:lnTo>
                    <a:lnTo>
                      <a:pt x="111" y="158"/>
                    </a:lnTo>
                    <a:lnTo>
                      <a:pt x="133" y="172"/>
                    </a:lnTo>
                    <a:lnTo>
                      <a:pt x="157" y="189"/>
                    </a:lnTo>
                    <a:lnTo>
                      <a:pt x="183" y="203"/>
                    </a:lnTo>
                    <a:lnTo>
                      <a:pt x="209" y="217"/>
                    </a:lnTo>
                    <a:lnTo>
                      <a:pt x="237" y="229"/>
                    </a:lnTo>
                    <a:lnTo>
                      <a:pt x="268" y="243"/>
                    </a:lnTo>
                    <a:lnTo>
                      <a:pt x="301" y="255"/>
                    </a:lnTo>
                    <a:lnTo>
                      <a:pt x="334" y="267"/>
                    </a:lnTo>
                    <a:lnTo>
                      <a:pt x="368" y="277"/>
                    </a:lnTo>
                    <a:lnTo>
                      <a:pt x="406" y="288"/>
                    </a:lnTo>
                    <a:lnTo>
                      <a:pt x="441" y="298"/>
                    </a:lnTo>
                    <a:lnTo>
                      <a:pt x="482" y="307"/>
                    </a:lnTo>
                    <a:lnTo>
                      <a:pt x="520" y="315"/>
                    </a:lnTo>
                    <a:lnTo>
                      <a:pt x="560" y="322"/>
                    </a:lnTo>
                    <a:lnTo>
                      <a:pt x="603" y="329"/>
                    </a:lnTo>
                    <a:lnTo>
                      <a:pt x="645" y="333"/>
                    </a:lnTo>
                    <a:lnTo>
                      <a:pt x="688" y="338"/>
                    </a:lnTo>
                    <a:lnTo>
                      <a:pt x="733" y="343"/>
                    </a:lnTo>
                    <a:lnTo>
                      <a:pt x="778" y="348"/>
                    </a:lnTo>
                    <a:lnTo>
                      <a:pt x="826" y="350"/>
                    </a:lnTo>
                    <a:lnTo>
                      <a:pt x="871" y="350"/>
                    </a:lnTo>
                    <a:lnTo>
                      <a:pt x="918" y="350"/>
                    </a:lnTo>
                    <a:lnTo>
                      <a:pt x="965" y="350"/>
                    </a:lnTo>
                    <a:lnTo>
                      <a:pt x="1013" y="350"/>
                    </a:lnTo>
                    <a:lnTo>
                      <a:pt x="1058" y="348"/>
                    </a:lnTo>
                    <a:lnTo>
                      <a:pt x="1103" y="343"/>
                    </a:lnTo>
                    <a:lnTo>
                      <a:pt x="1148" y="338"/>
                    </a:lnTo>
                    <a:lnTo>
                      <a:pt x="1191" y="333"/>
                    </a:lnTo>
                    <a:lnTo>
                      <a:pt x="1234" y="329"/>
                    </a:lnTo>
                    <a:lnTo>
                      <a:pt x="1276" y="322"/>
                    </a:lnTo>
                    <a:lnTo>
                      <a:pt x="1317" y="315"/>
                    </a:lnTo>
                    <a:lnTo>
                      <a:pt x="1357" y="307"/>
                    </a:lnTo>
                    <a:lnTo>
                      <a:pt x="1395" y="298"/>
                    </a:lnTo>
                    <a:lnTo>
                      <a:pt x="1433" y="288"/>
                    </a:lnTo>
                    <a:lnTo>
                      <a:pt x="1468" y="277"/>
                    </a:lnTo>
                    <a:lnTo>
                      <a:pt x="1502" y="267"/>
                    </a:lnTo>
                    <a:lnTo>
                      <a:pt x="1535" y="255"/>
                    </a:lnTo>
                    <a:lnTo>
                      <a:pt x="1568" y="243"/>
                    </a:lnTo>
                    <a:lnTo>
                      <a:pt x="1599" y="229"/>
                    </a:lnTo>
                    <a:lnTo>
                      <a:pt x="1627" y="217"/>
                    </a:lnTo>
                    <a:lnTo>
                      <a:pt x="1653" y="203"/>
                    </a:lnTo>
                    <a:lnTo>
                      <a:pt x="1680" y="189"/>
                    </a:lnTo>
                    <a:lnTo>
                      <a:pt x="1703" y="172"/>
                    </a:lnTo>
                    <a:lnTo>
                      <a:pt x="1727" y="158"/>
                    </a:lnTo>
                    <a:lnTo>
                      <a:pt x="1746" y="142"/>
                    </a:lnTo>
                    <a:lnTo>
                      <a:pt x="1765" y="125"/>
                    </a:lnTo>
                    <a:lnTo>
                      <a:pt x="1782" y="109"/>
                    </a:lnTo>
                    <a:lnTo>
                      <a:pt x="1796" y="92"/>
                    </a:lnTo>
                    <a:lnTo>
                      <a:pt x="1808" y="73"/>
                    </a:lnTo>
                    <a:lnTo>
                      <a:pt x="1817" y="56"/>
                    </a:lnTo>
                    <a:lnTo>
                      <a:pt x="1827" y="37"/>
                    </a:lnTo>
                    <a:lnTo>
                      <a:pt x="1831" y="19"/>
                    </a:lnTo>
                    <a:lnTo>
                      <a:pt x="1836" y="0"/>
                    </a:lnTo>
                    <a:close/>
                  </a:path>
                </a:pathLst>
              </a:custGeom>
              <a:solidFill>
                <a:srgbClr val="1E608A">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19" name="Google Shape;419;p6"/>
              <p:cNvSpPr/>
              <p:nvPr/>
            </p:nvSpPr>
            <p:spPr>
              <a:xfrm>
                <a:off x="816184" y="1377273"/>
                <a:ext cx="2914650" cy="1173163"/>
              </a:xfrm>
              <a:prstGeom prst="ellipse">
                <a:avLst/>
              </a:prstGeom>
              <a:solidFill>
                <a:srgbClr val="2980B9">
                  <a:alpha val="8000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grpSp>
        <p:sp>
          <p:nvSpPr>
            <p:cNvPr id="420" name="Google Shape;420;p6"/>
            <p:cNvSpPr/>
            <p:nvPr/>
          </p:nvSpPr>
          <p:spPr>
            <a:xfrm>
              <a:off x="3505200" y="3940373"/>
              <a:ext cx="20979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s-ES_tradnl" sz="1400" b="0" i="0" u="none" strike="noStrike" cap="none" dirty="0">
                  <a:solidFill>
                    <a:srgbClr val="FFFFFF"/>
                  </a:solidFill>
                  <a:latin typeface="Calibri"/>
                  <a:ea typeface="Calibri"/>
                  <a:cs typeface="Calibri"/>
                  <a:sym typeface="Calibri"/>
                </a:rPr>
                <a:t>Dashboard, Notificaciones</a:t>
              </a:r>
              <a:endParaRPr lang="es-ES_tradnl" dirty="0"/>
            </a:p>
          </p:txBody>
        </p:sp>
      </p:grpSp>
      <p:grpSp>
        <p:nvGrpSpPr>
          <p:cNvPr id="421" name="Google Shape;421;p6"/>
          <p:cNvGrpSpPr/>
          <p:nvPr/>
        </p:nvGrpSpPr>
        <p:grpSpPr>
          <a:xfrm>
            <a:off x="4985427" y="2553559"/>
            <a:ext cx="2011668" cy="856391"/>
            <a:chOff x="3580347" y="3010759"/>
            <a:chExt cx="2011668" cy="856391"/>
          </a:xfrm>
        </p:grpSpPr>
        <p:grpSp>
          <p:nvGrpSpPr>
            <p:cNvPr id="422" name="Google Shape;422;p6"/>
            <p:cNvGrpSpPr/>
            <p:nvPr/>
          </p:nvGrpSpPr>
          <p:grpSpPr>
            <a:xfrm>
              <a:off x="3580347" y="3010759"/>
              <a:ext cx="1938338" cy="856391"/>
              <a:chOff x="981284" y="2220236"/>
              <a:chExt cx="2584450" cy="1141855"/>
            </a:xfrm>
          </p:grpSpPr>
          <p:sp>
            <p:nvSpPr>
              <p:cNvPr id="423" name="Google Shape;423;p6"/>
              <p:cNvSpPr/>
              <p:nvPr/>
            </p:nvSpPr>
            <p:spPr>
              <a:xfrm>
                <a:off x="2273509" y="2723916"/>
                <a:ext cx="1292225" cy="638175"/>
              </a:xfrm>
              <a:custGeom>
                <a:avLst/>
                <a:gdLst/>
                <a:ahLst/>
                <a:cxnLst/>
                <a:rect l="l" t="t" r="r" b="b"/>
                <a:pathLst>
                  <a:path w="814" h="402" extrusionOk="0">
                    <a:moveTo>
                      <a:pt x="814" y="0"/>
                    </a:moveTo>
                    <a:lnTo>
                      <a:pt x="814" y="80"/>
                    </a:lnTo>
                    <a:lnTo>
                      <a:pt x="811" y="97"/>
                    </a:lnTo>
                    <a:lnTo>
                      <a:pt x="804" y="113"/>
                    </a:lnTo>
                    <a:lnTo>
                      <a:pt x="797" y="128"/>
                    </a:lnTo>
                    <a:lnTo>
                      <a:pt x="785" y="142"/>
                    </a:lnTo>
                    <a:lnTo>
                      <a:pt x="776" y="158"/>
                    </a:lnTo>
                    <a:lnTo>
                      <a:pt x="762" y="173"/>
                    </a:lnTo>
                    <a:lnTo>
                      <a:pt x="747" y="187"/>
                    </a:lnTo>
                    <a:lnTo>
                      <a:pt x="731" y="201"/>
                    </a:lnTo>
                    <a:lnTo>
                      <a:pt x="714" y="215"/>
                    </a:lnTo>
                    <a:lnTo>
                      <a:pt x="695" y="227"/>
                    </a:lnTo>
                    <a:lnTo>
                      <a:pt x="674" y="241"/>
                    </a:lnTo>
                    <a:lnTo>
                      <a:pt x="652" y="253"/>
                    </a:lnTo>
                    <a:lnTo>
                      <a:pt x="629" y="265"/>
                    </a:lnTo>
                    <a:lnTo>
                      <a:pt x="605" y="277"/>
                    </a:lnTo>
                    <a:lnTo>
                      <a:pt x="579" y="289"/>
                    </a:lnTo>
                    <a:lnTo>
                      <a:pt x="553" y="300"/>
                    </a:lnTo>
                    <a:lnTo>
                      <a:pt x="524" y="310"/>
                    </a:lnTo>
                    <a:lnTo>
                      <a:pt x="496" y="322"/>
                    </a:lnTo>
                    <a:lnTo>
                      <a:pt x="465" y="331"/>
                    </a:lnTo>
                    <a:lnTo>
                      <a:pt x="434" y="341"/>
                    </a:lnTo>
                    <a:lnTo>
                      <a:pt x="403" y="348"/>
                    </a:lnTo>
                    <a:lnTo>
                      <a:pt x="370" y="357"/>
                    </a:lnTo>
                    <a:lnTo>
                      <a:pt x="337" y="364"/>
                    </a:lnTo>
                    <a:lnTo>
                      <a:pt x="301" y="371"/>
                    </a:lnTo>
                    <a:lnTo>
                      <a:pt x="266" y="376"/>
                    </a:lnTo>
                    <a:lnTo>
                      <a:pt x="230" y="383"/>
                    </a:lnTo>
                    <a:lnTo>
                      <a:pt x="192" y="388"/>
                    </a:lnTo>
                    <a:lnTo>
                      <a:pt x="157" y="393"/>
                    </a:lnTo>
                    <a:lnTo>
                      <a:pt x="119" y="395"/>
                    </a:lnTo>
                    <a:lnTo>
                      <a:pt x="78" y="400"/>
                    </a:lnTo>
                    <a:lnTo>
                      <a:pt x="40" y="402"/>
                    </a:lnTo>
                    <a:lnTo>
                      <a:pt x="0" y="402"/>
                    </a:lnTo>
                    <a:lnTo>
                      <a:pt x="0" y="322"/>
                    </a:lnTo>
                    <a:lnTo>
                      <a:pt x="40" y="319"/>
                    </a:lnTo>
                    <a:lnTo>
                      <a:pt x="78" y="317"/>
                    </a:lnTo>
                    <a:lnTo>
                      <a:pt x="119" y="315"/>
                    </a:lnTo>
                    <a:lnTo>
                      <a:pt x="157" y="310"/>
                    </a:lnTo>
                    <a:lnTo>
                      <a:pt x="192" y="307"/>
                    </a:lnTo>
                    <a:lnTo>
                      <a:pt x="230" y="300"/>
                    </a:lnTo>
                    <a:lnTo>
                      <a:pt x="266" y="296"/>
                    </a:lnTo>
                    <a:lnTo>
                      <a:pt x="301" y="289"/>
                    </a:lnTo>
                    <a:lnTo>
                      <a:pt x="337" y="281"/>
                    </a:lnTo>
                    <a:lnTo>
                      <a:pt x="370" y="274"/>
                    </a:lnTo>
                    <a:lnTo>
                      <a:pt x="403" y="267"/>
                    </a:lnTo>
                    <a:lnTo>
                      <a:pt x="434" y="258"/>
                    </a:lnTo>
                    <a:lnTo>
                      <a:pt x="465" y="248"/>
                    </a:lnTo>
                    <a:lnTo>
                      <a:pt x="496" y="239"/>
                    </a:lnTo>
                    <a:lnTo>
                      <a:pt x="524" y="229"/>
                    </a:lnTo>
                    <a:lnTo>
                      <a:pt x="553" y="220"/>
                    </a:lnTo>
                    <a:lnTo>
                      <a:pt x="579" y="208"/>
                    </a:lnTo>
                    <a:lnTo>
                      <a:pt x="605" y="196"/>
                    </a:lnTo>
                    <a:lnTo>
                      <a:pt x="629" y="184"/>
                    </a:lnTo>
                    <a:lnTo>
                      <a:pt x="652" y="173"/>
                    </a:lnTo>
                    <a:lnTo>
                      <a:pt x="674" y="158"/>
                    </a:lnTo>
                    <a:lnTo>
                      <a:pt x="695" y="146"/>
                    </a:lnTo>
                    <a:lnTo>
                      <a:pt x="714" y="132"/>
                    </a:lnTo>
                    <a:lnTo>
                      <a:pt x="731" y="120"/>
                    </a:lnTo>
                    <a:lnTo>
                      <a:pt x="747" y="106"/>
                    </a:lnTo>
                    <a:lnTo>
                      <a:pt x="762" y="92"/>
                    </a:lnTo>
                    <a:lnTo>
                      <a:pt x="776" y="75"/>
                    </a:lnTo>
                    <a:lnTo>
                      <a:pt x="785" y="61"/>
                    </a:lnTo>
                    <a:lnTo>
                      <a:pt x="797" y="47"/>
                    </a:lnTo>
                    <a:lnTo>
                      <a:pt x="804" y="30"/>
                    </a:lnTo>
                    <a:lnTo>
                      <a:pt x="811" y="16"/>
                    </a:lnTo>
                    <a:lnTo>
                      <a:pt x="814" y="0"/>
                    </a:lnTo>
                    <a:close/>
                  </a:path>
                </a:pathLst>
              </a:custGeom>
              <a:solidFill>
                <a:srgbClr val="107863">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24" name="Google Shape;424;p6"/>
              <p:cNvSpPr/>
              <p:nvPr/>
            </p:nvSpPr>
            <p:spPr>
              <a:xfrm>
                <a:off x="981284" y="2723916"/>
                <a:ext cx="1292225" cy="638175"/>
              </a:xfrm>
              <a:custGeom>
                <a:avLst/>
                <a:gdLst/>
                <a:ahLst/>
                <a:cxnLst/>
                <a:rect l="l" t="t" r="r" b="b"/>
                <a:pathLst>
                  <a:path w="814" h="402" extrusionOk="0">
                    <a:moveTo>
                      <a:pt x="814" y="322"/>
                    </a:moveTo>
                    <a:lnTo>
                      <a:pt x="814" y="402"/>
                    </a:lnTo>
                    <a:lnTo>
                      <a:pt x="774" y="402"/>
                    </a:lnTo>
                    <a:lnTo>
                      <a:pt x="736" y="400"/>
                    </a:lnTo>
                    <a:lnTo>
                      <a:pt x="698" y="395"/>
                    </a:lnTo>
                    <a:lnTo>
                      <a:pt x="660" y="393"/>
                    </a:lnTo>
                    <a:lnTo>
                      <a:pt x="622" y="388"/>
                    </a:lnTo>
                    <a:lnTo>
                      <a:pt x="584" y="383"/>
                    </a:lnTo>
                    <a:lnTo>
                      <a:pt x="548" y="376"/>
                    </a:lnTo>
                    <a:lnTo>
                      <a:pt x="513" y="371"/>
                    </a:lnTo>
                    <a:lnTo>
                      <a:pt x="480" y="364"/>
                    </a:lnTo>
                    <a:lnTo>
                      <a:pt x="444" y="357"/>
                    </a:lnTo>
                    <a:lnTo>
                      <a:pt x="411" y="348"/>
                    </a:lnTo>
                    <a:lnTo>
                      <a:pt x="380" y="341"/>
                    </a:lnTo>
                    <a:lnTo>
                      <a:pt x="349" y="331"/>
                    </a:lnTo>
                    <a:lnTo>
                      <a:pt x="318" y="322"/>
                    </a:lnTo>
                    <a:lnTo>
                      <a:pt x="290" y="310"/>
                    </a:lnTo>
                    <a:lnTo>
                      <a:pt x="261" y="300"/>
                    </a:lnTo>
                    <a:lnTo>
                      <a:pt x="235" y="289"/>
                    </a:lnTo>
                    <a:lnTo>
                      <a:pt x="209" y="277"/>
                    </a:lnTo>
                    <a:lnTo>
                      <a:pt x="185" y="265"/>
                    </a:lnTo>
                    <a:lnTo>
                      <a:pt x="162" y="253"/>
                    </a:lnTo>
                    <a:lnTo>
                      <a:pt x="140" y="241"/>
                    </a:lnTo>
                    <a:lnTo>
                      <a:pt x="119" y="227"/>
                    </a:lnTo>
                    <a:lnTo>
                      <a:pt x="100" y="215"/>
                    </a:lnTo>
                    <a:lnTo>
                      <a:pt x="83" y="201"/>
                    </a:lnTo>
                    <a:lnTo>
                      <a:pt x="67" y="187"/>
                    </a:lnTo>
                    <a:lnTo>
                      <a:pt x="53" y="173"/>
                    </a:lnTo>
                    <a:lnTo>
                      <a:pt x="41" y="158"/>
                    </a:lnTo>
                    <a:lnTo>
                      <a:pt x="29" y="142"/>
                    </a:lnTo>
                    <a:lnTo>
                      <a:pt x="19" y="128"/>
                    </a:lnTo>
                    <a:lnTo>
                      <a:pt x="10" y="113"/>
                    </a:lnTo>
                    <a:lnTo>
                      <a:pt x="5" y="97"/>
                    </a:lnTo>
                    <a:lnTo>
                      <a:pt x="0" y="80"/>
                    </a:lnTo>
                    <a:lnTo>
                      <a:pt x="0" y="0"/>
                    </a:lnTo>
                    <a:lnTo>
                      <a:pt x="5" y="16"/>
                    </a:lnTo>
                    <a:lnTo>
                      <a:pt x="10" y="30"/>
                    </a:lnTo>
                    <a:lnTo>
                      <a:pt x="19" y="47"/>
                    </a:lnTo>
                    <a:lnTo>
                      <a:pt x="29" y="61"/>
                    </a:lnTo>
                    <a:lnTo>
                      <a:pt x="41" y="75"/>
                    </a:lnTo>
                    <a:lnTo>
                      <a:pt x="53" y="92"/>
                    </a:lnTo>
                    <a:lnTo>
                      <a:pt x="67" y="106"/>
                    </a:lnTo>
                    <a:lnTo>
                      <a:pt x="83" y="120"/>
                    </a:lnTo>
                    <a:lnTo>
                      <a:pt x="100" y="132"/>
                    </a:lnTo>
                    <a:lnTo>
                      <a:pt x="119" y="146"/>
                    </a:lnTo>
                    <a:lnTo>
                      <a:pt x="140" y="158"/>
                    </a:lnTo>
                    <a:lnTo>
                      <a:pt x="162" y="173"/>
                    </a:lnTo>
                    <a:lnTo>
                      <a:pt x="185" y="184"/>
                    </a:lnTo>
                    <a:lnTo>
                      <a:pt x="209" y="196"/>
                    </a:lnTo>
                    <a:lnTo>
                      <a:pt x="235" y="208"/>
                    </a:lnTo>
                    <a:lnTo>
                      <a:pt x="261" y="220"/>
                    </a:lnTo>
                    <a:lnTo>
                      <a:pt x="290" y="229"/>
                    </a:lnTo>
                    <a:lnTo>
                      <a:pt x="318" y="239"/>
                    </a:lnTo>
                    <a:lnTo>
                      <a:pt x="349" y="248"/>
                    </a:lnTo>
                    <a:lnTo>
                      <a:pt x="380" y="258"/>
                    </a:lnTo>
                    <a:lnTo>
                      <a:pt x="411" y="267"/>
                    </a:lnTo>
                    <a:lnTo>
                      <a:pt x="444" y="274"/>
                    </a:lnTo>
                    <a:lnTo>
                      <a:pt x="480" y="281"/>
                    </a:lnTo>
                    <a:lnTo>
                      <a:pt x="513" y="289"/>
                    </a:lnTo>
                    <a:lnTo>
                      <a:pt x="548" y="296"/>
                    </a:lnTo>
                    <a:lnTo>
                      <a:pt x="584" y="300"/>
                    </a:lnTo>
                    <a:lnTo>
                      <a:pt x="622" y="307"/>
                    </a:lnTo>
                    <a:lnTo>
                      <a:pt x="660" y="310"/>
                    </a:lnTo>
                    <a:lnTo>
                      <a:pt x="698" y="315"/>
                    </a:lnTo>
                    <a:lnTo>
                      <a:pt x="736" y="317"/>
                    </a:lnTo>
                    <a:lnTo>
                      <a:pt x="774" y="319"/>
                    </a:lnTo>
                    <a:lnTo>
                      <a:pt x="814" y="322"/>
                    </a:lnTo>
                    <a:close/>
                  </a:path>
                </a:pathLst>
              </a:custGeom>
              <a:solidFill>
                <a:srgbClr val="107863">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25" name="Google Shape;425;p6"/>
              <p:cNvSpPr/>
              <p:nvPr/>
            </p:nvSpPr>
            <p:spPr>
              <a:xfrm>
                <a:off x="981284" y="2220236"/>
                <a:ext cx="2584450" cy="1022350"/>
              </a:xfrm>
              <a:custGeom>
                <a:avLst/>
                <a:gdLst/>
                <a:ahLst/>
                <a:cxnLst/>
                <a:rect l="l" t="t" r="r" b="b"/>
                <a:pathLst>
                  <a:path w="686" h="272" extrusionOk="0">
                    <a:moveTo>
                      <a:pt x="0" y="136"/>
                    </a:moveTo>
                    <a:cubicBezTo>
                      <a:pt x="16" y="65"/>
                      <a:pt x="164" y="6"/>
                      <a:pt x="343" y="0"/>
                    </a:cubicBezTo>
                    <a:cubicBezTo>
                      <a:pt x="522" y="6"/>
                      <a:pt x="670" y="65"/>
                      <a:pt x="686" y="136"/>
                    </a:cubicBezTo>
                    <a:cubicBezTo>
                      <a:pt x="670" y="207"/>
                      <a:pt x="522" y="266"/>
                      <a:pt x="343" y="272"/>
                    </a:cubicBezTo>
                    <a:cubicBezTo>
                      <a:pt x="164" y="266"/>
                      <a:pt x="16" y="207"/>
                      <a:pt x="0" y="136"/>
                    </a:cubicBezTo>
                    <a:close/>
                  </a:path>
                </a:pathLst>
              </a:custGeom>
              <a:solidFill>
                <a:srgbClr val="16A085">
                  <a:alpha val="8000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grpSp>
        <p:sp>
          <p:nvSpPr>
            <p:cNvPr id="426" name="Google Shape;426;p6"/>
            <p:cNvSpPr/>
            <p:nvPr/>
          </p:nvSpPr>
          <p:spPr>
            <a:xfrm>
              <a:off x="3581400" y="3257550"/>
              <a:ext cx="201061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s-ES_tradnl" sz="1400" b="0" i="0" u="none" strike="noStrike" cap="none">
                  <a:solidFill>
                    <a:srgbClr val="FFFFFF"/>
                  </a:solidFill>
                  <a:latin typeface="Calibri"/>
                  <a:ea typeface="Calibri"/>
                  <a:cs typeface="Calibri"/>
                  <a:sym typeface="Calibri"/>
                </a:rPr>
                <a:t>Procesos de Seguimiento</a:t>
              </a:r>
              <a:endParaRPr lang="es-ES_tradnl" sz="1800" b="0" i="0" u="none" strike="noStrike" cap="none">
                <a:solidFill>
                  <a:srgbClr val="FFFFFF"/>
                </a:solidFill>
                <a:latin typeface="Calibri"/>
                <a:ea typeface="Calibri"/>
                <a:cs typeface="Calibri"/>
                <a:sym typeface="Calibri"/>
              </a:endParaRPr>
            </a:p>
          </p:txBody>
        </p:sp>
      </p:grpSp>
      <p:grpSp>
        <p:nvGrpSpPr>
          <p:cNvPr id="427" name="Google Shape;427;p6"/>
          <p:cNvGrpSpPr/>
          <p:nvPr/>
        </p:nvGrpSpPr>
        <p:grpSpPr>
          <a:xfrm>
            <a:off x="5090202" y="2115409"/>
            <a:ext cx="1728788" cy="761141"/>
            <a:chOff x="3685122" y="2572609"/>
            <a:chExt cx="1728788" cy="761141"/>
          </a:xfrm>
        </p:grpSpPr>
        <p:grpSp>
          <p:nvGrpSpPr>
            <p:cNvPr id="428" name="Google Shape;428;p6"/>
            <p:cNvGrpSpPr/>
            <p:nvPr/>
          </p:nvGrpSpPr>
          <p:grpSpPr>
            <a:xfrm>
              <a:off x="3685122" y="2572609"/>
              <a:ext cx="1728788" cy="761141"/>
              <a:chOff x="1120984" y="2915561"/>
              <a:chExt cx="2305050" cy="1014855"/>
            </a:xfrm>
          </p:grpSpPr>
          <p:sp>
            <p:nvSpPr>
              <p:cNvPr id="429" name="Google Shape;429;p6"/>
              <p:cNvSpPr/>
              <p:nvPr/>
            </p:nvSpPr>
            <p:spPr>
              <a:xfrm>
                <a:off x="2273509" y="3354153"/>
                <a:ext cx="1152525" cy="576263"/>
              </a:xfrm>
              <a:custGeom>
                <a:avLst/>
                <a:gdLst/>
                <a:ahLst/>
                <a:cxnLst/>
                <a:rect l="l" t="t" r="r" b="b"/>
                <a:pathLst>
                  <a:path w="726" h="363" extrusionOk="0">
                    <a:moveTo>
                      <a:pt x="726" y="0"/>
                    </a:moveTo>
                    <a:lnTo>
                      <a:pt x="726" y="83"/>
                    </a:lnTo>
                    <a:lnTo>
                      <a:pt x="719" y="95"/>
                    </a:lnTo>
                    <a:lnTo>
                      <a:pt x="709" y="107"/>
                    </a:lnTo>
                    <a:lnTo>
                      <a:pt x="700" y="121"/>
                    </a:lnTo>
                    <a:lnTo>
                      <a:pt x="690" y="133"/>
                    </a:lnTo>
                    <a:lnTo>
                      <a:pt x="676" y="145"/>
                    </a:lnTo>
                    <a:lnTo>
                      <a:pt x="664" y="157"/>
                    </a:lnTo>
                    <a:lnTo>
                      <a:pt x="648" y="171"/>
                    </a:lnTo>
                    <a:lnTo>
                      <a:pt x="633" y="180"/>
                    </a:lnTo>
                    <a:lnTo>
                      <a:pt x="617" y="192"/>
                    </a:lnTo>
                    <a:lnTo>
                      <a:pt x="598" y="204"/>
                    </a:lnTo>
                    <a:lnTo>
                      <a:pt x="579" y="216"/>
                    </a:lnTo>
                    <a:lnTo>
                      <a:pt x="560" y="225"/>
                    </a:lnTo>
                    <a:lnTo>
                      <a:pt x="539" y="237"/>
                    </a:lnTo>
                    <a:lnTo>
                      <a:pt x="517" y="247"/>
                    </a:lnTo>
                    <a:lnTo>
                      <a:pt x="493" y="256"/>
                    </a:lnTo>
                    <a:lnTo>
                      <a:pt x="470" y="266"/>
                    </a:lnTo>
                    <a:lnTo>
                      <a:pt x="446" y="275"/>
                    </a:lnTo>
                    <a:lnTo>
                      <a:pt x="420" y="285"/>
                    </a:lnTo>
                    <a:lnTo>
                      <a:pt x="394" y="292"/>
                    </a:lnTo>
                    <a:lnTo>
                      <a:pt x="368" y="301"/>
                    </a:lnTo>
                    <a:lnTo>
                      <a:pt x="339" y="308"/>
                    </a:lnTo>
                    <a:lnTo>
                      <a:pt x="311" y="315"/>
                    </a:lnTo>
                    <a:lnTo>
                      <a:pt x="282" y="322"/>
                    </a:lnTo>
                    <a:lnTo>
                      <a:pt x="254" y="330"/>
                    </a:lnTo>
                    <a:lnTo>
                      <a:pt x="223" y="334"/>
                    </a:lnTo>
                    <a:lnTo>
                      <a:pt x="192" y="341"/>
                    </a:lnTo>
                    <a:lnTo>
                      <a:pt x="161" y="346"/>
                    </a:lnTo>
                    <a:lnTo>
                      <a:pt x="131" y="351"/>
                    </a:lnTo>
                    <a:lnTo>
                      <a:pt x="100" y="353"/>
                    </a:lnTo>
                    <a:lnTo>
                      <a:pt x="66" y="358"/>
                    </a:lnTo>
                    <a:lnTo>
                      <a:pt x="33" y="360"/>
                    </a:lnTo>
                    <a:lnTo>
                      <a:pt x="0" y="363"/>
                    </a:lnTo>
                    <a:lnTo>
                      <a:pt x="0" y="282"/>
                    </a:lnTo>
                    <a:lnTo>
                      <a:pt x="33" y="280"/>
                    </a:lnTo>
                    <a:lnTo>
                      <a:pt x="66" y="277"/>
                    </a:lnTo>
                    <a:lnTo>
                      <a:pt x="100" y="273"/>
                    </a:lnTo>
                    <a:lnTo>
                      <a:pt x="131" y="268"/>
                    </a:lnTo>
                    <a:lnTo>
                      <a:pt x="161" y="263"/>
                    </a:lnTo>
                    <a:lnTo>
                      <a:pt x="192" y="259"/>
                    </a:lnTo>
                    <a:lnTo>
                      <a:pt x="223" y="254"/>
                    </a:lnTo>
                    <a:lnTo>
                      <a:pt x="254" y="247"/>
                    </a:lnTo>
                    <a:lnTo>
                      <a:pt x="282" y="242"/>
                    </a:lnTo>
                    <a:lnTo>
                      <a:pt x="311" y="235"/>
                    </a:lnTo>
                    <a:lnTo>
                      <a:pt x="339" y="228"/>
                    </a:lnTo>
                    <a:lnTo>
                      <a:pt x="368" y="218"/>
                    </a:lnTo>
                    <a:lnTo>
                      <a:pt x="394" y="211"/>
                    </a:lnTo>
                    <a:lnTo>
                      <a:pt x="420" y="202"/>
                    </a:lnTo>
                    <a:lnTo>
                      <a:pt x="446" y="195"/>
                    </a:lnTo>
                    <a:lnTo>
                      <a:pt x="470" y="185"/>
                    </a:lnTo>
                    <a:lnTo>
                      <a:pt x="493" y="176"/>
                    </a:lnTo>
                    <a:lnTo>
                      <a:pt x="517" y="166"/>
                    </a:lnTo>
                    <a:lnTo>
                      <a:pt x="539" y="154"/>
                    </a:lnTo>
                    <a:lnTo>
                      <a:pt x="560" y="145"/>
                    </a:lnTo>
                    <a:lnTo>
                      <a:pt x="579" y="133"/>
                    </a:lnTo>
                    <a:lnTo>
                      <a:pt x="598" y="124"/>
                    </a:lnTo>
                    <a:lnTo>
                      <a:pt x="617" y="112"/>
                    </a:lnTo>
                    <a:lnTo>
                      <a:pt x="633" y="100"/>
                    </a:lnTo>
                    <a:lnTo>
                      <a:pt x="648" y="88"/>
                    </a:lnTo>
                    <a:lnTo>
                      <a:pt x="664" y="76"/>
                    </a:lnTo>
                    <a:lnTo>
                      <a:pt x="676" y="64"/>
                    </a:lnTo>
                    <a:lnTo>
                      <a:pt x="690" y="53"/>
                    </a:lnTo>
                    <a:lnTo>
                      <a:pt x="700" y="38"/>
                    </a:lnTo>
                    <a:lnTo>
                      <a:pt x="709" y="26"/>
                    </a:lnTo>
                    <a:lnTo>
                      <a:pt x="719" y="15"/>
                    </a:lnTo>
                    <a:lnTo>
                      <a:pt x="726" y="0"/>
                    </a:lnTo>
                    <a:close/>
                  </a:path>
                </a:pathLst>
              </a:custGeom>
              <a:solidFill>
                <a:srgbClr val="76923C">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30" name="Google Shape;430;p6"/>
              <p:cNvSpPr/>
              <p:nvPr/>
            </p:nvSpPr>
            <p:spPr>
              <a:xfrm>
                <a:off x="1120984" y="3354153"/>
                <a:ext cx="1152525" cy="576263"/>
              </a:xfrm>
              <a:custGeom>
                <a:avLst/>
                <a:gdLst/>
                <a:ahLst/>
                <a:cxnLst/>
                <a:rect l="l" t="t" r="r" b="b"/>
                <a:pathLst>
                  <a:path w="726" h="363" extrusionOk="0">
                    <a:moveTo>
                      <a:pt x="726" y="282"/>
                    </a:moveTo>
                    <a:lnTo>
                      <a:pt x="726" y="363"/>
                    </a:lnTo>
                    <a:lnTo>
                      <a:pt x="693" y="360"/>
                    </a:lnTo>
                    <a:lnTo>
                      <a:pt x="660" y="358"/>
                    </a:lnTo>
                    <a:lnTo>
                      <a:pt x="629" y="353"/>
                    </a:lnTo>
                    <a:lnTo>
                      <a:pt x="596" y="351"/>
                    </a:lnTo>
                    <a:lnTo>
                      <a:pt x="565" y="346"/>
                    </a:lnTo>
                    <a:lnTo>
                      <a:pt x="534" y="341"/>
                    </a:lnTo>
                    <a:lnTo>
                      <a:pt x="503" y="334"/>
                    </a:lnTo>
                    <a:lnTo>
                      <a:pt x="472" y="330"/>
                    </a:lnTo>
                    <a:lnTo>
                      <a:pt x="444" y="322"/>
                    </a:lnTo>
                    <a:lnTo>
                      <a:pt x="415" y="315"/>
                    </a:lnTo>
                    <a:lnTo>
                      <a:pt x="387" y="308"/>
                    </a:lnTo>
                    <a:lnTo>
                      <a:pt x="358" y="301"/>
                    </a:lnTo>
                    <a:lnTo>
                      <a:pt x="332" y="292"/>
                    </a:lnTo>
                    <a:lnTo>
                      <a:pt x="306" y="285"/>
                    </a:lnTo>
                    <a:lnTo>
                      <a:pt x="280" y="275"/>
                    </a:lnTo>
                    <a:lnTo>
                      <a:pt x="256" y="266"/>
                    </a:lnTo>
                    <a:lnTo>
                      <a:pt x="233" y="256"/>
                    </a:lnTo>
                    <a:lnTo>
                      <a:pt x="211" y="247"/>
                    </a:lnTo>
                    <a:lnTo>
                      <a:pt x="188" y="237"/>
                    </a:lnTo>
                    <a:lnTo>
                      <a:pt x="169" y="225"/>
                    </a:lnTo>
                    <a:lnTo>
                      <a:pt x="147" y="216"/>
                    </a:lnTo>
                    <a:lnTo>
                      <a:pt x="128" y="204"/>
                    </a:lnTo>
                    <a:lnTo>
                      <a:pt x="112" y="192"/>
                    </a:lnTo>
                    <a:lnTo>
                      <a:pt x="93" y="180"/>
                    </a:lnTo>
                    <a:lnTo>
                      <a:pt x="78" y="171"/>
                    </a:lnTo>
                    <a:lnTo>
                      <a:pt x="64" y="157"/>
                    </a:lnTo>
                    <a:lnTo>
                      <a:pt x="50" y="145"/>
                    </a:lnTo>
                    <a:lnTo>
                      <a:pt x="38" y="133"/>
                    </a:lnTo>
                    <a:lnTo>
                      <a:pt x="26" y="121"/>
                    </a:lnTo>
                    <a:lnTo>
                      <a:pt x="17" y="107"/>
                    </a:lnTo>
                    <a:lnTo>
                      <a:pt x="7" y="95"/>
                    </a:lnTo>
                    <a:lnTo>
                      <a:pt x="0" y="83"/>
                    </a:lnTo>
                    <a:lnTo>
                      <a:pt x="0" y="0"/>
                    </a:lnTo>
                    <a:lnTo>
                      <a:pt x="7" y="15"/>
                    </a:lnTo>
                    <a:lnTo>
                      <a:pt x="17" y="26"/>
                    </a:lnTo>
                    <a:lnTo>
                      <a:pt x="26" y="38"/>
                    </a:lnTo>
                    <a:lnTo>
                      <a:pt x="38" y="53"/>
                    </a:lnTo>
                    <a:lnTo>
                      <a:pt x="50" y="64"/>
                    </a:lnTo>
                    <a:lnTo>
                      <a:pt x="64" y="76"/>
                    </a:lnTo>
                    <a:lnTo>
                      <a:pt x="78" y="88"/>
                    </a:lnTo>
                    <a:lnTo>
                      <a:pt x="93" y="100"/>
                    </a:lnTo>
                    <a:lnTo>
                      <a:pt x="112" y="112"/>
                    </a:lnTo>
                    <a:lnTo>
                      <a:pt x="128" y="124"/>
                    </a:lnTo>
                    <a:lnTo>
                      <a:pt x="147" y="133"/>
                    </a:lnTo>
                    <a:lnTo>
                      <a:pt x="169" y="145"/>
                    </a:lnTo>
                    <a:lnTo>
                      <a:pt x="188" y="154"/>
                    </a:lnTo>
                    <a:lnTo>
                      <a:pt x="211" y="166"/>
                    </a:lnTo>
                    <a:lnTo>
                      <a:pt x="233" y="176"/>
                    </a:lnTo>
                    <a:lnTo>
                      <a:pt x="256" y="185"/>
                    </a:lnTo>
                    <a:lnTo>
                      <a:pt x="280" y="195"/>
                    </a:lnTo>
                    <a:lnTo>
                      <a:pt x="306" y="202"/>
                    </a:lnTo>
                    <a:lnTo>
                      <a:pt x="332" y="211"/>
                    </a:lnTo>
                    <a:lnTo>
                      <a:pt x="358" y="218"/>
                    </a:lnTo>
                    <a:lnTo>
                      <a:pt x="387" y="228"/>
                    </a:lnTo>
                    <a:lnTo>
                      <a:pt x="415" y="235"/>
                    </a:lnTo>
                    <a:lnTo>
                      <a:pt x="444" y="242"/>
                    </a:lnTo>
                    <a:lnTo>
                      <a:pt x="472" y="247"/>
                    </a:lnTo>
                    <a:lnTo>
                      <a:pt x="503" y="254"/>
                    </a:lnTo>
                    <a:lnTo>
                      <a:pt x="534" y="259"/>
                    </a:lnTo>
                    <a:lnTo>
                      <a:pt x="565" y="263"/>
                    </a:lnTo>
                    <a:lnTo>
                      <a:pt x="596" y="268"/>
                    </a:lnTo>
                    <a:lnTo>
                      <a:pt x="629" y="273"/>
                    </a:lnTo>
                    <a:lnTo>
                      <a:pt x="660" y="277"/>
                    </a:lnTo>
                    <a:lnTo>
                      <a:pt x="693" y="280"/>
                    </a:lnTo>
                    <a:lnTo>
                      <a:pt x="726" y="282"/>
                    </a:lnTo>
                    <a:close/>
                  </a:path>
                </a:pathLst>
              </a:custGeom>
              <a:solidFill>
                <a:srgbClr val="76923C">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31" name="Google Shape;431;p6"/>
              <p:cNvSpPr/>
              <p:nvPr/>
            </p:nvSpPr>
            <p:spPr>
              <a:xfrm>
                <a:off x="1120984" y="2915561"/>
                <a:ext cx="2305050" cy="893763"/>
              </a:xfrm>
              <a:custGeom>
                <a:avLst/>
                <a:gdLst/>
                <a:ahLst/>
                <a:cxnLst/>
                <a:rect l="l" t="t" r="r" b="b"/>
                <a:pathLst>
                  <a:path w="612" h="238" extrusionOk="0">
                    <a:moveTo>
                      <a:pt x="0" y="119"/>
                    </a:moveTo>
                    <a:cubicBezTo>
                      <a:pt x="30" y="60"/>
                      <a:pt x="157" y="11"/>
                      <a:pt x="306" y="0"/>
                    </a:cubicBezTo>
                    <a:cubicBezTo>
                      <a:pt x="456" y="11"/>
                      <a:pt x="583" y="60"/>
                      <a:pt x="612" y="119"/>
                    </a:cubicBezTo>
                    <a:cubicBezTo>
                      <a:pt x="583" y="178"/>
                      <a:pt x="456" y="228"/>
                      <a:pt x="306" y="238"/>
                    </a:cubicBezTo>
                    <a:cubicBezTo>
                      <a:pt x="157" y="228"/>
                      <a:pt x="30" y="178"/>
                      <a:pt x="0" y="119"/>
                    </a:cubicBezTo>
                    <a:close/>
                  </a:path>
                </a:pathLst>
              </a:custGeom>
              <a:solidFill>
                <a:srgbClr val="9BBB59">
                  <a:alpha val="8000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grpSp>
        <p:sp>
          <p:nvSpPr>
            <p:cNvPr id="432" name="Google Shape;432;p6"/>
            <p:cNvSpPr/>
            <p:nvPr/>
          </p:nvSpPr>
          <p:spPr>
            <a:xfrm>
              <a:off x="4204462" y="2797373"/>
              <a:ext cx="74853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s-ES_tradnl" sz="1400" b="0" i="0" u="none" strike="noStrike" cap="none">
                  <a:solidFill>
                    <a:srgbClr val="FFFFFF"/>
                  </a:solidFill>
                  <a:latin typeface="Calibri"/>
                  <a:ea typeface="Calibri"/>
                  <a:cs typeface="Calibri"/>
                  <a:sym typeface="Calibri"/>
                </a:rPr>
                <a:t>Gestión</a:t>
              </a:r>
              <a:endParaRPr lang="es-ES_tradnl"/>
            </a:p>
          </p:txBody>
        </p:sp>
      </p:grpSp>
      <p:grpSp>
        <p:nvGrpSpPr>
          <p:cNvPr id="433" name="Google Shape;433;p6"/>
          <p:cNvGrpSpPr/>
          <p:nvPr/>
        </p:nvGrpSpPr>
        <p:grpSpPr>
          <a:xfrm>
            <a:off x="5194977" y="1751077"/>
            <a:ext cx="1519238" cy="668273"/>
            <a:chOff x="3789897" y="2208277"/>
            <a:chExt cx="1519238" cy="668273"/>
          </a:xfrm>
        </p:grpSpPr>
        <p:grpSp>
          <p:nvGrpSpPr>
            <p:cNvPr id="434" name="Google Shape;434;p6"/>
            <p:cNvGrpSpPr/>
            <p:nvPr/>
          </p:nvGrpSpPr>
          <p:grpSpPr>
            <a:xfrm>
              <a:off x="3789897" y="2208277"/>
              <a:ext cx="1519238" cy="668273"/>
              <a:chOff x="1260684" y="3641048"/>
              <a:chExt cx="2025650" cy="891031"/>
            </a:xfrm>
          </p:grpSpPr>
          <p:sp>
            <p:nvSpPr>
              <p:cNvPr id="435" name="Google Shape;435;p6"/>
              <p:cNvSpPr/>
              <p:nvPr/>
            </p:nvSpPr>
            <p:spPr>
              <a:xfrm>
                <a:off x="2273509" y="4016141"/>
                <a:ext cx="1012825" cy="515938"/>
              </a:xfrm>
              <a:custGeom>
                <a:avLst/>
                <a:gdLst/>
                <a:ahLst/>
                <a:cxnLst/>
                <a:rect l="l" t="t" r="r" b="b"/>
                <a:pathLst>
                  <a:path w="638" h="325" extrusionOk="0">
                    <a:moveTo>
                      <a:pt x="638" y="0"/>
                    </a:moveTo>
                    <a:lnTo>
                      <a:pt x="638" y="83"/>
                    </a:lnTo>
                    <a:lnTo>
                      <a:pt x="629" y="92"/>
                    </a:lnTo>
                    <a:lnTo>
                      <a:pt x="619" y="104"/>
                    </a:lnTo>
                    <a:lnTo>
                      <a:pt x="607" y="114"/>
                    </a:lnTo>
                    <a:lnTo>
                      <a:pt x="595" y="123"/>
                    </a:lnTo>
                    <a:lnTo>
                      <a:pt x="581" y="133"/>
                    </a:lnTo>
                    <a:lnTo>
                      <a:pt x="569" y="145"/>
                    </a:lnTo>
                    <a:lnTo>
                      <a:pt x="555" y="154"/>
                    </a:lnTo>
                    <a:lnTo>
                      <a:pt x="539" y="164"/>
                    </a:lnTo>
                    <a:lnTo>
                      <a:pt x="522" y="173"/>
                    </a:lnTo>
                    <a:lnTo>
                      <a:pt x="505" y="182"/>
                    </a:lnTo>
                    <a:lnTo>
                      <a:pt x="489" y="190"/>
                    </a:lnTo>
                    <a:lnTo>
                      <a:pt x="470" y="199"/>
                    </a:lnTo>
                    <a:lnTo>
                      <a:pt x="453" y="209"/>
                    </a:lnTo>
                    <a:lnTo>
                      <a:pt x="432" y="216"/>
                    </a:lnTo>
                    <a:lnTo>
                      <a:pt x="413" y="225"/>
                    </a:lnTo>
                    <a:lnTo>
                      <a:pt x="391" y="232"/>
                    </a:lnTo>
                    <a:lnTo>
                      <a:pt x="370" y="242"/>
                    </a:lnTo>
                    <a:lnTo>
                      <a:pt x="349" y="249"/>
                    </a:lnTo>
                    <a:lnTo>
                      <a:pt x="327" y="256"/>
                    </a:lnTo>
                    <a:lnTo>
                      <a:pt x="304" y="263"/>
                    </a:lnTo>
                    <a:lnTo>
                      <a:pt x="280" y="270"/>
                    </a:lnTo>
                    <a:lnTo>
                      <a:pt x="256" y="277"/>
                    </a:lnTo>
                    <a:lnTo>
                      <a:pt x="233" y="282"/>
                    </a:lnTo>
                    <a:lnTo>
                      <a:pt x="209" y="289"/>
                    </a:lnTo>
                    <a:lnTo>
                      <a:pt x="183" y="294"/>
                    </a:lnTo>
                    <a:lnTo>
                      <a:pt x="159" y="298"/>
                    </a:lnTo>
                    <a:lnTo>
                      <a:pt x="133" y="306"/>
                    </a:lnTo>
                    <a:lnTo>
                      <a:pt x="107" y="310"/>
                    </a:lnTo>
                    <a:lnTo>
                      <a:pt x="81" y="313"/>
                    </a:lnTo>
                    <a:lnTo>
                      <a:pt x="55" y="317"/>
                    </a:lnTo>
                    <a:lnTo>
                      <a:pt x="29" y="322"/>
                    </a:lnTo>
                    <a:lnTo>
                      <a:pt x="0" y="325"/>
                    </a:lnTo>
                    <a:lnTo>
                      <a:pt x="0" y="244"/>
                    </a:lnTo>
                    <a:lnTo>
                      <a:pt x="29" y="239"/>
                    </a:lnTo>
                    <a:lnTo>
                      <a:pt x="55" y="237"/>
                    </a:lnTo>
                    <a:lnTo>
                      <a:pt x="81" y="232"/>
                    </a:lnTo>
                    <a:lnTo>
                      <a:pt x="107" y="227"/>
                    </a:lnTo>
                    <a:lnTo>
                      <a:pt x="133" y="223"/>
                    </a:lnTo>
                    <a:lnTo>
                      <a:pt x="159" y="218"/>
                    </a:lnTo>
                    <a:lnTo>
                      <a:pt x="183" y="213"/>
                    </a:lnTo>
                    <a:lnTo>
                      <a:pt x="209" y="206"/>
                    </a:lnTo>
                    <a:lnTo>
                      <a:pt x="233" y="201"/>
                    </a:lnTo>
                    <a:lnTo>
                      <a:pt x="256" y="194"/>
                    </a:lnTo>
                    <a:lnTo>
                      <a:pt x="280" y="187"/>
                    </a:lnTo>
                    <a:lnTo>
                      <a:pt x="304" y="182"/>
                    </a:lnTo>
                    <a:lnTo>
                      <a:pt x="327" y="175"/>
                    </a:lnTo>
                    <a:lnTo>
                      <a:pt x="349" y="166"/>
                    </a:lnTo>
                    <a:lnTo>
                      <a:pt x="370" y="159"/>
                    </a:lnTo>
                    <a:lnTo>
                      <a:pt x="391" y="152"/>
                    </a:lnTo>
                    <a:lnTo>
                      <a:pt x="413" y="145"/>
                    </a:lnTo>
                    <a:lnTo>
                      <a:pt x="432" y="135"/>
                    </a:lnTo>
                    <a:lnTo>
                      <a:pt x="453" y="126"/>
                    </a:lnTo>
                    <a:lnTo>
                      <a:pt x="470" y="119"/>
                    </a:lnTo>
                    <a:lnTo>
                      <a:pt x="489" y="109"/>
                    </a:lnTo>
                    <a:lnTo>
                      <a:pt x="505" y="100"/>
                    </a:lnTo>
                    <a:lnTo>
                      <a:pt x="522" y="90"/>
                    </a:lnTo>
                    <a:lnTo>
                      <a:pt x="539" y="81"/>
                    </a:lnTo>
                    <a:lnTo>
                      <a:pt x="555" y="71"/>
                    </a:lnTo>
                    <a:lnTo>
                      <a:pt x="569" y="62"/>
                    </a:lnTo>
                    <a:lnTo>
                      <a:pt x="581" y="52"/>
                    </a:lnTo>
                    <a:lnTo>
                      <a:pt x="595" y="43"/>
                    </a:lnTo>
                    <a:lnTo>
                      <a:pt x="607" y="33"/>
                    </a:lnTo>
                    <a:lnTo>
                      <a:pt x="619" y="21"/>
                    </a:lnTo>
                    <a:lnTo>
                      <a:pt x="629" y="12"/>
                    </a:lnTo>
                    <a:lnTo>
                      <a:pt x="638" y="0"/>
                    </a:lnTo>
                    <a:close/>
                  </a:path>
                </a:pathLst>
              </a:custGeom>
              <a:solidFill>
                <a:srgbClr val="BA7509">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36" name="Google Shape;436;p6"/>
              <p:cNvSpPr/>
              <p:nvPr/>
            </p:nvSpPr>
            <p:spPr>
              <a:xfrm>
                <a:off x="1260684" y="4016141"/>
                <a:ext cx="1012825" cy="515938"/>
              </a:xfrm>
              <a:custGeom>
                <a:avLst/>
                <a:gdLst/>
                <a:ahLst/>
                <a:cxnLst/>
                <a:rect l="l" t="t" r="r" b="b"/>
                <a:pathLst>
                  <a:path w="638" h="325" extrusionOk="0">
                    <a:moveTo>
                      <a:pt x="638" y="244"/>
                    </a:moveTo>
                    <a:lnTo>
                      <a:pt x="638" y="325"/>
                    </a:lnTo>
                    <a:lnTo>
                      <a:pt x="612" y="322"/>
                    </a:lnTo>
                    <a:lnTo>
                      <a:pt x="583" y="317"/>
                    </a:lnTo>
                    <a:lnTo>
                      <a:pt x="557" y="313"/>
                    </a:lnTo>
                    <a:lnTo>
                      <a:pt x="531" y="310"/>
                    </a:lnTo>
                    <a:lnTo>
                      <a:pt x="505" y="306"/>
                    </a:lnTo>
                    <a:lnTo>
                      <a:pt x="479" y="298"/>
                    </a:lnTo>
                    <a:lnTo>
                      <a:pt x="455" y="294"/>
                    </a:lnTo>
                    <a:lnTo>
                      <a:pt x="429" y="289"/>
                    </a:lnTo>
                    <a:lnTo>
                      <a:pt x="406" y="282"/>
                    </a:lnTo>
                    <a:lnTo>
                      <a:pt x="382" y="277"/>
                    </a:lnTo>
                    <a:lnTo>
                      <a:pt x="358" y="270"/>
                    </a:lnTo>
                    <a:lnTo>
                      <a:pt x="334" y="263"/>
                    </a:lnTo>
                    <a:lnTo>
                      <a:pt x="311" y="256"/>
                    </a:lnTo>
                    <a:lnTo>
                      <a:pt x="289" y="249"/>
                    </a:lnTo>
                    <a:lnTo>
                      <a:pt x="268" y="242"/>
                    </a:lnTo>
                    <a:lnTo>
                      <a:pt x="247" y="232"/>
                    </a:lnTo>
                    <a:lnTo>
                      <a:pt x="225" y="225"/>
                    </a:lnTo>
                    <a:lnTo>
                      <a:pt x="206" y="216"/>
                    </a:lnTo>
                    <a:lnTo>
                      <a:pt x="187" y="209"/>
                    </a:lnTo>
                    <a:lnTo>
                      <a:pt x="168" y="199"/>
                    </a:lnTo>
                    <a:lnTo>
                      <a:pt x="149" y="190"/>
                    </a:lnTo>
                    <a:lnTo>
                      <a:pt x="133" y="182"/>
                    </a:lnTo>
                    <a:lnTo>
                      <a:pt x="116" y="173"/>
                    </a:lnTo>
                    <a:lnTo>
                      <a:pt x="100" y="164"/>
                    </a:lnTo>
                    <a:lnTo>
                      <a:pt x="85" y="154"/>
                    </a:lnTo>
                    <a:lnTo>
                      <a:pt x="69" y="145"/>
                    </a:lnTo>
                    <a:lnTo>
                      <a:pt x="57" y="133"/>
                    </a:lnTo>
                    <a:lnTo>
                      <a:pt x="43" y="123"/>
                    </a:lnTo>
                    <a:lnTo>
                      <a:pt x="31" y="114"/>
                    </a:lnTo>
                    <a:lnTo>
                      <a:pt x="21" y="104"/>
                    </a:lnTo>
                    <a:lnTo>
                      <a:pt x="9" y="92"/>
                    </a:lnTo>
                    <a:lnTo>
                      <a:pt x="0" y="83"/>
                    </a:lnTo>
                    <a:lnTo>
                      <a:pt x="0" y="0"/>
                    </a:lnTo>
                    <a:lnTo>
                      <a:pt x="9" y="12"/>
                    </a:lnTo>
                    <a:lnTo>
                      <a:pt x="21" y="21"/>
                    </a:lnTo>
                    <a:lnTo>
                      <a:pt x="31" y="33"/>
                    </a:lnTo>
                    <a:lnTo>
                      <a:pt x="43" y="43"/>
                    </a:lnTo>
                    <a:lnTo>
                      <a:pt x="57" y="52"/>
                    </a:lnTo>
                    <a:lnTo>
                      <a:pt x="69" y="62"/>
                    </a:lnTo>
                    <a:lnTo>
                      <a:pt x="85" y="71"/>
                    </a:lnTo>
                    <a:lnTo>
                      <a:pt x="100" y="81"/>
                    </a:lnTo>
                    <a:lnTo>
                      <a:pt x="116" y="90"/>
                    </a:lnTo>
                    <a:lnTo>
                      <a:pt x="133" y="100"/>
                    </a:lnTo>
                    <a:lnTo>
                      <a:pt x="149" y="109"/>
                    </a:lnTo>
                    <a:lnTo>
                      <a:pt x="168" y="119"/>
                    </a:lnTo>
                    <a:lnTo>
                      <a:pt x="187" y="126"/>
                    </a:lnTo>
                    <a:lnTo>
                      <a:pt x="206" y="135"/>
                    </a:lnTo>
                    <a:lnTo>
                      <a:pt x="225" y="145"/>
                    </a:lnTo>
                    <a:lnTo>
                      <a:pt x="247" y="152"/>
                    </a:lnTo>
                    <a:lnTo>
                      <a:pt x="268" y="159"/>
                    </a:lnTo>
                    <a:lnTo>
                      <a:pt x="289" y="166"/>
                    </a:lnTo>
                    <a:lnTo>
                      <a:pt x="311" y="175"/>
                    </a:lnTo>
                    <a:lnTo>
                      <a:pt x="334" y="182"/>
                    </a:lnTo>
                    <a:lnTo>
                      <a:pt x="358" y="187"/>
                    </a:lnTo>
                    <a:lnTo>
                      <a:pt x="382" y="194"/>
                    </a:lnTo>
                    <a:lnTo>
                      <a:pt x="406" y="201"/>
                    </a:lnTo>
                    <a:lnTo>
                      <a:pt x="429" y="206"/>
                    </a:lnTo>
                    <a:lnTo>
                      <a:pt x="455" y="213"/>
                    </a:lnTo>
                    <a:lnTo>
                      <a:pt x="479" y="218"/>
                    </a:lnTo>
                    <a:lnTo>
                      <a:pt x="505" y="223"/>
                    </a:lnTo>
                    <a:lnTo>
                      <a:pt x="531" y="227"/>
                    </a:lnTo>
                    <a:lnTo>
                      <a:pt x="557" y="232"/>
                    </a:lnTo>
                    <a:lnTo>
                      <a:pt x="583" y="237"/>
                    </a:lnTo>
                    <a:lnTo>
                      <a:pt x="612" y="239"/>
                    </a:lnTo>
                    <a:lnTo>
                      <a:pt x="638" y="244"/>
                    </a:lnTo>
                    <a:close/>
                  </a:path>
                </a:pathLst>
              </a:custGeom>
              <a:solidFill>
                <a:srgbClr val="BA7509">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37" name="Google Shape;437;p6"/>
              <p:cNvSpPr/>
              <p:nvPr/>
            </p:nvSpPr>
            <p:spPr>
              <a:xfrm>
                <a:off x="1260684" y="3641048"/>
                <a:ext cx="2025650" cy="769938"/>
              </a:xfrm>
              <a:custGeom>
                <a:avLst/>
                <a:gdLst/>
                <a:ahLst/>
                <a:cxnLst/>
                <a:rect l="l" t="t" r="r" b="b"/>
                <a:pathLst>
                  <a:path w="538" h="205" extrusionOk="0">
                    <a:moveTo>
                      <a:pt x="0" y="102"/>
                    </a:moveTo>
                    <a:cubicBezTo>
                      <a:pt x="40" y="55"/>
                      <a:pt x="147" y="14"/>
                      <a:pt x="269" y="0"/>
                    </a:cubicBezTo>
                    <a:cubicBezTo>
                      <a:pt x="391" y="14"/>
                      <a:pt x="498" y="55"/>
                      <a:pt x="538" y="102"/>
                    </a:cubicBezTo>
                    <a:cubicBezTo>
                      <a:pt x="498" y="150"/>
                      <a:pt x="391" y="191"/>
                      <a:pt x="269" y="205"/>
                    </a:cubicBezTo>
                    <a:cubicBezTo>
                      <a:pt x="147" y="191"/>
                      <a:pt x="40" y="150"/>
                      <a:pt x="0" y="102"/>
                    </a:cubicBezTo>
                    <a:close/>
                  </a:path>
                </a:pathLst>
              </a:custGeom>
              <a:solidFill>
                <a:srgbClr val="F39C12">
                  <a:alpha val="8000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grpSp>
        <p:sp>
          <p:nvSpPr>
            <p:cNvPr id="438" name="Google Shape;438;p6"/>
            <p:cNvSpPr/>
            <p:nvPr/>
          </p:nvSpPr>
          <p:spPr>
            <a:xfrm>
              <a:off x="3932412" y="2387084"/>
              <a:ext cx="11962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s-ES_tradnl" sz="1400" b="0" i="0" u="none" strike="noStrike" cap="none">
                  <a:solidFill>
                    <a:srgbClr val="FFFFFF"/>
                  </a:solidFill>
                  <a:latin typeface="Calibri"/>
                  <a:ea typeface="Calibri"/>
                  <a:cs typeface="Calibri"/>
                  <a:sym typeface="Calibri"/>
                </a:rPr>
                <a:t>Configuración</a:t>
              </a:r>
              <a:endParaRPr lang="es-ES_tradnl"/>
            </a:p>
          </p:txBody>
        </p:sp>
      </p:grpSp>
      <p:grpSp>
        <p:nvGrpSpPr>
          <p:cNvPr id="439" name="Google Shape;439;p6"/>
          <p:cNvGrpSpPr/>
          <p:nvPr/>
        </p:nvGrpSpPr>
        <p:grpSpPr>
          <a:xfrm>
            <a:off x="5262844" y="1435561"/>
            <a:ext cx="1400036" cy="602789"/>
            <a:chOff x="3857764" y="1892761"/>
            <a:chExt cx="1400036" cy="602789"/>
          </a:xfrm>
        </p:grpSpPr>
        <p:grpSp>
          <p:nvGrpSpPr>
            <p:cNvPr id="440" name="Google Shape;440;p6"/>
            <p:cNvGrpSpPr/>
            <p:nvPr/>
          </p:nvGrpSpPr>
          <p:grpSpPr>
            <a:xfrm>
              <a:off x="3857764" y="1892761"/>
              <a:ext cx="1383506" cy="602789"/>
              <a:chOff x="1351172" y="4212548"/>
              <a:chExt cx="1844675" cy="803718"/>
            </a:xfrm>
          </p:grpSpPr>
          <p:sp>
            <p:nvSpPr>
              <p:cNvPr id="441" name="Google Shape;441;p6"/>
              <p:cNvSpPr/>
              <p:nvPr/>
            </p:nvSpPr>
            <p:spPr>
              <a:xfrm>
                <a:off x="2273509" y="4543191"/>
                <a:ext cx="922338" cy="473075"/>
              </a:xfrm>
              <a:custGeom>
                <a:avLst/>
                <a:gdLst/>
                <a:ahLst/>
                <a:cxnLst/>
                <a:rect l="l" t="t" r="r" b="b"/>
                <a:pathLst>
                  <a:path w="581" h="298" extrusionOk="0">
                    <a:moveTo>
                      <a:pt x="581" y="0"/>
                    </a:moveTo>
                    <a:lnTo>
                      <a:pt x="581" y="83"/>
                    </a:lnTo>
                    <a:lnTo>
                      <a:pt x="569" y="90"/>
                    </a:lnTo>
                    <a:lnTo>
                      <a:pt x="558" y="99"/>
                    </a:lnTo>
                    <a:lnTo>
                      <a:pt x="543" y="109"/>
                    </a:lnTo>
                    <a:lnTo>
                      <a:pt x="531" y="116"/>
                    </a:lnTo>
                    <a:lnTo>
                      <a:pt x="517" y="125"/>
                    </a:lnTo>
                    <a:lnTo>
                      <a:pt x="503" y="132"/>
                    </a:lnTo>
                    <a:lnTo>
                      <a:pt x="489" y="139"/>
                    </a:lnTo>
                    <a:lnTo>
                      <a:pt x="474" y="149"/>
                    </a:lnTo>
                    <a:lnTo>
                      <a:pt x="458" y="156"/>
                    </a:lnTo>
                    <a:lnTo>
                      <a:pt x="441" y="163"/>
                    </a:lnTo>
                    <a:lnTo>
                      <a:pt x="425" y="172"/>
                    </a:lnTo>
                    <a:lnTo>
                      <a:pt x="408" y="180"/>
                    </a:lnTo>
                    <a:lnTo>
                      <a:pt x="391" y="187"/>
                    </a:lnTo>
                    <a:lnTo>
                      <a:pt x="372" y="194"/>
                    </a:lnTo>
                    <a:lnTo>
                      <a:pt x="356" y="201"/>
                    </a:lnTo>
                    <a:lnTo>
                      <a:pt x="337" y="208"/>
                    </a:lnTo>
                    <a:lnTo>
                      <a:pt x="318" y="215"/>
                    </a:lnTo>
                    <a:lnTo>
                      <a:pt x="299" y="222"/>
                    </a:lnTo>
                    <a:lnTo>
                      <a:pt x="278" y="229"/>
                    </a:lnTo>
                    <a:lnTo>
                      <a:pt x="259" y="234"/>
                    </a:lnTo>
                    <a:lnTo>
                      <a:pt x="237" y="241"/>
                    </a:lnTo>
                    <a:lnTo>
                      <a:pt x="218" y="246"/>
                    </a:lnTo>
                    <a:lnTo>
                      <a:pt x="197" y="253"/>
                    </a:lnTo>
                    <a:lnTo>
                      <a:pt x="176" y="258"/>
                    </a:lnTo>
                    <a:lnTo>
                      <a:pt x="154" y="265"/>
                    </a:lnTo>
                    <a:lnTo>
                      <a:pt x="133" y="270"/>
                    </a:lnTo>
                    <a:lnTo>
                      <a:pt x="112" y="274"/>
                    </a:lnTo>
                    <a:lnTo>
                      <a:pt x="90" y="279"/>
                    </a:lnTo>
                    <a:lnTo>
                      <a:pt x="66" y="284"/>
                    </a:lnTo>
                    <a:lnTo>
                      <a:pt x="45" y="288"/>
                    </a:lnTo>
                    <a:lnTo>
                      <a:pt x="24" y="293"/>
                    </a:lnTo>
                    <a:lnTo>
                      <a:pt x="0" y="298"/>
                    </a:lnTo>
                    <a:lnTo>
                      <a:pt x="0" y="215"/>
                    </a:lnTo>
                    <a:lnTo>
                      <a:pt x="24" y="213"/>
                    </a:lnTo>
                    <a:lnTo>
                      <a:pt x="45" y="208"/>
                    </a:lnTo>
                    <a:lnTo>
                      <a:pt x="66" y="203"/>
                    </a:lnTo>
                    <a:lnTo>
                      <a:pt x="90" y="199"/>
                    </a:lnTo>
                    <a:lnTo>
                      <a:pt x="112" y="194"/>
                    </a:lnTo>
                    <a:lnTo>
                      <a:pt x="133" y="189"/>
                    </a:lnTo>
                    <a:lnTo>
                      <a:pt x="154" y="182"/>
                    </a:lnTo>
                    <a:lnTo>
                      <a:pt x="176" y="177"/>
                    </a:lnTo>
                    <a:lnTo>
                      <a:pt x="197" y="172"/>
                    </a:lnTo>
                    <a:lnTo>
                      <a:pt x="218" y="165"/>
                    </a:lnTo>
                    <a:lnTo>
                      <a:pt x="237" y="158"/>
                    </a:lnTo>
                    <a:lnTo>
                      <a:pt x="259" y="154"/>
                    </a:lnTo>
                    <a:lnTo>
                      <a:pt x="278" y="146"/>
                    </a:lnTo>
                    <a:lnTo>
                      <a:pt x="299" y="139"/>
                    </a:lnTo>
                    <a:lnTo>
                      <a:pt x="318" y="135"/>
                    </a:lnTo>
                    <a:lnTo>
                      <a:pt x="337" y="127"/>
                    </a:lnTo>
                    <a:lnTo>
                      <a:pt x="356" y="120"/>
                    </a:lnTo>
                    <a:lnTo>
                      <a:pt x="372" y="113"/>
                    </a:lnTo>
                    <a:lnTo>
                      <a:pt x="391" y="106"/>
                    </a:lnTo>
                    <a:lnTo>
                      <a:pt x="408" y="97"/>
                    </a:lnTo>
                    <a:lnTo>
                      <a:pt x="425" y="90"/>
                    </a:lnTo>
                    <a:lnTo>
                      <a:pt x="441" y="83"/>
                    </a:lnTo>
                    <a:lnTo>
                      <a:pt x="458" y="75"/>
                    </a:lnTo>
                    <a:lnTo>
                      <a:pt x="474" y="66"/>
                    </a:lnTo>
                    <a:lnTo>
                      <a:pt x="489" y="59"/>
                    </a:lnTo>
                    <a:lnTo>
                      <a:pt x="503" y="52"/>
                    </a:lnTo>
                    <a:lnTo>
                      <a:pt x="517" y="42"/>
                    </a:lnTo>
                    <a:lnTo>
                      <a:pt x="531" y="35"/>
                    </a:lnTo>
                    <a:lnTo>
                      <a:pt x="543" y="26"/>
                    </a:lnTo>
                    <a:lnTo>
                      <a:pt x="558" y="19"/>
                    </a:lnTo>
                    <a:lnTo>
                      <a:pt x="569" y="9"/>
                    </a:lnTo>
                    <a:lnTo>
                      <a:pt x="581" y="0"/>
                    </a:lnTo>
                    <a:close/>
                  </a:path>
                </a:pathLst>
              </a:custGeom>
              <a:solidFill>
                <a:srgbClr val="8F2A20">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42" name="Google Shape;442;p6"/>
              <p:cNvSpPr/>
              <p:nvPr/>
            </p:nvSpPr>
            <p:spPr>
              <a:xfrm>
                <a:off x="1351172" y="4543191"/>
                <a:ext cx="922338" cy="473075"/>
              </a:xfrm>
              <a:custGeom>
                <a:avLst/>
                <a:gdLst/>
                <a:ahLst/>
                <a:cxnLst/>
                <a:rect l="l" t="t" r="r" b="b"/>
                <a:pathLst>
                  <a:path w="581" h="298" extrusionOk="0">
                    <a:moveTo>
                      <a:pt x="581" y="215"/>
                    </a:moveTo>
                    <a:lnTo>
                      <a:pt x="581" y="298"/>
                    </a:lnTo>
                    <a:lnTo>
                      <a:pt x="560" y="293"/>
                    </a:lnTo>
                    <a:lnTo>
                      <a:pt x="536" y="288"/>
                    </a:lnTo>
                    <a:lnTo>
                      <a:pt x="515" y="284"/>
                    </a:lnTo>
                    <a:lnTo>
                      <a:pt x="491" y="279"/>
                    </a:lnTo>
                    <a:lnTo>
                      <a:pt x="470" y="274"/>
                    </a:lnTo>
                    <a:lnTo>
                      <a:pt x="448" y="270"/>
                    </a:lnTo>
                    <a:lnTo>
                      <a:pt x="427" y="265"/>
                    </a:lnTo>
                    <a:lnTo>
                      <a:pt x="405" y="258"/>
                    </a:lnTo>
                    <a:lnTo>
                      <a:pt x="384" y="253"/>
                    </a:lnTo>
                    <a:lnTo>
                      <a:pt x="363" y="246"/>
                    </a:lnTo>
                    <a:lnTo>
                      <a:pt x="344" y="241"/>
                    </a:lnTo>
                    <a:lnTo>
                      <a:pt x="322" y="234"/>
                    </a:lnTo>
                    <a:lnTo>
                      <a:pt x="303" y="229"/>
                    </a:lnTo>
                    <a:lnTo>
                      <a:pt x="285" y="222"/>
                    </a:lnTo>
                    <a:lnTo>
                      <a:pt x="263" y="215"/>
                    </a:lnTo>
                    <a:lnTo>
                      <a:pt x="247" y="208"/>
                    </a:lnTo>
                    <a:lnTo>
                      <a:pt x="228" y="201"/>
                    </a:lnTo>
                    <a:lnTo>
                      <a:pt x="209" y="194"/>
                    </a:lnTo>
                    <a:lnTo>
                      <a:pt x="192" y="187"/>
                    </a:lnTo>
                    <a:lnTo>
                      <a:pt x="173" y="180"/>
                    </a:lnTo>
                    <a:lnTo>
                      <a:pt x="156" y="172"/>
                    </a:lnTo>
                    <a:lnTo>
                      <a:pt x="140" y="163"/>
                    </a:lnTo>
                    <a:lnTo>
                      <a:pt x="123" y="156"/>
                    </a:lnTo>
                    <a:lnTo>
                      <a:pt x="109" y="149"/>
                    </a:lnTo>
                    <a:lnTo>
                      <a:pt x="92" y="139"/>
                    </a:lnTo>
                    <a:lnTo>
                      <a:pt x="78" y="132"/>
                    </a:lnTo>
                    <a:lnTo>
                      <a:pt x="64" y="125"/>
                    </a:lnTo>
                    <a:lnTo>
                      <a:pt x="50" y="116"/>
                    </a:lnTo>
                    <a:lnTo>
                      <a:pt x="38" y="109"/>
                    </a:lnTo>
                    <a:lnTo>
                      <a:pt x="24" y="99"/>
                    </a:lnTo>
                    <a:lnTo>
                      <a:pt x="12" y="90"/>
                    </a:lnTo>
                    <a:lnTo>
                      <a:pt x="0" y="83"/>
                    </a:lnTo>
                    <a:lnTo>
                      <a:pt x="0" y="0"/>
                    </a:lnTo>
                    <a:lnTo>
                      <a:pt x="12" y="9"/>
                    </a:lnTo>
                    <a:lnTo>
                      <a:pt x="24" y="19"/>
                    </a:lnTo>
                    <a:lnTo>
                      <a:pt x="38" y="26"/>
                    </a:lnTo>
                    <a:lnTo>
                      <a:pt x="50" y="35"/>
                    </a:lnTo>
                    <a:lnTo>
                      <a:pt x="64" y="42"/>
                    </a:lnTo>
                    <a:lnTo>
                      <a:pt x="78" y="52"/>
                    </a:lnTo>
                    <a:lnTo>
                      <a:pt x="92" y="59"/>
                    </a:lnTo>
                    <a:lnTo>
                      <a:pt x="109" y="66"/>
                    </a:lnTo>
                    <a:lnTo>
                      <a:pt x="123" y="75"/>
                    </a:lnTo>
                    <a:lnTo>
                      <a:pt x="140" y="83"/>
                    </a:lnTo>
                    <a:lnTo>
                      <a:pt x="156" y="90"/>
                    </a:lnTo>
                    <a:lnTo>
                      <a:pt x="173" y="97"/>
                    </a:lnTo>
                    <a:lnTo>
                      <a:pt x="192" y="106"/>
                    </a:lnTo>
                    <a:lnTo>
                      <a:pt x="209" y="113"/>
                    </a:lnTo>
                    <a:lnTo>
                      <a:pt x="228" y="120"/>
                    </a:lnTo>
                    <a:lnTo>
                      <a:pt x="247" y="127"/>
                    </a:lnTo>
                    <a:lnTo>
                      <a:pt x="263" y="135"/>
                    </a:lnTo>
                    <a:lnTo>
                      <a:pt x="285" y="139"/>
                    </a:lnTo>
                    <a:lnTo>
                      <a:pt x="303" y="146"/>
                    </a:lnTo>
                    <a:lnTo>
                      <a:pt x="322" y="154"/>
                    </a:lnTo>
                    <a:lnTo>
                      <a:pt x="344" y="158"/>
                    </a:lnTo>
                    <a:lnTo>
                      <a:pt x="363" y="165"/>
                    </a:lnTo>
                    <a:lnTo>
                      <a:pt x="384" y="172"/>
                    </a:lnTo>
                    <a:lnTo>
                      <a:pt x="405" y="177"/>
                    </a:lnTo>
                    <a:lnTo>
                      <a:pt x="427" y="182"/>
                    </a:lnTo>
                    <a:lnTo>
                      <a:pt x="448" y="189"/>
                    </a:lnTo>
                    <a:lnTo>
                      <a:pt x="470" y="194"/>
                    </a:lnTo>
                    <a:lnTo>
                      <a:pt x="491" y="199"/>
                    </a:lnTo>
                    <a:lnTo>
                      <a:pt x="515" y="203"/>
                    </a:lnTo>
                    <a:lnTo>
                      <a:pt x="536" y="208"/>
                    </a:lnTo>
                    <a:lnTo>
                      <a:pt x="560" y="213"/>
                    </a:lnTo>
                    <a:lnTo>
                      <a:pt x="581" y="215"/>
                    </a:lnTo>
                    <a:close/>
                  </a:path>
                </a:pathLst>
              </a:custGeom>
              <a:solidFill>
                <a:srgbClr val="8F2A20">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43" name="Google Shape;443;p6"/>
              <p:cNvSpPr/>
              <p:nvPr/>
            </p:nvSpPr>
            <p:spPr>
              <a:xfrm>
                <a:off x="1351172" y="4212548"/>
                <a:ext cx="1844675" cy="679450"/>
              </a:xfrm>
              <a:custGeom>
                <a:avLst/>
                <a:gdLst/>
                <a:ahLst/>
                <a:cxnLst/>
                <a:rect l="l" t="t" r="r" b="b"/>
                <a:pathLst>
                  <a:path w="490" h="181" extrusionOk="0">
                    <a:moveTo>
                      <a:pt x="0" y="90"/>
                    </a:moveTo>
                    <a:cubicBezTo>
                      <a:pt x="51" y="52"/>
                      <a:pt x="143" y="17"/>
                      <a:pt x="245" y="0"/>
                    </a:cubicBezTo>
                    <a:cubicBezTo>
                      <a:pt x="347" y="17"/>
                      <a:pt x="439" y="52"/>
                      <a:pt x="490" y="90"/>
                    </a:cubicBezTo>
                    <a:cubicBezTo>
                      <a:pt x="439" y="129"/>
                      <a:pt x="347" y="163"/>
                      <a:pt x="245" y="181"/>
                    </a:cubicBezTo>
                    <a:cubicBezTo>
                      <a:pt x="143" y="163"/>
                      <a:pt x="51" y="129"/>
                      <a:pt x="0" y="90"/>
                    </a:cubicBezTo>
                    <a:close/>
                  </a:path>
                </a:pathLst>
              </a:custGeom>
              <a:solidFill>
                <a:srgbClr val="C0392B">
                  <a:alpha val="8000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grpSp>
        <p:sp>
          <p:nvSpPr>
            <p:cNvPr id="444" name="Google Shape;444;p6"/>
            <p:cNvSpPr/>
            <p:nvPr/>
          </p:nvSpPr>
          <p:spPr>
            <a:xfrm>
              <a:off x="3877935" y="2035373"/>
              <a:ext cx="13798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s-ES_tradnl" sz="1400" b="0" i="0" u="none" strike="noStrike" cap="none">
                  <a:solidFill>
                    <a:srgbClr val="FFFFFF"/>
                  </a:solidFill>
                  <a:latin typeface="Calibri"/>
                  <a:ea typeface="Calibri"/>
                  <a:cs typeface="Calibri"/>
                  <a:sym typeface="Calibri"/>
                </a:rPr>
                <a:t>Datos Generales</a:t>
              </a:r>
              <a:endParaRPr lang="es-ES_tradnl"/>
            </a:p>
          </p:txBody>
        </p:sp>
      </p:grpSp>
      <p:sp>
        <p:nvSpPr>
          <p:cNvPr id="445" name="Google Shape;445;p6"/>
          <p:cNvSpPr/>
          <p:nvPr/>
        </p:nvSpPr>
        <p:spPr>
          <a:xfrm rot="10800000">
            <a:off x="4329372" y="3409950"/>
            <a:ext cx="471228" cy="381708"/>
          </a:xfrm>
          <a:prstGeom prst="rightArrow">
            <a:avLst>
              <a:gd name="adj1" fmla="val 50000"/>
              <a:gd name="adj2" fmla="val 50000"/>
            </a:avLst>
          </a:prstGeom>
          <a:gradFill>
            <a:gsLst>
              <a:gs pos="0">
                <a:srgbClr val="FFFFFF"/>
              </a:gs>
              <a:gs pos="100000">
                <a:srgbClr val="2980B9">
                  <a:alpha val="5098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lang="es-ES_tradnl" sz="1350" b="0" i="0" u="none" strike="noStrike" cap="none">
              <a:solidFill>
                <a:srgbClr val="FFFFFF"/>
              </a:solidFill>
              <a:latin typeface="Source Sans Pro"/>
              <a:ea typeface="Source Sans Pro"/>
              <a:cs typeface="Source Sans Pro"/>
              <a:sym typeface="Source Sans Pro"/>
            </a:endParaRPr>
          </a:p>
        </p:txBody>
      </p:sp>
      <p:sp>
        <p:nvSpPr>
          <p:cNvPr id="446" name="Google Shape;446;p6"/>
          <p:cNvSpPr/>
          <p:nvPr/>
        </p:nvSpPr>
        <p:spPr>
          <a:xfrm rot="10800000">
            <a:off x="4529280" y="2266950"/>
            <a:ext cx="499920" cy="381708"/>
          </a:xfrm>
          <a:prstGeom prst="rightArrow">
            <a:avLst>
              <a:gd name="adj1" fmla="val 50000"/>
              <a:gd name="adj2" fmla="val 50000"/>
            </a:avLst>
          </a:prstGeom>
          <a:gradFill>
            <a:gsLst>
              <a:gs pos="0">
                <a:srgbClr val="FFFFFF"/>
              </a:gs>
              <a:gs pos="100000">
                <a:srgbClr val="9BBB5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lang="es-ES_tradnl" sz="1350" b="0" i="0" u="none" strike="noStrike" cap="none">
              <a:solidFill>
                <a:srgbClr val="FFFFFF"/>
              </a:solidFill>
              <a:latin typeface="Source Sans Pro"/>
              <a:ea typeface="Source Sans Pro"/>
              <a:cs typeface="Source Sans Pro"/>
              <a:sym typeface="Source Sans Pro"/>
            </a:endParaRPr>
          </a:p>
        </p:txBody>
      </p:sp>
      <p:sp>
        <p:nvSpPr>
          <p:cNvPr id="447" name="Google Shape;447;p6"/>
          <p:cNvSpPr/>
          <p:nvPr/>
        </p:nvSpPr>
        <p:spPr>
          <a:xfrm rot="10800000">
            <a:off x="4690920" y="1504950"/>
            <a:ext cx="499920" cy="381708"/>
          </a:xfrm>
          <a:prstGeom prst="rightArrow">
            <a:avLst>
              <a:gd name="adj1" fmla="val 50000"/>
              <a:gd name="adj2" fmla="val 50000"/>
            </a:avLst>
          </a:prstGeom>
          <a:gradFill>
            <a:gsLst>
              <a:gs pos="0">
                <a:srgbClr val="FFFFFF"/>
              </a:gs>
              <a:gs pos="100000">
                <a:srgbClr val="C0392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lang="es-ES_tradnl" sz="1350" b="0" i="0" u="none" strike="noStrike" cap="none">
              <a:solidFill>
                <a:srgbClr val="FFFFFF"/>
              </a:solidFill>
              <a:latin typeface="Source Sans Pro"/>
              <a:ea typeface="Source Sans Pro"/>
              <a:cs typeface="Source Sans Pro"/>
              <a:sym typeface="Source Sans Pro"/>
            </a:endParaRPr>
          </a:p>
        </p:txBody>
      </p:sp>
      <p:sp>
        <p:nvSpPr>
          <p:cNvPr id="448" name="Google Shape;448;p6"/>
          <p:cNvSpPr/>
          <p:nvPr/>
        </p:nvSpPr>
        <p:spPr>
          <a:xfrm>
            <a:off x="7043880" y="1047750"/>
            <a:ext cx="1871520" cy="5909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s-ES_tradnl" sz="900">
                <a:solidFill>
                  <a:srgbClr val="7F7F7F"/>
                </a:solidFill>
                <a:latin typeface="Source Sans Pro"/>
                <a:ea typeface="Source Sans Pro"/>
                <a:cs typeface="Source Sans Pro"/>
                <a:sym typeface="Source Sans Pro"/>
              </a:rPr>
              <a:t>Solución multi compañía, permite utilizar la solución para varias razones sociales en una misma instancia</a:t>
            </a:r>
            <a:endParaRPr lang="es-ES_tradnl"/>
          </a:p>
        </p:txBody>
      </p:sp>
      <p:sp>
        <p:nvSpPr>
          <p:cNvPr id="449" name="Google Shape;449;p6"/>
          <p:cNvSpPr/>
          <p:nvPr/>
        </p:nvSpPr>
        <p:spPr>
          <a:xfrm>
            <a:off x="3124200" y="1516618"/>
            <a:ext cx="1566720" cy="507791"/>
          </a:xfrm>
          <a:prstGeom prst="rect">
            <a:avLst/>
          </a:prstGeom>
          <a:noFill/>
          <a:ln>
            <a:noFill/>
          </a:ln>
        </p:spPr>
        <p:txBody>
          <a:bodyPr spcFirstLastPara="1" wrap="square" lIns="91425" tIns="45700" rIns="91425" bIns="45700" anchor="t" anchorCtr="0">
            <a:spAutoFit/>
          </a:bodyPr>
          <a:lstStyle/>
          <a:p>
            <a:pPr lvl="0" algn="r"/>
            <a:r>
              <a:rPr lang="es-ES_tradnl" sz="900">
                <a:solidFill>
                  <a:srgbClr val="7F7F7F"/>
                </a:solidFill>
                <a:latin typeface="Source Sans Pro"/>
                <a:ea typeface="Source Sans Pro"/>
                <a:cs typeface="Source Sans Pro"/>
                <a:sym typeface="Source Sans Pro"/>
              </a:rPr>
              <a:t>Razones sociales, Clientes, Proveedores, Recursos Humanos</a:t>
            </a:r>
            <a:endParaRPr lang="es-ES_tradnl"/>
          </a:p>
        </p:txBody>
      </p:sp>
      <p:sp>
        <p:nvSpPr>
          <p:cNvPr id="450" name="Google Shape;450;p6"/>
          <p:cNvSpPr/>
          <p:nvPr/>
        </p:nvSpPr>
        <p:spPr>
          <a:xfrm>
            <a:off x="7272480" y="1849118"/>
            <a:ext cx="1871520" cy="5908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s-ES_tradnl" sz="900">
                <a:solidFill>
                  <a:srgbClr val="7F7F7F"/>
                </a:solidFill>
                <a:latin typeface="Source Sans Pro"/>
                <a:ea typeface="Source Sans Pro"/>
                <a:cs typeface="Source Sans Pro"/>
                <a:sym typeface="Source Sans Pro"/>
              </a:rPr>
              <a:t>Configuración de Licitaciones, Subastas Inversas, Solicitudes, Contratos, Servicios, Proyectos, SLA´s, Notificaciones, Procesos </a:t>
            </a:r>
            <a:endParaRPr lang="es-ES_tradnl"/>
          </a:p>
        </p:txBody>
      </p:sp>
      <p:sp>
        <p:nvSpPr>
          <p:cNvPr id="451" name="Google Shape;451;p6"/>
          <p:cNvSpPr/>
          <p:nvPr/>
        </p:nvSpPr>
        <p:spPr>
          <a:xfrm>
            <a:off x="7424880" y="2666619"/>
            <a:ext cx="1719120" cy="71558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s-ES_tradnl" sz="900">
                <a:solidFill>
                  <a:srgbClr val="7F7F7F"/>
                </a:solidFill>
                <a:latin typeface="Source Sans Pro"/>
                <a:ea typeface="Source Sans Pro"/>
                <a:cs typeface="Source Sans Pro"/>
                <a:sym typeface="Source Sans Pro"/>
              </a:rPr>
              <a:t>La solución cuenta con procesos de seguimiento que permiten conocer el estado del ciclo completo de un contrato, proyecto u orden de trabajo</a:t>
            </a:r>
            <a:endParaRPr lang="es-ES_tradnl"/>
          </a:p>
        </p:txBody>
      </p:sp>
      <p:sp>
        <p:nvSpPr>
          <p:cNvPr id="452" name="Google Shape;452;p6"/>
          <p:cNvSpPr/>
          <p:nvPr/>
        </p:nvSpPr>
        <p:spPr>
          <a:xfrm>
            <a:off x="3048000" y="2257869"/>
            <a:ext cx="1481280" cy="840190"/>
          </a:xfrm>
          <a:prstGeom prst="rect">
            <a:avLst/>
          </a:prstGeom>
          <a:noFill/>
          <a:ln>
            <a:noFill/>
          </a:ln>
        </p:spPr>
        <p:txBody>
          <a:bodyPr spcFirstLastPara="1" wrap="square" lIns="91425" tIns="45700" rIns="91425" bIns="45700" anchor="t" anchorCtr="0">
            <a:spAutoFit/>
          </a:bodyPr>
          <a:lstStyle/>
          <a:p>
            <a:pPr algn="r">
              <a:lnSpc>
                <a:spcPct val="90000"/>
              </a:lnSpc>
            </a:pPr>
            <a:r>
              <a:rPr lang="es-ES_tradnl" sz="900" dirty="0">
                <a:solidFill>
                  <a:srgbClr val="7F7F7F"/>
                </a:solidFill>
                <a:latin typeface="Source Sans Pro"/>
                <a:ea typeface="Source Sans Pro"/>
                <a:cs typeface="Source Sans Pro"/>
                <a:sym typeface="Source Sans Pro"/>
              </a:rPr>
              <a:t>Gestión de Ordenes de Trabajo, Planes de Trabajo, Facturación, KANBAN, SCRUM, Documentación, Bitácora, Contratación de Talento</a:t>
            </a:r>
            <a:endParaRPr lang="es-ES_tradnl" dirty="0"/>
          </a:p>
        </p:txBody>
      </p:sp>
      <p:sp>
        <p:nvSpPr>
          <p:cNvPr id="453" name="Google Shape;453;p6"/>
          <p:cNvSpPr/>
          <p:nvPr/>
        </p:nvSpPr>
        <p:spPr>
          <a:xfrm>
            <a:off x="2895600" y="3257550"/>
            <a:ext cx="1447800" cy="71558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s-ES_tradnl" sz="900">
                <a:solidFill>
                  <a:srgbClr val="7F7F7F"/>
                </a:solidFill>
                <a:latin typeface="Source Sans Pro"/>
                <a:ea typeface="Source Sans Pro"/>
                <a:cs typeface="Source Sans Pro"/>
                <a:sym typeface="Source Sans Pro"/>
              </a:rPr>
              <a:t>Dashboards de control, Notificaciones configuradas para alerta y apoyo a la toma de decisiones</a:t>
            </a:r>
            <a:endParaRPr lang="es-ES_tradnl"/>
          </a:p>
        </p:txBody>
      </p:sp>
      <p:sp>
        <p:nvSpPr>
          <p:cNvPr id="454" name="Google Shape;454;p6"/>
          <p:cNvSpPr/>
          <p:nvPr/>
        </p:nvSpPr>
        <p:spPr>
          <a:xfrm rot="10800000" flipH="1">
            <a:off x="6934200" y="2800350"/>
            <a:ext cx="490680" cy="381708"/>
          </a:xfrm>
          <a:prstGeom prst="rightArrow">
            <a:avLst>
              <a:gd name="adj1" fmla="val 50000"/>
              <a:gd name="adj2" fmla="val 50000"/>
            </a:avLst>
          </a:prstGeom>
          <a:gradFill>
            <a:gsLst>
              <a:gs pos="0">
                <a:srgbClr val="FFFFFF"/>
              </a:gs>
              <a:gs pos="100000">
                <a:srgbClr val="16A08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lang="es-ES_tradnl" sz="1350" b="0" i="0" u="none" strike="noStrike" cap="none">
              <a:solidFill>
                <a:srgbClr val="FFFFFF"/>
              </a:solidFill>
              <a:latin typeface="Source Sans Pro"/>
              <a:ea typeface="Source Sans Pro"/>
              <a:cs typeface="Source Sans Pro"/>
              <a:sym typeface="Source Sans Pro"/>
            </a:endParaRPr>
          </a:p>
        </p:txBody>
      </p:sp>
      <p:sp>
        <p:nvSpPr>
          <p:cNvPr id="455" name="Google Shape;455;p6"/>
          <p:cNvSpPr/>
          <p:nvPr/>
        </p:nvSpPr>
        <p:spPr>
          <a:xfrm rot="10800000" flipH="1">
            <a:off x="6705600" y="1856527"/>
            <a:ext cx="538187" cy="381708"/>
          </a:xfrm>
          <a:prstGeom prst="rightArrow">
            <a:avLst>
              <a:gd name="adj1" fmla="val 50000"/>
              <a:gd name="adj2" fmla="val 50000"/>
            </a:avLst>
          </a:prstGeom>
          <a:gradFill>
            <a:gsLst>
              <a:gs pos="0">
                <a:srgbClr val="FFFFFF"/>
              </a:gs>
              <a:gs pos="100000">
                <a:srgbClr val="F39C1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lang="es-ES_tradnl" sz="1350" b="0" i="0" u="none" strike="noStrike" cap="none">
              <a:solidFill>
                <a:srgbClr val="FFFFFF"/>
              </a:solidFill>
              <a:latin typeface="Source Sans Pro"/>
              <a:ea typeface="Source Sans Pro"/>
              <a:cs typeface="Source Sans Pro"/>
              <a:sym typeface="Source Sans Pro"/>
            </a:endParaRPr>
          </a:p>
        </p:txBody>
      </p:sp>
      <p:sp>
        <p:nvSpPr>
          <p:cNvPr id="456" name="Google Shape;456;p6"/>
          <p:cNvSpPr/>
          <p:nvPr/>
        </p:nvSpPr>
        <p:spPr>
          <a:xfrm rot="10800000" flipH="1">
            <a:off x="6553200" y="1132982"/>
            <a:ext cx="461987" cy="381708"/>
          </a:xfrm>
          <a:prstGeom prst="rightArrow">
            <a:avLst>
              <a:gd name="adj1" fmla="val 50000"/>
              <a:gd name="adj2" fmla="val 50000"/>
            </a:avLst>
          </a:prstGeom>
          <a:gradFill>
            <a:gsLst>
              <a:gs pos="0">
                <a:srgbClr val="FFFFFF"/>
              </a:gs>
              <a:gs pos="100000">
                <a:srgbClr val="2C3F5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lang="es-ES_tradnl" sz="1350" b="0" i="0" u="none" strike="noStrike" cap="none">
              <a:solidFill>
                <a:srgbClr val="FFFFFF"/>
              </a:solidFill>
              <a:latin typeface="Source Sans Pro"/>
              <a:ea typeface="Source Sans Pro"/>
              <a:cs typeface="Source Sans Pro"/>
              <a:sym typeface="Source Sans Pro"/>
            </a:endParaRPr>
          </a:p>
        </p:txBody>
      </p:sp>
      <p:grpSp>
        <p:nvGrpSpPr>
          <p:cNvPr id="457" name="Google Shape;457;p6"/>
          <p:cNvGrpSpPr/>
          <p:nvPr/>
        </p:nvGrpSpPr>
        <p:grpSpPr>
          <a:xfrm>
            <a:off x="5355712" y="1123950"/>
            <a:ext cx="1197769" cy="520636"/>
            <a:chOff x="3950632" y="1581150"/>
            <a:chExt cx="1197769" cy="520636"/>
          </a:xfrm>
        </p:grpSpPr>
        <p:grpSp>
          <p:nvGrpSpPr>
            <p:cNvPr id="458" name="Google Shape;458;p6"/>
            <p:cNvGrpSpPr/>
            <p:nvPr/>
          </p:nvGrpSpPr>
          <p:grpSpPr>
            <a:xfrm>
              <a:off x="3950632" y="1581150"/>
              <a:ext cx="1197769" cy="520636"/>
              <a:chOff x="1474997" y="4723723"/>
              <a:chExt cx="1597025" cy="694181"/>
            </a:xfrm>
          </p:grpSpPr>
          <p:sp>
            <p:nvSpPr>
              <p:cNvPr id="459" name="Google Shape;459;p6"/>
              <p:cNvSpPr/>
              <p:nvPr/>
            </p:nvSpPr>
            <p:spPr>
              <a:xfrm>
                <a:off x="2273509" y="5000391"/>
                <a:ext cx="798513" cy="417513"/>
              </a:xfrm>
              <a:custGeom>
                <a:avLst/>
                <a:gdLst/>
                <a:ahLst/>
                <a:cxnLst/>
                <a:rect l="l" t="t" r="r" b="b"/>
                <a:pathLst>
                  <a:path w="503" h="263" extrusionOk="0">
                    <a:moveTo>
                      <a:pt x="503" y="0"/>
                    </a:moveTo>
                    <a:lnTo>
                      <a:pt x="503" y="83"/>
                    </a:lnTo>
                    <a:lnTo>
                      <a:pt x="491" y="88"/>
                    </a:lnTo>
                    <a:lnTo>
                      <a:pt x="477" y="95"/>
                    </a:lnTo>
                    <a:lnTo>
                      <a:pt x="463" y="102"/>
                    </a:lnTo>
                    <a:lnTo>
                      <a:pt x="451" y="107"/>
                    </a:lnTo>
                    <a:lnTo>
                      <a:pt x="437" y="114"/>
                    </a:lnTo>
                    <a:lnTo>
                      <a:pt x="422" y="121"/>
                    </a:lnTo>
                    <a:lnTo>
                      <a:pt x="408" y="126"/>
                    </a:lnTo>
                    <a:lnTo>
                      <a:pt x="394" y="133"/>
                    </a:lnTo>
                    <a:lnTo>
                      <a:pt x="380" y="140"/>
                    </a:lnTo>
                    <a:lnTo>
                      <a:pt x="365" y="145"/>
                    </a:lnTo>
                    <a:lnTo>
                      <a:pt x="349" y="152"/>
                    </a:lnTo>
                    <a:lnTo>
                      <a:pt x="335" y="157"/>
                    </a:lnTo>
                    <a:lnTo>
                      <a:pt x="320" y="164"/>
                    </a:lnTo>
                    <a:lnTo>
                      <a:pt x="304" y="169"/>
                    </a:lnTo>
                    <a:lnTo>
                      <a:pt x="287" y="176"/>
                    </a:lnTo>
                    <a:lnTo>
                      <a:pt x="273" y="180"/>
                    </a:lnTo>
                    <a:lnTo>
                      <a:pt x="256" y="188"/>
                    </a:lnTo>
                    <a:lnTo>
                      <a:pt x="240" y="192"/>
                    </a:lnTo>
                    <a:lnTo>
                      <a:pt x="223" y="199"/>
                    </a:lnTo>
                    <a:lnTo>
                      <a:pt x="206" y="204"/>
                    </a:lnTo>
                    <a:lnTo>
                      <a:pt x="190" y="209"/>
                    </a:lnTo>
                    <a:lnTo>
                      <a:pt x="173" y="214"/>
                    </a:lnTo>
                    <a:lnTo>
                      <a:pt x="157" y="221"/>
                    </a:lnTo>
                    <a:lnTo>
                      <a:pt x="140" y="225"/>
                    </a:lnTo>
                    <a:lnTo>
                      <a:pt x="123" y="230"/>
                    </a:lnTo>
                    <a:lnTo>
                      <a:pt x="104" y="235"/>
                    </a:lnTo>
                    <a:lnTo>
                      <a:pt x="88" y="240"/>
                    </a:lnTo>
                    <a:lnTo>
                      <a:pt x="71" y="244"/>
                    </a:lnTo>
                    <a:lnTo>
                      <a:pt x="52" y="249"/>
                    </a:lnTo>
                    <a:lnTo>
                      <a:pt x="36" y="254"/>
                    </a:lnTo>
                    <a:lnTo>
                      <a:pt x="19" y="259"/>
                    </a:lnTo>
                    <a:lnTo>
                      <a:pt x="0" y="263"/>
                    </a:lnTo>
                    <a:lnTo>
                      <a:pt x="0" y="183"/>
                    </a:lnTo>
                    <a:lnTo>
                      <a:pt x="19" y="178"/>
                    </a:lnTo>
                    <a:lnTo>
                      <a:pt x="36" y="173"/>
                    </a:lnTo>
                    <a:lnTo>
                      <a:pt x="52" y="169"/>
                    </a:lnTo>
                    <a:lnTo>
                      <a:pt x="71" y="164"/>
                    </a:lnTo>
                    <a:lnTo>
                      <a:pt x="88" y="159"/>
                    </a:lnTo>
                    <a:lnTo>
                      <a:pt x="104" y="154"/>
                    </a:lnTo>
                    <a:lnTo>
                      <a:pt x="123" y="150"/>
                    </a:lnTo>
                    <a:lnTo>
                      <a:pt x="140" y="145"/>
                    </a:lnTo>
                    <a:lnTo>
                      <a:pt x="157" y="138"/>
                    </a:lnTo>
                    <a:lnTo>
                      <a:pt x="173" y="133"/>
                    </a:lnTo>
                    <a:lnTo>
                      <a:pt x="190" y="128"/>
                    </a:lnTo>
                    <a:lnTo>
                      <a:pt x="206" y="121"/>
                    </a:lnTo>
                    <a:lnTo>
                      <a:pt x="223" y="117"/>
                    </a:lnTo>
                    <a:lnTo>
                      <a:pt x="240" y="112"/>
                    </a:lnTo>
                    <a:lnTo>
                      <a:pt x="256" y="105"/>
                    </a:lnTo>
                    <a:lnTo>
                      <a:pt x="273" y="100"/>
                    </a:lnTo>
                    <a:lnTo>
                      <a:pt x="287" y="95"/>
                    </a:lnTo>
                    <a:lnTo>
                      <a:pt x="304" y="88"/>
                    </a:lnTo>
                    <a:lnTo>
                      <a:pt x="320" y="83"/>
                    </a:lnTo>
                    <a:lnTo>
                      <a:pt x="335" y="76"/>
                    </a:lnTo>
                    <a:lnTo>
                      <a:pt x="349" y="69"/>
                    </a:lnTo>
                    <a:lnTo>
                      <a:pt x="365" y="64"/>
                    </a:lnTo>
                    <a:lnTo>
                      <a:pt x="380" y="57"/>
                    </a:lnTo>
                    <a:lnTo>
                      <a:pt x="394" y="53"/>
                    </a:lnTo>
                    <a:lnTo>
                      <a:pt x="408" y="45"/>
                    </a:lnTo>
                    <a:lnTo>
                      <a:pt x="422" y="38"/>
                    </a:lnTo>
                    <a:lnTo>
                      <a:pt x="437" y="34"/>
                    </a:lnTo>
                    <a:lnTo>
                      <a:pt x="451" y="27"/>
                    </a:lnTo>
                    <a:lnTo>
                      <a:pt x="463" y="19"/>
                    </a:lnTo>
                    <a:lnTo>
                      <a:pt x="477" y="15"/>
                    </a:lnTo>
                    <a:lnTo>
                      <a:pt x="491" y="8"/>
                    </a:lnTo>
                    <a:lnTo>
                      <a:pt x="503" y="0"/>
                    </a:lnTo>
                    <a:close/>
                  </a:path>
                </a:pathLst>
              </a:custGeom>
              <a:solidFill>
                <a:srgbClr val="212F3C">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60" name="Google Shape;460;p6"/>
              <p:cNvSpPr/>
              <p:nvPr/>
            </p:nvSpPr>
            <p:spPr>
              <a:xfrm>
                <a:off x="1474997" y="5000391"/>
                <a:ext cx="798513" cy="417513"/>
              </a:xfrm>
              <a:custGeom>
                <a:avLst/>
                <a:gdLst/>
                <a:ahLst/>
                <a:cxnLst/>
                <a:rect l="l" t="t" r="r" b="b"/>
                <a:pathLst>
                  <a:path w="503" h="263" extrusionOk="0">
                    <a:moveTo>
                      <a:pt x="503" y="183"/>
                    </a:moveTo>
                    <a:lnTo>
                      <a:pt x="503" y="263"/>
                    </a:lnTo>
                    <a:lnTo>
                      <a:pt x="486" y="259"/>
                    </a:lnTo>
                    <a:lnTo>
                      <a:pt x="467" y="254"/>
                    </a:lnTo>
                    <a:lnTo>
                      <a:pt x="451" y="249"/>
                    </a:lnTo>
                    <a:lnTo>
                      <a:pt x="432" y="244"/>
                    </a:lnTo>
                    <a:lnTo>
                      <a:pt x="415" y="240"/>
                    </a:lnTo>
                    <a:lnTo>
                      <a:pt x="399" y="235"/>
                    </a:lnTo>
                    <a:lnTo>
                      <a:pt x="382" y="230"/>
                    </a:lnTo>
                    <a:lnTo>
                      <a:pt x="363" y="225"/>
                    </a:lnTo>
                    <a:lnTo>
                      <a:pt x="346" y="221"/>
                    </a:lnTo>
                    <a:lnTo>
                      <a:pt x="330" y="214"/>
                    </a:lnTo>
                    <a:lnTo>
                      <a:pt x="313" y="209"/>
                    </a:lnTo>
                    <a:lnTo>
                      <a:pt x="297" y="204"/>
                    </a:lnTo>
                    <a:lnTo>
                      <a:pt x="280" y="199"/>
                    </a:lnTo>
                    <a:lnTo>
                      <a:pt x="263" y="192"/>
                    </a:lnTo>
                    <a:lnTo>
                      <a:pt x="247" y="188"/>
                    </a:lnTo>
                    <a:lnTo>
                      <a:pt x="233" y="180"/>
                    </a:lnTo>
                    <a:lnTo>
                      <a:pt x="216" y="176"/>
                    </a:lnTo>
                    <a:lnTo>
                      <a:pt x="199" y="169"/>
                    </a:lnTo>
                    <a:lnTo>
                      <a:pt x="185" y="164"/>
                    </a:lnTo>
                    <a:lnTo>
                      <a:pt x="169" y="157"/>
                    </a:lnTo>
                    <a:lnTo>
                      <a:pt x="154" y="152"/>
                    </a:lnTo>
                    <a:lnTo>
                      <a:pt x="138" y="145"/>
                    </a:lnTo>
                    <a:lnTo>
                      <a:pt x="123" y="140"/>
                    </a:lnTo>
                    <a:lnTo>
                      <a:pt x="109" y="133"/>
                    </a:lnTo>
                    <a:lnTo>
                      <a:pt x="95" y="126"/>
                    </a:lnTo>
                    <a:lnTo>
                      <a:pt x="81" y="121"/>
                    </a:lnTo>
                    <a:lnTo>
                      <a:pt x="67" y="114"/>
                    </a:lnTo>
                    <a:lnTo>
                      <a:pt x="52" y="107"/>
                    </a:lnTo>
                    <a:lnTo>
                      <a:pt x="40" y="102"/>
                    </a:lnTo>
                    <a:lnTo>
                      <a:pt x="26" y="95"/>
                    </a:lnTo>
                    <a:lnTo>
                      <a:pt x="14" y="88"/>
                    </a:lnTo>
                    <a:lnTo>
                      <a:pt x="0" y="83"/>
                    </a:lnTo>
                    <a:lnTo>
                      <a:pt x="0" y="0"/>
                    </a:lnTo>
                    <a:lnTo>
                      <a:pt x="14" y="8"/>
                    </a:lnTo>
                    <a:lnTo>
                      <a:pt x="26" y="15"/>
                    </a:lnTo>
                    <a:lnTo>
                      <a:pt x="40" y="19"/>
                    </a:lnTo>
                    <a:lnTo>
                      <a:pt x="52" y="27"/>
                    </a:lnTo>
                    <a:lnTo>
                      <a:pt x="67" y="34"/>
                    </a:lnTo>
                    <a:lnTo>
                      <a:pt x="81" y="38"/>
                    </a:lnTo>
                    <a:lnTo>
                      <a:pt x="95" y="45"/>
                    </a:lnTo>
                    <a:lnTo>
                      <a:pt x="109" y="53"/>
                    </a:lnTo>
                    <a:lnTo>
                      <a:pt x="123" y="57"/>
                    </a:lnTo>
                    <a:lnTo>
                      <a:pt x="138" y="64"/>
                    </a:lnTo>
                    <a:lnTo>
                      <a:pt x="154" y="69"/>
                    </a:lnTo>
                    <a:lnTo>
                      <a:pt x="169" y="76"/>
                    </a:lnTo>
                    <a:lnTo>
                      <a:pt x="185" y="83"/>
                    </a:lnTo>
                    <a:lnTo>
                      <a:pt x="199" y="88"/>
                    </a:lnTo>
                    <a:lnTo>
                      <a:pt x="216" y="95"/>
                    </a:lnTo>
                    <a:lnTo>
                      <a:pt x="233" y="100"/>
                    </a:lnTo>
                    <a:lnTo>
                      <a:pt x="247" y="105"/>
                    </a:lnTo>
                    <a:lnTo>
                      <a:pt x="263" y="112"/>
                    </a:lnTo>
                    <a:lnTo>
                      <a:pt x="280" y="117"/>
                    </a:lnTo>
                    <a:lnTo>
                      <a:pt x="297" y="121"/>
                    </a:lnTo>
                    <a:lnTo>
                      <a:pt x="313" y="128"/>
                    </a:lnTo>
                    <a:lnTo>
                      <a:pt x="330" y="133"/>
                    </a:lnTo>
                    <a:lnTo>
                      <a:pt x="346" y="138"/>
                    </a:lnTo>
                    <a:lnTo>
                      <a:pt x="363" y="145"/>
                    </a:lnTo>
                    <a:lnTo>
                      <a:pt x="382" y="150"/>
                    </a:lnTo>
                    <a:lnTo>
                      <a:pt x="399" y="154"/>
                    </a:lnTo>
                    <a:lnTo>
                      <a:pt x="415" y="159"/>
                    </a:lnTo>
                    <a:lnTo>
                      <a:pt x="432" y="164"/>
                    </a:lnTo>
                    <a:lnTo>
                      <a:pt x="451" y="169"/>
                    </a:lnTo>
                    <a:lnTo>
                      <a:pt x="467" y="173"/>
                    </a:lnTo>
                    <a:lnTo>
                      <a:pt x="486" y="178"/>
                    </a:lnTo>
                    <a:lnTo>
                      <a:pt x="503" y="183"/>
                    </a:lnTo>
                    <a:close/>
                  </a:path>
                </a:pathLst>
              </a:custGeom>
              <a:solidFill>
                <a:srgbClr val="212F3C">
                  <a:alpha val="89803"/>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sp>
            <p:nvSpPr>
              <p:cNvPr id="461" name="Google Shape;461;p6"/>
              <p:cNvSpPr/>
              <p:nvPr/>
            </p:nvSpPr>
            <p:spPr>
              <a:xfrm>
                <a:off x="1474997" y="4723723"/>
                <a:ext cx="1597025" cy="574675"/>
              </a:xfrm>
              <a:custGeom>
                <a:avLst/>
                <a:gdLst/>
                <a:ahLst/>
                <a:cxnLst/>
                <a:rect l="l" t="t" r="r" b="b"/>
                <a:pathLst>
                  <a:path w="424" h="153" extrusionOk="0">
                    <a:moveTo>
                      <a:pt x="0" y="76"/>
                    </a:moveTo>
                    <a:cubicBezTo>
                      <a:pt x="57" y="47"/>
                      <a:pt x="132" y="19"/>
                      <a:pt x="212" y="0"/>
                    </a:cubicBezTo>
                    <a:cubicBezTo>
                      <a:pt x="292" y="19"/>
                      <a:pt x="367" y="47"/>
                      <a:pt x="424" y="76"/>
                    </a:cubicBezTo>
                    <a:cubicBezTo>
                      <a:pt x="367" y="105"/>
                      <a:pt x="292" y="133"/>
                      <a:pt x="212" y="153"/>
                    </a:cubicBezTo>
                    <a:cubicBezTo>
                      <a:pt x="132" y="133"/>
                      <a:pt x="57" y="105"/>
                      <a:pt x="0" y="76"/>
                    </a:cubicBezTo>
                    <a:close/>
                  </a:path>
                </a:pathLst>
              </a:custGeom>
              <a:solidFill>
                <a:srgbClr val="2C3F50">
                  <a:alpha val="8000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lang="es-ES_tradnl" sz="1350" b="0" i="0" u="none" strike="noStrike" cap="none">
                  <a:solidFill>
                    <a:srgbClr val="000000"/>
                  </a:solidFill>
                  <a:latin typeface="Source Sans Pro"/>
                  <a:ea typeface="Source Sans Pro"/>
                  <a:cs typeface="Source Sans Pro"/>
                  <a:sym typeface="Source Sans Pro"/>
                </a:endParaRPr>
              </a:p>
            </p:txBody>
          </p:sp>
        </p:grpSp>
        <p:sp>
          <p:nvSpPr>
            <p:cNvPr id="462" name="Google Shape;462;p6"/>
            <p:cNvSpPr txBox="1"/>
            <p:nvPr/>
          </p:nvSpPr>
          <p:spPr>
            <a:xfrm>
              <a:off x="4163458" y="1581150"/>
              <a:ext cx="81708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s-ES_tradnl" sz="1400" b="0" i="0" u="none" strike="noStrike" cap="none">
                  <a:solidFill>
                    <a:srgbClr val="FFFFFF"/>
                  </a:solidFill>
                  <a:latin typeface="Calibri"/>
                  <a:ea typeface="Calibri"/>
                  <a:cs typeface="Calibri"/>
                  <a:sym typeface="Calibri"/>
                </a:rPr>
                <a:t>Empresa</a:t>
              </a:r>
              <a:endParaRPr lang="es-ES_tradnl"/>
            </a:p>
          </p:txBody>
        </p:sp>
      </p:grpSp>
      <p:sp>
        <p:nvSpPr>
          <p:cNvPr id="52" name="Rectángulo 51">
            <a:extLst>
              <a:ext uri="{FF2B5EF4-FFF2-40B4-BE49-F238E27FC236}">
                <a16:creationId xmlns:a16="http://schemas.microsoft.com/office/drawing/2014/main" id="{BCD76AAE-2652-1545-A86B-050E189C974E}"/>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15">
                                            <p:txEl>
                                              <p:pRg st="0" end="0"/>
                                            </p:txEl>
                                          </p:spTgt>
                                        </p:tgtEl>
                                        <p:attrNameLst>
                                          <p:attrName>style.visibility</p:attrName>
                                        </p:attrNameLst>
                                      </p:cBhvr>
                                      <p:to>
                                        <p:strVal val="visible"/>
                                      </p:to>
                                    </p:set>
                                    <p:anim calcmode="lin" valueType="num">
                                      <p:cBhvr additive="base">
                                        <p:cTn id="15" dur="500"/>
                                        <p:tgtEl>
                                          <p:spTgt spid="41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15">
                                            <p:txEl>
                                              <p:pRg st="1" end="1"/>
                                            </p:txEl>
                                          </p:spTgt>
                                        </p:tgtEl>
                                        <p:attrNameLst>
                                          <p:attrName>style.visibility</p:attrName>
                                        </p:attrNameLst>
                                      </p:cBhvr>
                                      <p:to>
                                        <p:strVal val="visible"/>
                                      </p:to>
                                    </p:set>
                                    <p:anim calcmode="lin" valueType="num">
                                      <p:cBhvr additive="base">
                                        <p:cTn id="19" dur="500"/>
                                        <p:tgtEl>
                                          <p:spTgt spid="41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15">
                                            <p:txEl>
                                              <p:pRg st="2" end="2"/>
                                            </p:txEl>
                                          </p:spTgt>
                                        </p:tgtEl>
                                        <p:attrNameLst>
                                          <p:attrName>style.visibility</p:attrName>
                                        </p:attrNameLst>
                                      </p:cBhvr>
                                      <p:to>
                                        <p:strVal val="visible"/>
                                      </p:to>
                                    </p:set>
                                    <p:anim calcmode="lin" valueType="num">
                                      <p:cBhvr additive="base">
                                        <p:cTn id="23" dur="500"/>
                                        <p:tgtEl>
                                          <p:spTgt spid="415">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415">
                                            <p:txEl>
                                              <p:pRg st="3" end="3"/>
                                            </p:txEl>
                                          </p:spTgt>
                                        </p:tgtEl>
                                        <p:attrNameLst>
                                          <p:attrName>style.visibility</p:attrName>
                                        </p:attrNameLst>
                                      </p:cBhvr>
                                      <p:to>
                                        <p:strVal val="visible"/>
                                      </p:to>
                                    </p:set>
                                    <p:anim calcmode="lin" valueType="num">
                                      <p:cBhvr additive="base">
                                        <p:cTn id="27" dur="500"/>
                                        <p:tgtEl>
                                          <p:spTgt spid="41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415">
                                            <p:txEl>
                                              <p:pRg st="4" end="4"/>
                                            </p:txEl>
                                          </p:spTgt>
                                        </p:tgtEl>
                                        <p:attrNameLst>
                                          <p:attrName>style.visibility</p:attrName>
                                        </p:attrNameLst>
                                      </p:cBhvr>
                                      <p:to>
                                        <p:strVal val="visible"/>
                                      </p:to>
                                    </p:set>
                                    <p:anim calcmode="lin" valueType="num">
                                      <p:cBhvr additive="base">
                                        <p:cTn id="31" dur="500"/>
                                        <p:tgtEl>
                                          <p:spTgt spid="415">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415">
                                            <p:txEl>
                                              <p:pRg st="5" end="5"/>
                                            </p:txEl>
                                          </p:spTgt>
                                        </p:tgtEl>
                                        <p:attrNameLst>
                                          <p:attrName>style.visibility</p:attrName>
                                        </p:attrNameLst>
                                      </p:cBhvr>
                                      <p:to>
                                        <p:strVal val="visible"/>
                                      </p:to>
                                    </p:set>
                                    <p:anim calcmode="lin" valueType="num">
                                      <p:cBhvr additive="base">
                                        <p:cTn id="35" dur="500"/>
                                        <p:tgtEl>
                                          <p:spTgt spid="415">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415">
                                            <p:txEl>
                                              <p:pRg st="6" end="6"/>
                                            </p:txEl>
                                          </p:spTgt>
                                        </p:tgtEl>
                                        <p:attrNameLst>
                                          <p:attrName>style.visibility</p:attrName>
                                        </p:attrNameLst>
                                      </p:cBhvr>
                                      <p:to>
                                        <p:strVal val="visible"/>
                                      </p:to>
                                    </p:set>
                                    <p:anim calcmode="lin" valueType="num">
                                      <p:cBhvr additive="base">
                                        <p:cTn id="39" dur="500"/>
                                        <p:tgtEl>
                                          <p:spTgt spid="415">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nodeType="afterEffect">
                                  <p:stCondLst>
                                    <p:cond delay="0"/>
                                  </p:stCondLst>
                                  <p:childTnLst>
                                    <p:set>
                                      <p:cBhvr>
                                        <p:cTn id="42" dur="1" fill="hold">
                                          <p:stCondLst>
                                            <p:cond delay="0"/>
                                          </p:stCondLst>
                                        </p:cTn>
                                        <p:tgtEl>
                                          <p:spTgt spid="415">
                                            <p:txEl>
                                              <p:pRg st="7" end="7"/>
                                            </p:txEl>
                                          </p:spTgt>
                                        </p:tgtEl>
                                        <p:attrNameLst>
                                          <p:attrName>style.visibility</p:attrName>
                                        </p:attrNameLst>
                                      </p:cBhvr>
                                      <p:to>
                                        <p:strVal val="visible"/>
                                      </p:to>
                                    </p:set>
                                    <p:anim calcmode="lin" valueType="num">
                                      <p:cBhvr additive="base">
                                        <p:cTn id="43" dur="500"/>
                                        <p:tgtEl>
                                          <p:spTgt spid="415">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57"/>
                                        </p:tgtEl>
                                        <p:attrNameLst>
                                          <p:attrName>style.visibility</p:attrName>
                                        </p:attrNameLst>
                                      </p:cBhvr>
                                      <p:to>
                                        <p:strVal val="visible"/>
                                      </p:to>
                                    </p:set>
                                    <p:animEffect transition="in" filter="fade">
                                      <p:cBhvr>
                                        <p:cTn id="47" dur="500"/>
                                        <p:tgtEl>
                                          <p:spTgt spid="45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39"/>
                                        </p:tgtEl>
                                        <p:attrNameLst>
                                          <p:attrName>style.visibility</p:attrName>
                                        </p:attrNameLst>
                                      </p:cBhvr>
                                      <p:to>
                                        <p:strVal val="visible"/>
                                      </p:to>
                                    </p:set>
                                    <p:animEffect transition="in" filter="fade">
                                      <p:cBhvr>
                                        <p:cTn id="51" dur="500"/>
                                        <p:tgtEl>
                                          <p:spTgt spid="43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33"/>
                                        </p:tgtEl>
                                        <p:attrNameLst>
                                          <p:attrName>style.visibility</p:attrName>
                                        </p:attrNameLst>
                                      </p:cBhvr>
                                      <p:to>
                                        <p:strVal val="visible"/>
                                      </p:to>
                                    </p:set>
                                    <p:animEffect transition="in" filter="fade">
                                      <p:cBhvr>
                                        <p:cTn id="55" dur="500"/>
                                        <p:tgtEl>
                                          <p:spTgt spid="43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27"/>
                                        </p:tgtEl>
                                        <p:attrNameLst>
                                          <p:attrName>style.visibility</p:attrName>
                                        </p:attrNameLst>
                                      </p:cBhvr>
                                      <p:to>
                                        <p:strVal val="visible"/>
                                      </p:to>
                                    </p:set>
                                    <p:animEffect transition="in" filter="fade">
                                      <p:cBhvr>
                                        <p:cTn id="59" dur="500"/>
                                        <p:tgtEl>
                                          <p:spTgt spid="42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21"/>
                                        </p:tgtEl>
                                        <p:attrNameLst>
                                          <p:attrName>style.visibility</p:attrName>
                                        </p:attrNameLst>
                                      </p:cBhvr>
                                      <p:to>
                                        <p:strVal val="visible"/>
                                      </p:to>
                                    </p:set>
                                    <p:animEffect transition="in" filter="fade">
                                      <p:cBhvr>
                                        <p:cTn id="63" dur="500"/>
                                        <p:tgtEl>
                                          <p:spTgt spid="4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16"/>
                                        </p:tgtEl>
                                        <p:attrNameLst>
                                          <p:attrName>style.visibility</p:attrName>
                                        </p:attrNameLst>
                                      </p:cBhvr>
                                      <p:to>
                                        <p:strVal val="visible"/>
                                      </p:to>
                                    </p:set>
                                    <p:animEffect transition="in" filter="fade">
                                      <p:cBhvr>
                                        <p:cTn id="67" dur="500"/>
                                        <p:tgtEl>
                                          <p:spTgt spid="4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56"/>
                                        </p:tgtEl>
                                        <p:attrNameLst>
                                          <p:attrName>style.visibility</p:attrName>
                                        </p:attrNameLst>
                                      </p:cBhvr>
                                      <p:to>
                                        <p:strVal val="visible"/>
                                      </p:to>
                                    </p:set>
                                    <p:animEffect transition="in" filter="fade">
                                      <p:cBhvr>
                                        <p:cTn id="71" dur="500"/>
                                        <p:tgtEl>
                                          <p:spTgt spid="456"/>
                                        </p:tgtEl>
                                      </p:cBhvr>
                                    </p:animEffect>
                                  </p:childTnLst>
                                </p:cTn>
                              </p:par>
                              <p:par>
                                <p:cTn id="72" presetID="2" presetClass="entr" presetSubtype="2" fill="hold" nodeType="withEffect">
                                  <p:stCondLst>
                                    <p:cond delay="1250"/>
                                  </p:stCondLst>
                                  <p:childTnLst>
                                    <p:set>
                                      <p:cBhvr>
                                        <p:cTn id="73" dur="1" fill="hold">
                                          <p:stCondLst>
                                            <p:cond delay="0"/>
                                          </p:stCondLst>
                                        </p:cTn>
                                        <p:tgtEl>
                                          <p:spTgt spid="448"/>
                                        </p:tgtEl>
                                        <p:attrNameLst>
                                          <p:attrName>style.visibility</p:attrName>
                                        </p:attrNameLst>
                                      </p:cBhvr>
                                      <p:to>
                                        <p:strVal val="visible"/>
                                      </p:to>
                                    </p:set>
                                    <p:anim calcmode="lin" valueType="num">
                                      <p:cBhvr additive="base">
                                        <p:cTn id="74" dur="1000"/>
                                        <p:tgtEl>
                                          <p:spTgt spid="448"/>
                                        </p:tgtEl>
                                        <p:attrNameLst>
                                          <p:attrName>ppt_x</p:attrName>
                                        </p:attrNameLst>
                                      </p:cBhvr>
                                      <p:tavLst>
                                        <p:tav tm="0">
                                          <p:val>
                                            <p:strVal val="#ppt_x+1"/>
                                          </p:val>
                                        </p:tav>
                                        <p:tav tm="100000">
                                          <p:val>
                                            <p:strVal val="#ppt_x"/>
                                          </p:val>
                                        </p:tav>
                                      </p:tavLst>
                                    </p:anim>
                                  </p:childTnLst>
                                </p:cTn>
                              </p:par>
                              <p:par>
                                <p:cTn id="75" presetID="10" presetClass="entr" presetSubtype="0" fill="hold" nodeType="withEffect">
                                  <p:stCondLst>
                                    <p:cond delay="1250"/>
                                  </p:stCondLst>
                                  <p:childTnLst>
                                    <p:set>
                                      <p:cBhvr>
                                        <p:cTn id="76" dur="1" fill="hold">
                                          <p:stCondLst>
                                            <p:cond delay="0"/>
                                          </p:stCondLst>
                                        </p:cTn>
                                        <p:tgtEl>
                                          <p:spTgt spid="447"/>
                                        </p:tgtEl>
                                        <p:attrNameLst>
                                          <p:attrName>style.visibility</p:attrName>
                                        </p:attrNameLst>
                                      </p:cBhvr>
                                      <p:to>
                                        <p:strVal val="visible"/>
                                      </p:to>
                                    </p:set>
                                    <p:animEffect transition="in" filter="fade">
                                      <p:cBhvr>
                                        <p:cTn id="77" dur="500"/>
                                        <p:tgtEl>
                                          <p:spTgt spid="447"/>
                                        </p:tgtEl>
                                      </p:cBhvr>
                                    </p:animEffect>
                                  </p:childTnLst>
                                </p:cTn>
                              </p:par>
                              <p:par>
                                <p:cTn id="78" presetID="2" presetClass="entr" presetSubtype="8" fill="hold" nodeType="withEffect">
                                  <p:stCondLst>
                                    <p:cond delay="1500"/>
                                  </p:stCondLst>
                                  <p:childTnLst>
                                    <p:set>
                                      <p:cBhvr>
                                        <p:cTn id="79" dur="1" fill="hold">
                                          <p:stCondLst>
                                            <p:cond delay="0"/>
                                          </p:stCondLst>
                                        </p:cTn>
                                        <p:tgtEl>
                                          <p:spTgt spid="449"/>
                                        </p:tgtEl>
                                        <p:attrNameLst>
                                          <p:attrName>style.visibility</p:attrName>
                                        </p:attrNameLst>
                                      </p:cBhvr>
                                      <p:to>
                                        <p:strVal val="visible"/>
                                      </p:to>
                                    </p:set>
                                    <p:anim calcmode="lin" valueType="num">
                                      <p:cBhvr additive="base">
                                        <p:cTn id="80" dur="1000"/>
                                        <p:tgtEl>
                                          <p:spTgt spid="449"/>
                                        </p:tgtEl>
                                        <p:attrNameLst>
                                          <p:attrName>ppt_x</p:attrName>
                                        </p:attrNameLst>
                                      </p:cBhvr>
                                      <p:tavLst>
                                        <p:tav tm="0">
                                          <p:val>
                                            <p:strVal val="#ppt_x-1"/>
                                          </p:val>
                                        </p:tav>
                                        <p:tav tm="100000">
                                          <p:val>
                                            <p:strVal val="#ppt_x"/>
                                          </p:val>
                                        </p:tav>
                                      </p:tavLst>
                                    </p:anim>
                                  </p:childTnLst>
                                </p:cTn>
                              </p:par>
                              <p:par>
                                <p:cTn id="81" presetID="10" presetClass="entr" presetSubtype="0" fill="hold" nodeType="withEffect">
                                  <p:stCondLst>
                                    <p:cond delay="1500"/>
                                  </p:stCondLst>
                                  <p:childTnLst>
                                    <p:set>
                                      <p:cBhvr>
                                        <p:cTn id="82" dur="1" fill="hold">
                                          <p:stCondLst>
                                            <p:cond delay="0"/>
                                          </p:stCondLst>
                                        </p:cTn>
                                        <p:tgtEl>
                                          <p:spTgt spid="455"/>
                                        </p:tgtEl>
                                        <p:attrNameLst>
                                          <p:attrName>style.visibility</p:attrName>
                                        </p:attrNameLst>
                                      </p:cBhvr>
                                      <p:to>
                                        <p:strVal val="visible"/>
                                      </p:to>
                                    </p:set>
                                    <p:animEffect transition="in" filter="fade">
                                      <p:cBhvr>
                                        <p:cTn id="83" dur="500"/>
                                        <p:tgtEl>
                                          <p:spTgt spid="455"/>
                                        </p:tgtEl>
                                      </p:cBhvr>
                                    </p:animEffect>
                                  </p:childTnLst>
                                </p:cTn>
                              </p:par>
                              <p:par>
                                <p:cTn id="84" presetID="2" presetClass="entr" presetSubtype="2" fill="hold" nodeType="withEffect">
                                  <p:stCondLst>
                                    <p:cond delay="1750"/>
                                  </p:stCondLst>
                                  <p:childTnLst>
                                    <p:set>
                                      <p:cBhvr>
                                        <p:cTn id="85" dur="1" fill="hold">
                                          <p:stCondLst>
                                            <p:cond delay="0"/>
                                          </p:stCondLst>
                                        </p:cTn>
                                        <p:tgtEl>
                                          <p:spTgt spid="450"/>
                                        </p:tgtEl>
                                        <p:attrNameLst>
                                          <p:attrName>style.visibility</p:attrName>
                                        </p:attrNameLst>
                                      </p:cBhvr>
                                      <p:to>
                                        <p:strVal val="visible"/>
                                      </p:to>
                                    </p:set>
                                    <p:anim calcmode="lin" valueType="num">
                                      <p:cBhvr additive="base">
                                        <p:cTn id="86" dur="1000"/>
                                        <p:tgtEl>
                                          <p:spTgt spid="450"/>
                                        </p:tgtEl>
                                        <p:attrNameLst>
                                          <p:attrName>ppt_x</p:attrName>
                                        </p:attrNameLst>
                                      </p:cBhvr>
                                      <p:tavLst>
                                        <p:tav tm="0">
                                          <p:val>
                                            <p:strVal val="#ppt_x+1"/>
                                          </p:val>
                                        </p:tav>
                                        <p:tav tm="100000">
                                          <p:val>
                                            <p:strVal val="#ppt_x"/>
                                          </p:val>
                                        </p:tav>
                                      </p:tavLst>
                                    </p:anim>
                                  </p:childTnLst>
                                </p:cTn>
                              </p:par>
                              <p:par>
                                <p:cTn id="87" presetID="10" presetClass="entr" presetSubtype="0" fill="hold" nodeType="withEffect">
                                  <p:stCondLst>
                                    <p:cond delay="1750"/>
                                  </p:stCondLst>
                                  <p:childTnLst>
                                    <p:set>
                                      <p:cBhvr>
                                        <p:cTn id="88" dur="1" fill="hold">
                                          <p:stCondLst>
                                            <p:cond delay="0"/>
                                          </p:stCondLst>
                                        </p:cTn>
                                        <p:tgtEl>
                                          <p:spTgt spid="446"/>
                                        </p:tgtEl>
                                        <p:attrNameLst>
                                          <p:attrName>style.visibility</p:attrName>
                                        </p:attrNameLst>
                                      </p:cBhvr>
                                      <p:to>
                                        <p:strVal val="visible"/>
                                      </p:to>
                                    </p:set>
                                    <p:animEffect transition="in" filter="fade">
                                      <p:cBhvr>
                                        <p:cTn id="89" dur="500"/>
                                        <p:tgtEl>
                                          <p:spTgt spid="446"/>
                                        </p:tgtEl>
                                      </p:cBhvr>
                                    </p:animEffect>
                                  </p:childTnLst>
                                </p:cTn>
                              </p:par>
                              <p:par>
                                <p:cTn id="90" presetID="2" presetClass="entr" presetSubtype="8" fill="hold" nodeType="withEffect">
                                  <p:stCondLst>
                                    <p:cond delay="2000"/>
                                  </p:stCondLst>
                                  <p:childTnLst>
                                    <p:set>
                                      <p:cBhvr>
                                        <p:cTn id="91" dur="1" fill="hold">
                                          <p:stCondLst>
                                            <p:cond delay="0"/>
                                          </p:stCondLst>
                                        </p:cTn>
                                        <p:tgtEl>
                                          <p:spTgt spid="452"/>
                                        </p:tgtEl>
                                        <p:attrNameLst>
                                          <p:attrName>style.visibility</p:attrName>
                                        </p:attrNameLst>
                                      </p:cBhvr>
                                      <p:to>
                                        <p:strVal val="visible"/>
                                      </p:to>
                                    </p:set>
                                    <p:anim calcmode="lin" valueType="num">
                                      <p:cBhvr additive="base">
                                        <p:cTn id="92" dur="1000"/>
                                        <p:tgtEl>
                                          <p:spTgt spid="452"/>
                                        </p:tgtEl>
                                        <p:attrNameLst>
                                          <p:attrName>ppt_x</p:attrName>
                                        </p:attrNameLst>
                                      </p:cBhvr>
                                      <p:tavLst>
                                        <p:tav tm="0">
                                          <p:val>
                                            <p:strVal val="#ppt_x-1"/>
                                          </p:val>
                                        </p:tav>
                                        <p:tav tm="100000">
                                          <p:val>
                                            <p:strVal val="#ppt_x"/>
                                          </p:val>
                                        </p:tav>
                                      </p:tavLst>
                                    </p:anim>
                                  </p:childTnLst>
                                </p:cTn>
                              </p:par>
                              <p:par>
                                <p:cTn id="93" presetID="10" presetClass="entr" presetSubtype="0" fill="hold" nodeType="withEffect">
                                  <p:stCondLst>
                                    <p:cond delay="2000"/>
                                  </p:stCondLst>
                                  <p:childTnLst>
                                    <p:set>
                                      <p:cBhvr>
                                        <p:cTn id="94" dur="1" fill="hold">
                                          <p:stCondLst>
                                            <p:cond delay="0"/>
                                          </p:stCondLst>
                                        </p:cTn>
                                        <p:tgtEl>
                                          <p:spTgt spid="454"/>
                                        </p:tgtEl>
                                        <p:attrNameLst>
                                          <p:attrName>style.visibility</p:attrName>
                                        </p:attrNameLst>
                                      </p:cBhvr>
                                      <p:to>
                                        <p:strVal val="visible"/>
                                      </p:to>
                                    </p:set>
                                    <p:animEffect transition="in" filter="fade">
                                      <p:cBhvr>
                                        <p:cTn id="95" dur="500"/>
                                        <p:tgtEl>
                                          <p:spTgt spid="454"/>
                                        </p:tgtEl>
                                      </p:cBhvr>
                                    </p:animEffect>
                                  </p:childTnLst>
                                </p:cTn>
                              </p:par>
                              <p:par>
                                <p:cTn id="96" presetID="2" presetClass="entr" presetSubtype="2" fill="hold" nodeType="withEffect">
                                  <p:stCondLst>
                                    <p:cond delay="2250"/>
                                  </p:stCondLst>
                                  <p:childTnLst>
                                    <p:set>
                                      <p:cBhvr>
                                        <p:cTn id="97" dur="1" fill="hold">
                                          <p:stCondLst>
                                            <p:cond delay="0"/>
                                          </p:stCondLst>
                                        </p:cTn>
                                        <p:tgtEl>
                                          <p:spTgt spid="451"/>
                                        </p:tgtEl>
                                        <p:attrNameLst>
                                          <p:attrName>style.visibility</p:attrName>
                                        </p:attrNameLst>
                                      </p:cBhvr>
                                      <p:to>
                                        <p:strVal val="visible"/>
                                      </p:to>
                                    </p:set>
                                    <p:anim calcmode="lin" valueType="num">
                                      <p:cBhvr additive="base">
                                        <p:cTn id="98" dur="1000"/>
                                        <p:tgtEl>
                                          <p:spTgt spid="451"/>
                                        </p:tgtEl>
                                        <p:attrNameLst>
                                          <p:attrName>ppt_x</p:attrName>
                                        </p:attrNameLst>
                                      </p:cBhvr>
                                      <p:tavLst>
                                        <p:tav tm="0">
                                          <p:val>
                                            <p:strVal val="#ppt_x+1"/>
                                          </p:val>
                                        </p:tav>
                                        <p:tav tm="100000">
                                          <p:val>
                                            <p:strVal val="#ppt_x"/>
                                          </p:val>
                                        </p:tav>
                                      </p:tavLst>
                                    </p:anim>
                                  </p:childTnLst>
                                </p:cTn>
                              </p:par>
                              <p:par>
                                <p:cTn id="99" presetID="10" presetClass="entr" presetSubtype="0" fill="hold" nodeType="withEffect">
                                  <p:stCondLst>
                                    <p:cond delay="2500"/>
                                  </p:stCondLst>
                                  <p:childTnLst>
                                    <p:set>
                                      <p:cBhvr>
                                        <p:cTn id="100" dur="1" fill="hold">
                                          <p:stCondLst>
                                            <p:cond delay="0"/>
                                          </p:stCondLst>
                                        </p:cTn>
                                        <p:tgtEl>
                                          <p:spTgt spid="445"/>
                                        </p:tgtEl>
                                        <p:attrNameLst>
                                          <p:attrName>style.visibility</p:attrName>
                                        </p:attrNameLst>
                                      </p:cBhvr>
                                      <p:to>
                                        <p:strVal val="visible"/>
                                      </p:to>
                                    </p:set>
                                    <p:animEffect transition="in" filter="fade">
                                      <p:cBhvr>
                                        <p:cTn id="101" dur="500"/>
                                        <p:tgtEl>
                                          <p:spTgt spid="445"/>
                                        </p:tgtEl>
                                      </p:cBhvr>
                                    </p:animEffect>
                                  </p:childTnLst>
                                </p:cTn>
                              </p:par>
                              <p:par>
                                <p:cTn id="102" presetID="2" presetClass="entr" presetSubtype="8" fill="hold" nodeType="withEffect">
                                  <p:stCondLst>
                                    <p:cond delay="2750"/>
                                  </p:stCondLst>
                                  <p:childTnLst>
                                    <p:set>
                                      <p:cBhvr>
                                        <p:cTn id="103" dur="1" fill="hold">
                                          <p:stCondLst>
                                            <p:cond delay="0"/>
                                          </p:stCondLst>
                                        </p:cTn>
                                        <p:tgtEl>
                                          <p:spTgt spid="453"/>
                                        </p:tgtEl>
                                        <p:attrNameLst>
                                          <p:attrName>style.visibility</p:attrName>
                                        </p:attrNameLst>
                                      </p:cBhvr>
                                      <p:to>
                                        <p:strVal val="visible"/>
                                      </p:to>
                                    </p:set>
                                    <p:anim calcmode="lin" valueType="num">
                                      <p:cBhvr additive="base">
                                        <p:cTn id="104" dur="1000"/>
                                        <p:tgtEl>
                                          <p:spTgt spid="45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0"/>
          <p:cNvSpPr>
            <a:spLocks/>
          </p:cNvSpPr>
          <p:nvPr/>
        </p:nvSpPr>
        <p:spPr bwMode="auto">
          <a:xfrm>
            <a:off x="3440766" y="2368344"/>
            <a:ext cx="593147" cy="615128"/>
          </a:xfrm>
          <a:custGeom>
            <a:avLst/>
            <a:gdLst>
              <a:gd name="T0" fmla="*/ 158 w 316"/>
              <a:gd name="T1" fmla="*/ 0 h 369"/>
              <a:gd name="T2" fmla="*/ 237 w 316"/>
              <a:gd name="T3" fmla="*/ 47 h 369"/>
              <a:gd name="T4" fmla="*/ 316 w 316"/>
              <a:gd name="T5" fmla="*/ 93 h 369"/>
              <a:gd name="T6" fmla="*/ 316 w 316"/>
              <a:gd name="T7" fmla="*/ 185 h 369"/>
              <a:gd name="T8" fmla="*/ 316 w 316"/>
              <a:gd name="T9" fmla="*/ 277 h 369"/>
              <a:gd name="T10" fmla="*/ 237 w 316"/>
              <a:gd name="T11" fmla="*/ 323 h 369"/>
              <a:gd name="T12" fmla="*/ 158 w 316"/>
              <a:gd name="T13" fmla="*/ 369 h 369"/>
              <a:gd name="T14" fmla="*/ 79 w 316"/>
              <a:gd name="T15" fmla="*/ 323 h 369"/>
              <a:gd name="T16" fmla="*/ 0 w 316"/>
              <a:gd name="T17" fmla="*/ 277 h 369"/>
              <a:gd name="T18" fmla="*/ 0 w 316"/>
              <a:gd name="T19" fmla="*/ 185 h 369"/>
              <a:gd name="T20" fmla="*/ 0 w 316"/>
              <a:gd name="T21" fmla="*/ 93 h 369"/>
              <a:gd name="T22" fmla="*/ 79 w 316"/>
              <a:gd name="T23" fmla="*/ 47 h 369"/>
              <a:gd name="T24" fmla="*/ 158 w 316"/>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69">
                <a:moveTo>
                  <a:pt x="158" y="0"/>
                </a:moveTo>
                <a:lnTo>
                  <a:pt x="237" y="47"/>
                </a:lnTo>
                <a:lnTo>
                  <a:pt x="316" y="93"/>
                </a:lnTo>
                <a:lnTo>
                  <a:pt x="316" y="185"/>
                </a:lnTo>
                <a:lnTo>
                  <a:pt x="316" y="277"/>
                </a:lnTo>
                <a:lnTo>
                  <a:pt x="237" y="323"/>
                </a:lnTo>
                <a:lnTo>
                  <a:pt x="158" y="369"/>
                </a:lnTo>
                <a:lnTo>
                  <a:pt x="79" y="323"/>
                </a:lnTo>
                <a:lnTo>
                  <a:pt x="0" y="277"/>
                </a:lnTo>
                <a:lnTo>
                  <a:pt x="0" y="185"/>
                </a:lnTo>
                <a:lnTo>
                  <a:pt x="0" y="93"/>
                </a:lnTo>
                <a:lnTo>
                  <a:pt x="79" y="47"/>
                </a:lnTo>
                <a:lnTo>
                  <a:pt x="158"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Recursos </a:t>
            </a:r>
          </a:p>
          <a:p>
            <a:pPr algn="ctr"/>
            <a:r>
              <a:rPr lang="es-ES_tradnl" sz="600" dirty="0">
                <a:solidFill>
                  <a:schemeClr val="tx1"/>
                </a:solidFill>
                <a:latin typeface="Calibri" panose="020F0502020204030204" pitchFamily="34" charset="0"/>
                <a:cs typeface="Calibri" panose="020F0502020204030204" pitchFamily="34" charset="0"/>
              </a:rPr>
              <a:t>Humanos</a:t>
            </a:r>
          </a:p>
        </p:txBody>
      </p:sp>
      <p:sp>
        <p:nvSpPr>
          <p:cNvPr id="15" name="Freeform 11"/>
          <p:cNvSpPr>
            <a:spLocks/>
          </p:cNvSpPr>
          <p:nvPr/>
        </p:nvSpPr>
        <p:spPr bwMode="auto">
          <a:xfrm>
            <a:off x="3437060" y="1450688"/>
            <a:ext cx="593147" cy="613460"/>
          </a:xfrm>
          <a:custGeom>
            <a:avLst/>
            <a:gdLst>
              <a:gd name="T0" fmla="*/ 158 w 316"/>
              <a:gd name="T1" fmla="*/ 0 h 368"/>
              <a:gd name="T2" fmla="*/ 237 w 316"/>
              <a:gd name="T3" fmla="*/ 46 h 368"/>
              <a:gd name="T4" fmla="*/ 316 w 316"/>
              <a:gd name="T5" fmla="*/ 92 h 368"/>
              <a:gd name="T6" fmla="*/ 316 w 316"/>
              <a:gd name="T7" fmla="*/ 184 h 368"/>
              <a:gd name="T8" fmla="*/ 316 w 316"/>
              <a:gd name="T9" fmla="*/ 276 h 368"/>
              <a:gd name="T10" fmla="*/ 237 w 316"/>
              <a:gd name="T11" fmla="*/ 322 h 368"/>
              <a:gd name="T12" fmla="*/ 158 w 316"/>
              <a:gd name="T13" fmla="*/ 368 h 368"/>
              <a:gd name="T14" fmla="*/ 79 w 316"/>
              <a:gd name="T15" fmla="*/ 322 h 368"/>
              <a:gd name="T16" fmla="*/ 0 w 316"/>
              <a:gd name="T17" fmla="*/ 276 h 368"/>
              <a:gd name="T18" fmla="*/ 0 w 316"/>
              <a:gd name="T19" fmla="*/ 184 h 368"/>
              <a:gd name="T20" fmla="*/ 0 w 316"/>
              <a:gd name="T21" fmla="*/ 92 h 368"/>
              <a:gd name="T22" fmla="*/ 79 w 316"/>
              <a:gd name="T23" fmla="*/ 46 h 368"/>
              <a:gd name="T24" fmla="*/ 158 w 316"/>
              <a:gd name="T25"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68">
                <a:moveTo>
                  <a:pt x="158" y="0"/>
                </a:moveTo>
                <a:lnTo>
                  <a:pt x="237" y="46"/>
                </a:lnTo>
                <a:lnTo>
                  <a:pt x="316" y="92"/>
                </a:lnTo>
                <a:lnTo>
                  <a:pt x="316" y="184"/>
                </a:lnTo>
                <a:lnTo>
                  <a:pt x="316" y="276"/>
                </a:lnTo>
                <a:lnTo>
                  <a:pt x="237" y="322"/>
                </a:lnTo>
                <a:lnTo>
                  <a:pt x="158" y="368"/>
                </a:lnTo>
                <a:lnTo>
                  <a:pt x="79" y="322"/>
                </a:lnTo>
                <a:lnTo>
                  <a:pt x="0" y="276"/>
                </a:lnTo>
                <a:lnTo>
                  <a:pt x="0" y="184"/>
                </a:lnTo>
                <a:lnTo>
                  <a:pt x="0" y="92"/>
                </a:lnTo>
                <a:lnTo>
                  <a:pt x="79" y="46"/>
                </a:lnTo>
                <a:lnTo>
                  <a:pt x="158" y="0"/>
                </a:lnTo>
                <a:close/>
              </a:path>
            </a:pathLst>
          </a:custGeom>
          <a:solidFill>
            <a:srgbClr val="00B0F0"/>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Licitaciones</a:t>
            </a:r>
          </a:p>
        </p:txBody>
      </p:sp>
      <p:sp>
        <p:nvSpPr>
          <p:cNvPr id="16" name="Freeform 12"/>
          <p:cNvSpPr>
            <a:spLocks/>
          </p:cNvSpPr>
          <p:nvPr/>
        </p:nvSpPr>
        <p:spPr bwMode="auto">
          <a:xfrm>
            <a:off x="4029355" y="3291250"/>
            <a:ext cx="593147" cy="615128"/>
          </a:xfrm>
          <a:custGeom>
            <a:avLst/>
            <a:gdLst>
              <a:gd name="T0" fmla="*/ 158 w 316"/>
              <a:gd name="T1" fmla="*/ 0 h 369"/>
              <a:gd name="T2" fmla="*/ 237 w 316"/>
              <a:gd name="T3" fmla="*/ 46 h 369"/>
              <a:gd name="T4" fmla="*/ 316 w 316"/>
              <a:gd name="T5" fmla="*/ 92 h 369"/>
              <a:gd name="T6" fmla="*/ 316 w 316"/>
              <a:gd name="T7" fmla="*/ 185 h 369"/>
              <a:gd name="T8" fmla="*/ 316 w 316"/>
              <a:gd name="T9" fmla="*/ 277 h 369"/>
              <a:gd name="T10" fmla="*/ 237 w 316"/>
              <a:gd name="T11" fmla="*/ 323 h 369"/>
              <a:gd name="T12" fmla="*/ 158 w 316"/>
              <a:gd name="T13" fmla="*/ 369 h 369"/>
              <a:gd name="T14" fmla="*/ 79 w 316"/>
              <a:gd name="T15" fmla="*/ 323 h 369"/>
              <a:gd name="T16" fmla="*/ 0 w 316"/>
              <a:gd name="T17" fmla="*/ 277 h 369"/>
              <a:gd name="T18" fmla="*/ 0 w 316"/>
              <a:gd name="T19" fmla="*/ 185 h 369"/>
              <a:gd name="T20" fmla="*/ 0 w 316"/>
              <a:gd name="T21" fmla="*/ 92 h 369"/>
              <a:gd name="T22" fmla="*/ 79 w 316"/>
              <a:gd name="T23" fmla="*/ 46 h 369"/>
              <a:gd name="T24" fmla="*/ 158 w 316"/>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69">
                <a:moveTo>
                  <a:pt x="158" y="0"/>
                </a:moveTo>
                <a:lnTo>
                  <a:pt x="237" y="46"/>
                </a:lnTo>
                <a:lnTo>
                  <a:pt x="316" y="92"/>
                </a:lnTo>
                <a:lnTo>
                  <a:pt x="316" y="185"/>
                </a:lnTo>
                <a:lnTo>
                  <a:pt x="316" y="277"/>
                </a:lnTo>
                <a:lnTo>
                  <a:pt x="237" y="323"/>
                </a:lnTo>
                <a:lnTo>
                  <a:pt x="158" y="369"/>
                </a:lnTo>
                <a:lnTo>
                  <a:pt x="79" y="323"/>
                </a:lnTo>
                <a:lnTo>
                  <a:pt x="0" y="277"/>
                </a:lnTo>
                <a:lnTo>
                  <a:pt x="0" y="185"/>
                </a:lnTo>
                <a:lnTo>
                  <a:pt x="0" y="92"/>
                </a:lnTo>
                <a:lnTo>
                  <a:pt x="79" y="46"/>
                </a:lnTo>
                <a:lnTo>
                  <a:pt x="158" y="0"/>
                </a:lnTo>
                <a:close/>
              </a:path>
            </a:pathLst>
          </a:custGeom>
          <a:solidFill>
            <a:srgbClr val="FFFF00"/>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Facturación</a:t>
            </a:r>
          </a:p>
        </p:txBody>
      </p:sp>
      <p:sp>
        <p:nvSpPr>
          <p:cNvPr id="17" name="Freeform 13"/>
          <p:cNvSpPr>
            <a:spLocks/>
          </p:cNvSpPr>
          <p:nvPr/>
        </p:nvSpPr>
        <p:spPr bwMode="auto">
          <a:xfrm>
            <a:off x="3739851" y="2827179"/>
            <a:ext cx="591268" cy="615128"/>
          </a:xfrm>
          <a:custGeom>
            <a:avLst/>
            <a:gdLst>
              <a:gd name="T0" fmla="*/ 157 w 315"/>
              <a:gd name="T1" fmla="*/ 0 h 369"/>
              <a:gd name="T2" fmla="*/ 236 w 315"/>
              <a:gd name="T3" fmla="*/ 47 h 369"/>
              <a:gd name="T4" fmla="*/ 315 w 315"/>
              <a:gd name="T5" fmla="*/ 93 h 369"/>
              <a:gd name="T6" fmla="*/ 315 w 315"/>
              <a:gd name="T7" fmla="*/ 185 h 369"/>
              <a:gd name="T8" fmla="*/ 315 w 315"/>
              <a:gd name="T9" fmla="*/ 277 h 369"/>
              <a:gd name="T10" fmla="*/ 236 w 315"/>
              <a:gd name="T11" fmla="*/ 323 h 369"/>
              <a:gd name="T12" fmla="*/ 157 w 315"/>
              <a:gd name="T13" fmla="*/ 369 h 369"/>
              <a:gd name="T14" fmla="*/ 79 w 315"/>
              <a:gd name="T15" fmla="*/ 323 h 369"/>
              <a:gd name="T16" fmla="*/ 0 w 315"/>
              <a:gd name="T17" fmla="*/ 277 h 369"/>
              <a:gd name="T18" fmla="*/ 0 w 315"/>
              <a:gd name="T19" fmla="*/ 185 h 369"/>
              <a:gd name="T20" fmla="*/ 0 w 315"/>
              <a:gd name="T21" fmla="*/ 93 h 369"/>
              <a:gd name="T22" fmla="*/ 79 w 315"/>
              <a:gd name="T23" fmla="*/ 47 h 369"/>
              <a:gd name="T24" fmla="*/ 157 w 315"/>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69">
                <a:moveTo>
                  <a:pt x="157" y="0"/>
                </a:moveTo>
                <a:lnTo>
                  <a:pt x="236" y="47"/>
                </a:lnTo>
                <a:lnTo>
                  <a:pt x="315" y="93"/>
                </a:lnTo>
                <a:lnTo>
                  <a:pt x="315" y="185"/>
                </a:lnTo>
                <a:lnTo>
                  <a:pt x="315" y="277"/>
                </a:lnTo>
                <a:lnTo>
                  <a:pt x="236" y="323"/>
                </a:lnTo>
                <a:lnTo>
                  <a:pt x="157" y="369"/>
                </a:lnTo>
                <a:lnTo>
                  <a:pt x="79" y="323"/>
                </a:lnTo>
                <a:lnTo>
                  <a:pt x="0" y="277"/>
                </a:lnTo>
                <a:lnTo>
                  <a:pt x="0" y="185"/>
                </a:lnTo>
                <a:lnTo>
                  <a:pt x="0" y="93"/>
                </a:lnTo>
                <a:lnTo>
                  <a:pt x="79" y="47"/>
                </a:lnTo>
                <a:lnTo>
                  <a:pt x="157" y="0"/>
                </a:lnTo>
                <a:close/>
              </a:path>
            </a:pathLst>
          </a:custGeom>
          <a:solidFill>
            <a:schemeClr val="bg1">
              <a:lumMod val="75000"/>
            </a:schemeClr>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Contratación de Talento</a:t>
            </a:r>
          </a:p>
        </p:txBody>
      </p:sp>
      <p:sp>
        <p:nvSpPr>
          <p:cNvPr id="20" name="Freeform 16"/>
          <p:cNvSpPr>
            <a:spLocks/>
          </p:cNvSpPr>
          <p:nvPr/>
        </p:nvSpPr>
        <p:spPr bwMode="auto">
          <a:xfrm>
            <a:off x="4613932" y="2371889"/>
            <a:ext cx="591268" cy="615128"/>
          </a:xfrm>
          <a:custGeom>
            <a:avLst/>
            <a:gdLst>
              <a:gd name="T0" fmla="*/ 157 w 315"/>
              <a:gd name="T1" fmla="*/ 0 h 369"/>
              <a:gd name="T2" fmla="*/ 236 w 315"/>
              <a:gd name="T3" fmla="*/ 47 h 369"/>
              <a:gd name="T4" fmla="*/ 315 w 315"/>
              <a:gd name="T5" fmla="*/ 93 h 369"/>
              <a:gd name="T6" fmla="*/ 315 w 315"/>
              <a:gd name="T7" fmla="*/ 185 h 369"/>
              <a:gd name="T8" fmla="*/ 315 w 315"/>
              <a:gd name="T9" fmla="*/ 277 h 369"/>
              <a:gd name="T10" fmla="*/ 236 w 315"/>
              <a:gd name="T11" fmla="*/ 323 h 369"/>
              <a:gd name="T12" fmla="*/ 157 w 315"/>
              <a:gd name="T13" fmla="*/ 369 h 369"/>
              <a:gd name="T14" fmla="*/ 78 w 315"/>
              <a:gd name="T15" fmla="*/ 323 h 369"/>
              <a:gd name="T16" fmla="*/ 0 w 315"/>
              <a:gd name="T17" fmla="*/ 277 h 369"/>
              <a:gd name="T18" fmla="*/ 0 w 315"/>
              <a:gd name="T19" fmla="*/ 185 h 369"/>
              <a:gd name="T20" fmla="*/ 0 w 315"/>
              <a:gd name="T21" fmla="*/ 93 h 369"/>
              <a:gd name="T22" fmla="*/ 78 w 315"/>
              <a:gd name="T23" fmla="*/ 47 h 369"/>
              <a:gd name="T24" fmla="*/ 157 w 315"/>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69">
                <a:moveTo>
                  <a:pt x="157" y="0"/>
                </a:moveTo>
                <a:lnTo>
                  <a:pt x="236" y="47"/>
                </a:lnTo>
                <a:lnTo>
                  <a:pt x="315" y="93"/>
                </a:lnTo>
                <a:lnTo>
                  <a:pt x="315" y="185"/>
                </a:lnTo>
                <a:lnTo>
                  <a:pt x="315" y="277"/>
                </a:lnTo>
                <a:lnTo>
                  <a:pt x="236" y="323"/>
                </a:lnTo>
                <a:lnTo>
                  <a:pt x="157" y="369"/>
                </a:lnTo>
                <a:lnTo>
                  <a:pt x="78" y="323"/>
                </a:lnTo>
                <a:lnTo>
                  <a:pt x="0" y="277"/>
                </a:lnTo>
                <a:lnTo>
                  <a:pt x="0" y="185"/>
                </a:lnTo>
                <a:lnTo>
                  <a:pt x="0" y="93"/>
                </a:lnTo>
                <a:lnTo>
                  <a:pt x="78" y="47"/>
                </a:lnTo>
                <a:lnTo>
                  <a:pt x="157"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Plan </a:t>
            </a:r>
          </a:p>
          <a:p>
            <a:pPr algn="ctr"/>
            <a:r>
              <a:rPr lang="es-ES_tradnl" sz="600" dirty="0">
                <a:solidFill>
                  <a:schemeClr val="tx1"/>
                </a:solidFill>
                <a:latin typeface="Calibri" panose="020F0502020204030204" pitchFamily="34" charset="0"/>
                <a:cs typeface="Calibri" panose="020F0502020204030204" pitchFamily="34" charset="0"/>
              </a:rPr>
              <a:t>de Trabajo</a:t>
            </a:r>
          </a:p>
        </p:txBody>
      </p:sp>
      <p:sp>
        <p:nvSpPr>
          <p:cNvPr id="21" name="Freeform 17"/>
          <p:cNvSpPr>
            <a:spLocks/>
          </p:cNvSpPr>
          <p:nvPr/>
        </p:nvSpPr>
        <p:spPr bwMode="auto">
          <a:xfrm>
            <a:off x="4021196" y="1455924"/>
            <a:ext cx="591268" cy="613460"/>
          </a:xfrm>
          <a:custGeom>
            <a:avLst/>
            <a:gdLst>
              <a:gd name="T0" fmla="*/ 157 w 315"/>
              <a:gd name="T1" fmla="*/ 0 h 368"/>
              <a:gd name="T2" fmla="*/ 236 w 315"/>
              <a:gd name="T3" fmla="*/ 46 h 368"/>
              <a:gd name="T4" fmla="*/ 315 w 315"/>
              <a:gd name="T5" fmla="*/ 92 h 368"/>
              <a:gd name="T6" fmla="*/ 315 w 315"/>
              <a:gd name="T7" fmla="*/ 184 h 368"/>
              <a:gd name="T8" fmla="*/ 315 w 315"/>
              <a:gd name="T9" fmla="*/ 276 h 368"/>
              <a:gd name="T10" fmla="*/ 236 w 315"/>
              <a:gd name="T11" fmla="*/ 322 h 368"/>
              <a:gd name="T12" fmla="*/ 157 w 315"/>
              <a:gd name="T13" fmla="*/ 368 h 368"/>
              <a:gd name="T14" fmla="*/ 78 w 315"/>
              <a:gd name="T15" fmla="*/ 322 h 368"/>
              <a:gd name="T16" fmla="*/ 0 w 315"/>
              <a:gd name="T17" fmla="*/ 276 h 368"/>
              <a:gd name="T18" fmla="*/ 0 w 315"/>
              <a:gd name="T19" fmla="*/ 184 h 368"/>
              <a:gd name="T20" fmla="*/ 0 w 315"/>
              <a:gd name="T21" fmla="*/ 92 h 368"/>
              <a:gd name="T22" fmla="*/ 78 w 315"/>
              <a:gd name="T23" fmla="*/ 46 h 368"/>
              <a:gd name="T24" fmla="*/ 157 w 315"/>
              <a:gd name="T25"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68">
                <a:moveTo>
                  <a:pt x="157" y="0"/>
                </a:moveTo>
                <a:lnTo>
                  <a:pt x="236" y="46"/>
                </a:lnTo>
                <a:lnTo>
                  <a:pt x="315" y="92"/>
                </a:lnTo>
                <a:lnTo>
                  <a:pt x="315" y="184"/>
                </a:lnTo>
                <a:lnTo>
                  <a:pt x="315" y="276"/>
                </a:lnTo>
                <a:lnTo>
                  <a:pt x="236" y="322"/>
                </a:lnTo>
                <a:lnTo>
                  <a:pt x="157" y="368"/>
                </a:lnTo>
                <a:lnTo>
                  <a:pt x="78" y="322"/>
                </a:lnTo>
                <a:lnTo>
                  <a:pt x="0" y="276"/>
                </a:lnTo>
                <a:lnTo>
                  <a:pt x="0" y="184"/>
                </a:lnTo>
                <a:lnTo>
                  <a:pt x="0" y="92"/>
                </a:lnTo>
                <a:lnTo>
                  <a:pt x="78" y="46"/>
                </a:lnTo>
                <a:lnTo>
                  <a:pt x="157"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Contratos</a:t>
            </a:r>
          </a:p>
        </p:txBody>
      </p:sp>
      <p:sp>
        <p:nvSpPr>
          <p:cNvPr id="22" name="Freeform 18"/>
          <p:cNvSpPr>
            <a:spLocks/>
          </p:cNvSpPr>
          <p:nvPr/>
        </p:nvSpPr>
        <p:spPr bwMode="auto">
          <a:xfrm>
            <a:off x="3143825" y="2827499"/>
            <a:ext cx="591268" cy="615128"/>
          </a:xfrm>
          <a:custGeom>
            <a:avLst/>
            <a:gdLst>
              <a:gd name="T0" fmla="*/ 157 w 315"/>
              <a:gd name="T1" fmla="*/ 0 h 369"/>
              <a:gd name="T2" fmla="*/ 236 w 315"/>
              <a:gd name="T3" fmla="*/ 46 h 369"/>
              <a:gd name="T4" fmla="*/ 315 w 315"/>
              <a:gd name="T5" fmla="*/ 92 h 369"/>
              <a:gd name="T6" fmla="*/ 315 w 315"/>
              <a:gd name="T7" fmla="*/ 185 h 369"/>
              <a:gd name="T8" fmla="*/ 315 w 315"/>
              <a:gd name="T9" fmla="*/ 277 h 369"/>
              <a:gd name="T10" fmla="*/ 236 w 315"/>
              <a:gd name="T11" fmla="*/ 323 h 369"/>
              <a:gd name="T12" fmla="*/ 157 w 315"/>
              <a:gd name="T13" fmla="*/ 369 h 369"/>
              <a:gd name="T14" fmla="*/ 78 w 315"/>
              <a:gd name="T15" fmla="*/ 323 h 369"/>
              <a:gd name="T16" fmla="*/ 0 w 315"/>
              <a:gd name="T17" fmla="*/ 277 h 369"/>
              <a:gd name="T18" fmla="*/ 0 w 315"/>
              <a:gd name="T19" fmla="*/ 185 h 369"/>
              <a:gd name="T20" fmla="*/ 0 w 315"/>
              <a:gd name="T21" fmla="*/ 92 h 369"/>
              <a:gd name="T22" fmla="*/ 78 w 315"/>
              <a:gd name="T23" fmla="*/ 46 h 369"/>
              <a:gd name="T24" fmla="*/ 157 w 315"/>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69">
                <a:moveTo>
                  <a:pt x="157" y="0"/>
                </a:moveTo>
                <a:lnTo>
                  <a:pt x="236" y="46"/>
                </a:lnTo>
                <a:lnTo>
                  <a:pt x="315" y="92"/>
                </a:lnTo>
                <a:lnTo>
                  <a:pt x="315" y="185"/>
                </a:lnTo>
                <a:lnTo>
                  <a:pt x="315" y="277"/>
                </a:lnTo>
                <a:lnTo>
                  <a:pt x="236" y="323"/>
                </a:lnTo>
                <a:lnTo>
                  <a:pt x="157" y="369"/>
                </a:lnTo>
                <a:lnTo>
                  <a:pt x="78" y="323"/>
                </a:lnTo>
                <a:lnTo>
                  <a:pt x="0" y="277"/>
                </a:lnTo>
                <a:lnTo>
                  <a:pt x="0" y="185"/>
                </a:lnTo>
                <a:lnTo>
                  <a:pt x="0" y="92"/>
                </a:lnTo>
                <a:lnTo>
                  <a:pt x="78" y="46"/>
                </a:lnTo>
                <a:lnTo>
                  <a:pt x="157" y="0"/>
                </a:lnTo>
                <a:close/>
              </a:path>
            </a:pathLst>
          </a:custGeom>
          <a:solidFill>
            <a:schemeClr val="bg1">
              <a:lumMod val="75000"/>
            </a:schemeClr>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Control </a:t>
            </a:r>
          </a:p>
          <a:p>
            <a:pPr algn="ctr"/>
            <a:r>
              <a:rPr lang="es-ES_tradnl" sz="600" dirty="0">
                <a:solidFill>
                  <a:schemeClr val="tx1"/>
                </a:solidFill>
                <a:latin typeface="Calibri" panose="020F0502020204030204" pitchFamily="34" charset="0"/>
                <a:cs typeface="Calibri" panose="020F0502020204030204" pitchFamily="34" charset="0"/>
              </a:rPr>
              <a:t>de Documentos</a:t>
            </a:r>
          </a:p>
        </p:txBody>
      </p:sp>
      <p:sp>
        <p:nvSpPr>
          <p:cNvPr id="35" name="Freeform 31"/>
          <p:cNvSpPr>
            <a:spLocks/>
          </p:cNvSpPr>
          <p:nvPr/>
        </p:nvSpPr>
        <p:spPr bwMode="auto">
          <a:xfrm>
            <a:off x="3143494" y="1904090"/>
            <a:ext cx="591268" cy="616794"/>
          </a:xfrm>
          <a:custGeom>
            <a:avLst/>
            <a:gdLst>
              <a:gd name="T0" fmla="*/ 158 w 315"/>
              <a:gd name="T1" fmla="*/ 0 h 370"/>
              <a:gd name="T2" fmla="*/ 237 w 315"/>
              <a:gd name="T3" fmla="*/ 47 h 370"/>
              <a:gd name="T4" fmla="*/ 315 w 315"/>
              <a:gd name="T5" fmla="*/ 93 h 370"/>
              <a:gd name="T6" fmla="*/ 315 w 315"/>
              <a:gd name="T7" fmla="*/ 185 h 370"/>
              <a:gd name="T8" fmla="*/ 315 w 315"/>
              <a:gd name="T9" fmla="*/ 278 h 370"/>
              <a:gd name="T10" fmla="*/ 237 w 315"/>
              <a:gd name="T11" fmla="*/ 324 h 370"/>
              <a:gd name="T12" fmla="*/ 158 w 315"/>
              <a:gd name="T13" fmla="*/ 370 h 370"/>
              <a:gd name="T14" fmla="*/ 79 w 315"/>
              <a:gd name="T15" fmla="*/ 324 h 370"/>
              <a:gd name="T16" fmla="*/ 0 w 315"/>
              <a:gd name="T17" fmla="*/ 278 h 370"/>
              <a:gd name="T18" fmla="*/ 0 w 315"/>
              <a:gd name="T19" fmla="*/ 185 h 370"/>
              <a:gd name="T20" fmla="*/ 0 w 315"/>
              <a:gd name="T21" fmla="*/ 93 h 370"/>
              <a:gd name="T22" fmla="*/ 79 w 315"/>
              <a:gd name="T23" fmla="*/ 47 h 370"/>
              <a:gd name="T24" fmla="*/ 158 w 315"/>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70">
                <a:moveTo>
                  <a:pt x="158" y="0"/>
                </a:moveTo>
                <a:lnTo>
                  <a:pt x="237" y="47"/>
                </a:lnTo>
                <a:lnTo>
                  <a:pt x="315" y="93"/>
                </a:lnTo>
                <a:lnTo>
                  <a:pt x="315" y="185"/>
                </a:lnTo>
                <a:lnTo>
                  <a:pt x="315" y="278"/>
                </a:lnTo>
                <a:lnTo>
                  <a:pt x="237" y="324"/>
                </a:lnTo>
                <a:lnTo>
                  <a:pt x="158" y="370"/>
                </a:lnTo>
                <a:lnTo>
                  <a:pt x="79" y="324"/>
                </a:lnTo>
                <a:lnTo>
                  <a:pt x="0" y="278"/>
                </a:lnTo>
                <a:lnTo>
                  <a:pt x="0" y="185"/>
                </a:lnTo>
                <a:lnTo>
                  <a:pt x="0" y="93"/>
                </a:lnTo>
                <a:lnTo>
                  <a:pt x="79" y="47"/>
                </a:lnTo>
                <a:lnTo>
                  <a:pt x="158" y="0"/>
                </a:lnTo>
                <a:close/>
              </a:path>
            </a:pathLst>
          </a:custGeom>
          <a:solidFill>
            <a:srgbClr val="00B0F0"/>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Subastas</a:t>
            </a:r>
          </a:p>
        </p:txBody>
      </p:sp>
      <p:sp>
        <p:nvSpPr>
          <p:cNvPr id="38" name="Freeform 34"/>
          <p:cNvSpPr>
            <a:spLocks/>
          </p:cNvSpPr>
          <p:nvPr/>
        </p:nvSpPr>
        <p:spPr bwMode="auto">
          <a:xfrm>
            <a:off x="3731708" y="1905479"/>
            <a:ext cx="591268" cy="616794"/>
          </a:xfrm>
          <a:custGeom>
            <a:avLst/>
            <a:gdLst>
              <a:gd name="T0" fmla="*/ 158 w 315"/>
              <a:gd name="T1" fmla="*/ 0 h 370"/>
              <a:gd name="T2" fmla="*/ 237 w 315"/>
              <a:gd name="T3" fmla="*/ 47 h 370"/>
              <a:gd name="T4" fmla="*/ 315 w 315"/>
              <a:gd name="T5" fmla="*/ 93 h 370"/>
              <a:gd name="T6" fmla="*/ 315 w 315"/>
              <a:gd name="T7" fmla="*/ 185 h 370"/>
              <a:gd name="T8" fmla="*/ 315 w 315"/>
              <a:gd name="T9" fmla="*/ 278 h 370"/>
              <a:gd name="T10" fmla="*/ 237 w 315"/>
              <a:gd name="T11" fmla="*/ 324 h 370"/>
              <a:gd name="T12" fmla="*/ 158 w 315"/>
              <a:gd name="T13" fmla="*/ 370 h 370"/>
              <a:gd name="T14" fmla="*/ 79 w 315"/>
              <a:gd name="T15" fmla="*/ 324 h 370"/>
              <a:gd name="T16" fmla="*/ 0 w 315"/>
              <a:gd name="T17" fmla="*/ 278 h 370"/>
              <a:gd name="T18" fmla="*/ 0 w 315"/>
              <a:gd name="T19" fmla="*/ 185 h 370"/>
              <a:gd name="T20" fmla="*/ 0 w 315"/>
              <a:gd name="T21" fmla="*/ 93 h 370"/>
              <a:gd name="T22" fmla="*/ 79 w 315"/>
              <a:gd name="T23" fmla="*/ 47 h 370"/>
              <a:gd name="T24" fmla="*/ 158 w 315"/>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70">
                <a:moveTo>
                  <a:pt x="158" y="0"/>
                </a:moveTo>
                <a:lnTo>
                  <a:pt x="237" y="47"/>
                </a:lnTo>
                <a:lnTo>
                  <a:pt x="315" y="93"/>
                </a:lnTo>
                <a:lnTo>
                  <a:pt x="315" y="185"/>
                </a:lnTo>
                <a:lnTo>
                  <a:pt x="315" y="278"/>
                </a:lnTo>
                <a:lnTo>
                  <a:pt x="237" y="324"/>
                </a:lnTo>
                <a:lnTo>
                  <a:pt x="158" y="370"/>
                </a:lnTo>
                <a:lnTo>
                  <a:pt x="79" y="324"/>
                </a:lnTo>
                <a:lnTo>
                  <a:pt x="0" y="278"/>
                </a:lnTo>
                <a:lnTo>
                  <a:pt x="0" y="185"/>
                </a:lnTo>
                <a:lnTo>
                  <a:pt x="0" y="93"/>
                </a:lnTo>
                <a:lnTo>
                  <a:pt x="79" y="47"/>
                </a:lnTo>
                <a:lnTo>
                  <a:pt x="158"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Solicitudes</a:t>
            </a:r>
          </a:p>
          <a:p>
            <a:pPr algn="ctr"/>
            <a:r>
              <a:rPr lang="es-ES_tradnl" sz="600" dirty="0">
                <a:solidFill>
                  <a:schemeClr val="tx1"/>
                </a:solidFill>
                <a:latin typeface="Calibri" panose="020F0502020204030204" pitchFamily="34" charset="0"/>
                <a:cs typeface="Calibri" panose="020F0502020204030204" pitchFamily="34" charset="0"/>
              </a:rPr>
              <a:t>de </a:t>
            </a:r>
          </a:p>
          <a:p>
            <a:pPr algn="ctr"/>
            <a:r>
              <a:rPr lang="es-ES_tradnl" sz="600" dirty="0">
                <a:solidFill>
                  <a:schemeClr val="tx1"/>
                </a:solidFill>
                <a:latin typeface="Calibri" panose="020F0502020204030204" pitchFamily="34" charset="0"/>
                <a:cs typeface="Calibri" panose="020F0502020204030204" pitchFamily="34" charset="0"/>
              </a:rPr>
              <a:t>Contrato</a:t>
            </a:r>
          </a:p>
        </p:txBody>
      </p:sp>
      <p:sp>
        <p:nvSpPr>
          <p:cNvPr id="40" name="Freeform 36"/>
          <p:cNvSpPr>
            <a:spLocks/>
          </p:cNvSpPr>
          <p:nvPr/>
        </p:nvSpPr>
        <p:spPr bwMode="auto">
          <a:xfrm>
            <a:off x="4329591" y="2831090"/>
            <a:ext cx="591268" cy="616794"/>
          </a:xfrm>
          <a:custGeom>
            <a:avLst/>
            <a:gdLst>
              <a:gd name="T0" fmla="*/ 158 w 315"/>
              <a:gd name="T1" fmla="*/ 0 h 370"/>
              <a:gd name="T2" fmla="*/ 237 w 315"/>
              <a:gd name="T3" fmla="*/ 46 h 370"/>
              <a:gd name="T4" fmla="*/ 315 w 315"/>
              <a:gd name="T5" fmla="*/ 92 h 370"/>
              <a:gd name="T6" fmla="*/ 315 w 315"/>
              <a:gd name="T7" fmla="*/ 185 h 370"/>
              <a:gd name="T8" fmla="*/ 315 w 315"/>
              <a:gd name="T9" fmla="*/ 277 h 370"/>
              <a:gd name="T10" fmla="*/ 237 w 315"/>
              <a:gd name="T11" fmla="*/ 323 h 370"/>
              <a:gd name="T12" fmla="*/ 158 w 315"/>
              <a:gd name="T13" fmla="*/ 370 h 370"/>
              <a:gd name="T14" fmla="*/ 79 w 315"/>
              <a:gd name="T15" fmla="*/ 323 h 370"/>
              <a:gd name="T16" fmla="*/ 0 w 315"/>
              <a:gd name="T17" fmla="*/ 277 h 370"/>
              <a:gd name="T18" fmla="*/ 0 w 315"/>
              <a:gd name="T19" fmla="*/ 185 h 370"/>
              <a:gd name="T20" fmla="*/ 0 w 315"/>
              <a:gd name="T21" fmla="*/ 92 h 370"/>
              <a:gd name="T22" fmla="*/ 79 w 315"/>
              <a:gd name="T23" fmla="*/ 46 h 370"/>
              <a:gd name="T24" fmla="*/ 158 w 315"/>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70">
                <a:moveTo>
                  <a:pt x="158" y="0"/>
                </a:moveTo>
                <a:lnTo>
                  <a:pt x="237" y="46"/>
                </a:lnTo>
                <a:lnTo>
                  <a:pt x="315" y="92"/>
                </a:lnTo>
                <a:lnTo>
                  <a:pt x="315" y="185"/>
                </a:lnTo>
                <a:lnTo>
                  <a:pt x="315" y="277"/>
                </a:lnTo>
                <a:lnTo>
                  <a:pt x="237" y="323"/>
                </a:lnTo>
                <a:lnTo>
                  <a:pt x="158" y="370"/>
                </a:lnTo>
                <a:lnTo>
                  <a:pt x="79" y="323"/>
                </a:lnTo>
                <a:lnTo>
                  <a:pt x="0" y="277"/>
                </a:lnTo>
                <a:lnTo>
                  <a:pt x="0" y="185"/>
                </a:lnTo>
                <a:lnTo>
                  <a:pt x="0" y="92"/>
                </a:lnTo>
                <a:lnTo>
                  <a:pt x="79" y="46"/>
                </a:lnTo>
                <a:lnTo>
                  <a:pt x="158"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Procesos Automáticos</a:t>
            </a:r>
          </a:p>
        </p:txBody>
      </p:sp>
      <p:sp>
        <p:nvSpPr>
          <p:cNvPr id="42" name="Freeform 38"/>
          <p:cNvSpPr>
            <a:spLocks/>
          </p:cNvSpPr>
          <p:nvPr/>
        </p:nvSpPr>
        <p:spPr bwMode="auto">
          <a:xfrm>
            <a:off x="4034441" y="2365961"/>
            <a:ext cx="593147" cy="616794"/>
          </a:xfrm>
          <a:custGeom>
            <a:avLst/>
            <a:gdLst>
              <a:gd name="T0" fmla="*/ 158 w 316"/>
              <a:gd name="T1" fmla="*/ 0 h 370"/>
              <a:gd name="T2" fmla="*/ 237 w 316"/>
              <a:gd name="T3" fmla="*/ 47 h 370"/>
              <a:gd name="T4" fmla="*/ 316 w 316"/>
              <a:gd name="T5" fmla="*/ 93 h 370"/>
              <a:gd name="T6" fmla="*/ 316 w 316"/>
              <a:gd name="T7" fmla="*/ 185 h 370"/>
              <a:gd name="T8" fmla="*/ 316 w 316"/>
              <a:gd name="T9" fmla="*/ 278 h 370"/>
              <a:gd name="T10" fmla="*/ 237 w 316"/>
              <a:gd name="T11" fmla="*/ 324 h 370"/>
              <a:gd name="T12" fmla="*/ 158 w 316"/>
              <a:gd name="T13" fmla="*/ 370 h 370"/>
              <a:gd name="T14" fmla="*/ 79 w 316"/>
              <a:gd name="T15" fmla="*/ 324 h 370"/>
              <a:gd name="T16" fmla="*/ 0 w 316"/>
              <a:gd name="T17" fmla="*/ 278 h 370"/>
              <a:gd name="T18" fmla="*/ 0 w 316"/>
              <a:gd name="T19" fmla="*/ 185 h 370"/>
              <a:gd name="T20" fmla="*/ 0 w 316"/>
              <a:gd name="T21" fmla="*/ 93 h 370"/>
              <a:gd name="T22" fmla="*/ 79 w 316"/>
              <a:gd name="T23" fmla="*/ 47 h 370"/>
              <a:gd name="T24" fmla="*/ 158 w 316"/>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70">
                <a:moveTo>
                  <a:pt x="158" y="0"/>
                </a:moveTo>
                <a:lnTo>
                  <a:pt x="237" y="47"/>
                </a:lnTo>
                <a:lnTo>
                  <a:pt x="316" y="93"/>
                </a:lnTo>
                <a:lnTo>
                  <a:pt x="316" y="185"/>
                </a:lnTo>
                <a:lnTo>
                  <a:pt x="316" y="278"/>
                </a:lnTo>
                <a:lnTo>
                  <a:pt x="237" y="324"/>
                </a:lnTo>
                <a:lnTo>
                  <a:pt x="158" y="370"/>
                </a:lnTo>
                <a:lnTo>
                  <a:pt x="79" y="324"/>
                </a:lnTo>
                <a:lnTo>
                  <a:pt x="0" y="278"/>
                </a:lnTo>
                <a:lnTo>
                  <a:pt x="0" y="185"/>
                </a:lnTo>
                <a:lnTo>
                  <a:pt x="0" y="93"/>
                </a:lnTo>
                <a:lnTo>
                  <a:pt x="79" y="47"/>
                </a:lnTo>
                <a:lnTo>
                  <a:pt x="158"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Cargas </a:t>
            </a:r>
          </a:p>
          <a:p>
            <a:pPr algn="ctr"/>
            <a:r>
              <a:rPr lang="es-ES_tradnl" sz="600" dirty="0">
                <a:solidFill>
                  <a:schemeClr val="tx1"/>
                </a:solidFill>
                <a:latin typeface="Calibri" panose="020F0502020204030204" pitchFamily="34" charset="0"/>
                <a:cs typeface="Calibri" panose="020F0502020204030204" pitchFamily="34" charset="0"/>
              </a:rPr>
              <a:t>Masivas</a:t>
            </a:r>
          </a:p>
        </p:txBody>
      </p:sp>
      <p:sp>
        <p:nvSpPr>
          <p:cNvPr id="44" name="Freeform 40"/>
          <p:cNvSpPr>
            <a:spLocks/>
          </p:cNvSpPr>
          <p:nvPr/>
        </p:nvSpPr>
        <p:spPr bwMode="auto">
          <a:xfrm>
            <a:off x="4914284" y="1918798"/>
            <a:ext cx="593147" cy="616794"/>
          </a:xfrm>
          <a:custGeom>
            <a:avLst/>
            <a:gdLst>
              <a:gd name="T0" fmla="*/ 158 w 316"/>
              <a:gd name="T1" fmla="*/ 0 h 370"/>
              <a:gd name="T2" fmla="*/ 237 w 316"/>
              <a:gd name="T3" fmla="*/ 46 h 370"/>
              <a:gd name="T4" fmla="*/ 316 w 316"/>
              <a:gd name="T5" fmla="*/ 92 h 370"/>
              <a:gd name="T6" fmla="*/ 316 w 316"/>
              <a:gd name="T7" fmla="*/ 185 h 370"/>
              <a:gd name="T8" fmla="*/ 316 w 316"/>
              <a:gd name="T9" fmla="*/ 277 h 370"/>
              <a:gd name="T10" fmla="*/ 237 w 316"/>
              <a:gd name="T11" fmla="*/ 323 h 370"/>
              <a:gd name="T12" fmla="*/ 158 w 316"/>
              <a:gd name="T13" fmla="*/ 370 h 370"/>
              <a:gd name="T14" fmla="*/ 79 w 316"/>
              <a:gd name="T15" fmla="*/ 323 h 370"/>
              <a:gd name="T16" fmla="*/ 0 w 316"/>
              <a:gd name="T17" fmla="*/ 277 h 370"/>
              <a:gd name="T18" fmla="*/ 0 w 316"/>
              <a:gd name="T19" fmla="*/ 185 h 370"/>
              <a:gd name="T20" fmla="*/ 0 w 316"/>
              <a:gd name="T21" fmla="*/ 92 h 370"/>
              <a:gd name="T22" fmla="*/ 79 w 316"/>
              <a:gd name="T23" fmla="*/ 46 h 370"/>
              <a:gd name="T24" fmla="*/ 158 w 316"/>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70">
                <a:moveTo>
                  <a:pt x="158" y="0"/>
                </a:moveTo>
                <a:lnTo>
                  <a:pt x="237" y="46"/>
                </a:lnTo>
                <a:lnTo>
                  <a:pt x="316" y="92"/>
                </a:lnTo>
                <a:lnTo>
                  <a:pt x="316" y="185"/>
                </a:lnTo>
                <a:lnTo>
                  <a:pt x="316" y="277"/>
                </a:lnTo>
                <a:lnTo>
                  <a:pt x="237" y="323"/>
                </a:lnTo>
                <a:lnTo>
                  <a:pt x="158" y="370"/>
                </a:lnTo>
                <a:lnTo>
                  <a:pt x="79" y="323"/>
                </a:lnTo>
                <a:lnTo>
                  <a:pt x="0" y="277"/>
                </a:lnTo>
                <a:lnTo>
                  <a:pt x="0" y="185"/>
                </a:lnTo>
                <a:lnTo>
                  <a:pt x="0" y="92"/>
                </a:lnTo>
                <a:lnTo>
                  <a:pt x="79" y="46"/>
                </a:lnTo>
                <a:lnTo>
                  <a:pt x="158" y="0"/>
                </a:lnTo>
                <a:close/>
              </a:path>
            </a:pathLst>
          </a:custGeom>
          <a:solidFill>
            <a:srgbClr val="FFFF00"/>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Bitácora</a:t>
            </a:r>
          </a:p>
        </p:txBody>
      </p:sp>
      <p:sp>
        <p:nvSpPr>
          <p:cNvPr id="46" name="Freeform 42"/>
          <p:cNvSpPr>
            <a:spLocks/>
          </p:cNvSpPr>
          <p:nvPr/>
        </p:nvSpPr>
        <p:spPr bwMode="auto">
          <a:xfrm>
            <a:off x="4322812" y="1911396"/>
            <a:ext cx="591268" cy="616794"/>
          </a:xfrm>
          <a:custGeom>
            <a:avLst/>
            <a:gdLst>
              <a:gd name="T0" fmla="*/ 157 w 315"/>
              <a:gd name="T1" fmla="*/ 0 h 370"/>
              <a:gd name="T2" fmla="*/ 236 w 315"/>
              <a:gd name="T3" fmla="*/ 47 h 370"/>
              <a:gd name="T4" fmla="*/ 315 w 315"/>
              <a:gd name="T5" fmla="*/ 93 h 370"/>
              <a:gd name="T6" fmla="*/ 315 w 315"/>
              <a:gd name="T7" fmla="*/ 185 h 370"/>
              <a:gd name="T8" fmla="*/ 315 w 315"/>
              <a:gd name="T9" fmla="*/ 278 h 370"/>
              <a:gd name="T10" fmla="*/ 236 w 315"/>
              <a:gd name="T11" fmla="*/ 324 h 370"/>
              <a:gd name="T12" fmla="*/ 157 w 315"/>
              <a:gd name="T13" fmla="*/ 370 h 370"/>
              <a:gd name="T14" fmla="*/ 78 w 315"/>
              <a:gd name="T15" fmla="*/ 324 h 370"/>
              <a:gd name="T16" fmla="*/ 0 w 315"/>
              <a:gd name="T17" fmla="*/ 278 h 370"/>
              <a:gd name="T18" fmla="*/ 0 w 315"/>
              <a:gd name="T19" fmla="*/ 185 h 370"/>
              <a:gd name="T20" fmla="*/ 0 w 315"/>
              <a:gd name="T21" fmla="*/ 93 h 370"/>
              <a:gd name="T22" fmla="*/ 78 w 315"/>
              <a:gd name="T23" fmla="*/ 47 h 370"/>
              <a:gd name="T24" fmla="*/ 157 w 315"/>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70">
                <a:moveTo>
                  <a:pt x="157" y="0"/>
                </a:moveTo>
                <a:lnTo>
                  <a:pt x="236" y="47"/>
                </a:lnTo>
                <a:lnTo>
                  <a:pt x="315" y="93"/>
                </a:lnTo>
                <a:lnTo>
                  <a:pt x="315" y="185"/>
                </a:lnTo>
                <a:lnTo>
                  <a:pt x="315" y="278"/>
                </a:lnTo>
                <a:lnTo>
                  <a:pt x="236" y="324"/>
                </a:lnTo>
                <a:lnTo>
                  <a:pt x="157" y="370"/>
                </a:lnTo>
                <a:lnTo>
                  <a:pt x="78" y="324"/>
                </a:lnTo>
                <a:lnTo>
                  <a:pt x="0" y="278"/>
                </a:lnTo>
                <a:lnTo>
                  <a:pt x="0" y="185"/>
                </a:lnTo>
                <a:lnTo>
                  <a:pt x="0" y="93"/>
                </a:lnTo>
                <a:lnTo>
                  <a:pt x="78" y="47"/>
                </a:lnTo>
                <a:lnTo>
                  <a:pt x="157"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Ordenes </a:t>
            </a:r>
          </a:p>
          <a:p>
            <a:pPr algn="ctr"/>
            <a:r>
              <a:rPr lang="es-ES_tradnl" sz="600" dirty="0">
                <a:solidFill>
                  <a:schemeClr val="tx1"/>
                </a:solidFill>
                <a:latin typeface="Calibri" panose="020F0502020204030204" pitchFamily="34" charset="0"/>
                <a:cs typeface="Calibri" panose="020F0502020204030204" pitchFamily="34" charset="0"/>
              </a:rPr>
              <a:t>de </a:t>
            </a:r>
          </a:p>
          <a:p>
            <a:pPr algn="ctr"/>
            <a:r>
              <a:rPr lang="es-ES_tradnl" sz="600" dirty="0">
                <a:solidFill>
                  <a:schemeClr val="tx1"/>
                </a:solidFill>
                <a:latin typeface="Calibri" panose="020F0502020204030204" pitchFamily="34" charset="0"/>
                <a:cs typeface="Calibri" panose="020F0502020204030204" pitchFamily="34" charset="0"/>
              </a:rPr>
              <a:t>Trabajo</a:t>
            </a:r>
          </a:p>
        </p:txBody>
      </p:sp>
      <p:sp>
        <p:nvSpPr>
          <p:cNvPr id="48" name="Freeform 44"/>
          <p:cNvSpPr>
            <a:spLocks/>
          </p:cNvSpPr>
          <p:nvPr/>
        </p:nvSpPr>
        <p:spPr bwMode="auto">
          <a:xfrm>
            <a:off x="4610566" y="1454813"/>
            <a:ext cx="591268" cy="616794"/>
          </a:xfrm>
          <a:custGeom>
            <a:avLst/>
            <a:gdLst>
              <a:gd name="T0" fmla="*/ 157 w 315"/>
              <a:gd name="T1" fmla="*/ 0 h 370"/>
              <a:gd name="T2" fmla="*/ 236 w 315"/>
              <a:gd name="T3" fmla="*/ 46 h 370"/>
              <a:gd name="T4" fmla="*/ 315 w 315"/>
              <a:gd name="T5" fmla="*/ 92 h 370"/>
              <a:gd name="T6" fmla="*/ 315 w 315"/>
              <a:gd name="T7" fmla="*/ 185 h 370"/>
              <a:gd name="T8" fmla="*/ 315 w 315"/>
              <a:gd name="T9" fmla="*/ 277 h 370"/>
              <a:gd name="T10" fmla="*/ 236 w 315"/>
              <a:gd name="T11" fmla="*/ 323 h 370"/>
              <a:gd name="T12" fmla="*/ 157 w 315"/>
              <a:gd name="T13" fmla="*/ 370 h 370"/>
              <a:gd name="T14" fmla="*/ 78 w 315"/>
              <a:gd name="T15" fmla="*/ 323 h 370"/>
              <a:gd name="T16" fmla="*/ 0 w 315"/>
              <a:gd name="T17" fmla="*/ 277 h 370"/>
              <a:gd name="T18" fmla="*/ 0 w 315"/>
              <a:gd name="T19" fmla="*/ 185 h 370"/>
              <a:gd name="T20" fmla="*/ 0 w 315"/>
              <a:gd name="T21" fmla="*/ 92 h 370"/>
              <a:gd name="T22" fmla="*/ 78 w 315"/>
              <a:gd name="T23" fmla="*/ 46 h 370"/>
              <a:gd name="T24" fmla="*/ 157 w 315"/>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70">
                <a:moveTo>
                  <a:pt x="157" y="0"/>
                </a:moveTo>
                <a:lnTo>
                  <a:pt x="236" y="46"/>
                </a:lnTo>
                <a:lnTo>
                  <a:pt x="315" y="92"/>
                </a:lnTo>
                <a:lnTo>
                  <a:pt x="315" y="185"/>
                </a:lnTo>
                <a:lnTo>
                  <a:pt x="315" y="277"/>
                </a:lnTo>
                <a:lnTo>
                  <a:pt x="236" y="323"/>
                </a:lnTo>
                <a:lnTo>
                  <a:pt x="157" y="370"/>
                </a:lnTo>
                <a:lnTo>
                  <a:pt x="78" y="323"/>
                </a:lnTo>
                <a:lnTo>
                  <a:pt x="0" y="277"/>
                </a:lnTo>
                <a:lnTo>
                  <a:pt x="0" y="185"/>
                </a:lnTo>
                <a:lnTo>
                  <a:pt x="0" y="92"/>
                </a:lnTo>
                <a:lnTo>
                  <a:pt x="78" y="46"/>
                </a:lnTo>
                <a:lnTo>
                  <a:pt x="157"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Tareas</a:t>
            </a:r>
          </a:p>
        </p:txBody>
      </p:sp>
      <p:sp>
        <p:nvSpPr>
          <p:cNvPr id="63" name="Rectangle 62"/>
          <p:cNvSpPr/>
          <p:nvPr/>
        </p:nvSpPr>
        <p:spPr>
          <a:xfrm>
            <a:off x="1224643" y="2851914"/>
            <a:ext cx="1606899" cy="767518"/>
          </a:xfrm>
          <a:prstGeom prst="rect">
            <a:avLst/>
          </a:prstGeom>
        </p:spPr>
        <p:txBody>
          <a:bodyPr wrap="square">
            <a:spAutoFit/>
          </a:bodyPr>
          <a:lstStyle/>
          <a:p>
            <a:pPr algn="r">
              <a:lnSpc>
                <a:spcPct val="150000"/>
              </a:lnSpc>
            </a:pPr>
            <a:r>
              <a:rPr lang="es-ES_tradnl" sz="1350" dirty="0">
                <a:solidFill>
                  <a:srgbClr val="FF0000"/>
                </a:solidFill>
                <a:latin typeface="Open Sans" panose="020B0606030504020204" pitchFamily="34" charset="0"/>
                <a:ea typeface="Open Sans" panose="020B0606030504020204" pitchFamily="34" charset="0"/>
                <a:cs typeface="Open Sans" panose="020B0606030504020204" pitchFamily="34" charset="0"/>
              </a:rPr>
              <a:t>Septiembre 2021</a:t>
            </a:r>
          </a:p>
          <a:p>
            <a:pPr algn="r">
              <a:lnSpc>
                <a:spcPct val="150000"/>
              </a:lnSpc>
            </a:pPr>
            <a:r>
              <a:rPr lang="es-ES_tradnl" sz="675" b="1" dirty="0">
                <a:solidFill>
                  <a:schemeClr val="bg1">
                    <a:lumMod val="50000"/>
                  </a:schemeClr>
                </a:solidFill>
                <a:latin typeface="Open Sans Extrabold" pitchFamily="34" charset="0"/>
                <a:ea typeface="Open Sans Extrabold" pitchFamily="34" charset="0"/>
                <a:cs typeface="Open Sans Extrabold" pitchFamily="34" charset="0"/>
              </a:rPr>
              <a:t>Versión 1.4.0.0</a:t>
            </a:r>
          </a:p>
          <a:p>
            <a:pPr algn="r"/>
            <a:r>
              <a:rPr lang="es-ES_tradnl" sz="675" dirty="0">
                <a:solidFill>
                  <a:schemeClr val="bg1">
                    <a:lumMod val="50000"/>
                  </a:schemeClr>
                </a:solidFill>
                <a:latin typeface="Open Sans" pitchFamily="34" charset="0"/>
                <a:ea typeface="Open Sans" pitchFamily="34" charset="0"/>
                <a:cs typeface="Open Sans" pitchFamily="34" charset="0"/>
              </a:rPr>
              <a:t>SCRUM</a:t>
            </a:r>
          </a:p>
          <a:p>
            <a:pPr algn="r"/>
            <a:r>
              <a:rPr lang="es-ES_tradnl" sz="675" dirty="0">
                <a:solidFill>
                  <a:schemeClr val="bg1">
                    <a:lumMod val="50000"/>
                  </a:schemeClr>
                </a:solidFill>
                <a:latin typeface="Open Sans" pitchFamily="34" charset="0"/>
                <a:ea typeface="Open Sans" pitchFamily="34" charset="0"/>
                <a:cs typeface="Open Sans" pitchFamily="34" charset="0"/>
              </a:rPr>
              <a:t>Kanban</a:t>
            </a:r>
          </a:p>
        </p:txBody>
      </p:sp>
      <p:sp>
        <p:nvSpPr>
          <p:cNvPr id="64" name="Rectangle 63"/>
          <p:cNvSpPr/>
          <p:nvPr/>
        </p:nvSpPr>
        <p:spPr>
          <a:xfrm>
            <a:off x="1531404" y="1401611"/>
            <a:ext cx="1300138" cy="767518"/>
          </a:xfrm>
          <a:prstGeom prst="rect">
            <a:avLst/>
          </a:prstGeom>
        </p:spPr>
        <p:txBody>
          <a:bodyPr wrap="square">
            <a:spAutoFit/>
          </a:bodyPr>
          <a:lstStyle/>
          <a:p>
            <a:pPr algn="r">
              <a:lnSpc>
                <a:spcPct val="150000"/>
              </a:lnSpc>
            </a:pPr>
            <a:r>
              <a:rPr lang="es-ES_tradnl" sz="1350" dirty="0">
                <a:solidFill>
                  <a:srgbClr val="FFFF00"/>
                </a:solidFill>
                <a:latin typeface="Open Sans" panose="020B0606030504020204" pitchFamily="34" charset="0"/>
                <a:ea typeface="Open Sans" panose="020B0606030504020204" pitchFamily="34" charset="0"/>
                <a:cs typeface="Open Sans" panose="020B0606030504020204" pitchFamily="34" charset="0"/>
              </a:rPr>
              <a:t>Junio 2021</a:t>
            </a:r>
          </a:p>
          <a:p>
            <a:pPr algn="r">
              <a:lnSpc>
                <a:spcPct val="150000"/>
              </a:lnSpc>
            </a:pPr>
            <a:r>
              <a:rPr lang="es-ES_tradnl" sz="675" b="1" dirty="0">
                <a:solidFill>
                  <a:schemeClr val="bg1">
                    <a:lumMod val="50000"/>
                  </a:schemeClr>
                </a:solidFill>
                <a:latin typeface="Open Sans Extrabold" pitchFamily="34" charset="0"/>
                <a:ea typeface="Open Sans Extrabold" pitchFamily="34" charset="0"/>
                <a:cs typeface="Open Sans Extrabold" pitchFamily="34" charset="0"/>
              </a:rPr>
              <a:t>Versión: 1.3.0.0</a:t>
            </a:r>
          </a:p>
          <a:p>
            <a:pPr algn="r"/>
            <a:r>
              <a:rPr lang="es-ES_tradnl" sz="675" dirty="0">
                <a:solidFill>
                  <a:schemeClr val="bg1">
                    <a:lumMod val="50000"/>
                  </a:schemeClr>
                </a:solidFill>
                <a:latin typeface="Open Sans" pitchFamily="34" charset="0"/>
                <a:ea typeface="Open Sans" pitchFamily="34" charset="0"/>
                <a:cs typeface="Open Sans" pitchFamily="34" charset="0"/>
              </a:rPr>
              <a:t>Bitácora </a:t>
            </a:r>
          </a:p>
          <a:p>
            <a:pPr algn="r"/>
            <a:r>
              <a:rPr lang="es-ES_tradnl" sz="675" dirty="0">
                <a:solidFill>
                  <a:schemeClr val="bg1">
                    <a:lumMod val="50000"/>
                  </a:schemeClr>
                </a:solidFill>
                <a:latin typeface="Open Sans" pitchFamily="34" charset="0"/>
                <a:ea typeface="Open Sans" pitchFamily="34" charset="0"/>
                <a:cs typeface="Open Sans" pitchFamily="34" charset="0"/>
              </a:rPr>
              <a:t>Facturación</a:t>
            </a:r>
          </a:p>
        </p:txBody>
      </p:sp>
      <p:sp>
        <p:nvSpPr>
          <p:cNvPr id="65" name="Rectangle 64"/>
          <p:cNvSpPr/>
          <p:nvPr/>
        </p:nvSpPr>
        <p:spPr>
          <a:xfrm>
            <a:off x="6419237" y="2955790"/>
            <a:ext cx="1300138" cy="715581"/>
          </a:xfrm>
          <a:prstGeom prst="rect">
            <a:avLst/>
          </a:prstGeom>
        </p:spPr>
        <p:txBody>
          <a:bodyPr wrap="square">
            <a:spAutoFit/>
          </a:bodyPr>
          <a:lstStyle/>
          <a:p>
            <a:pPr>
              <a:lnSpc>
                <a:spcPct val="150000"/>
              </a:lnSpc>
            </a:pPr>
            <a:r>
              <a:rPr lang="es-ES_tradnl" sz="1125" dirty="0">
                <a:solidFill>
                  <a:srgbClr val="D6D6D6"/>
                </a:solidFill>
                <a:latin typeface="Open Sans" panose="020B0606030504020204" pitchFamily="34" charset="0"/>
                <a:ea typeface="Open Sans" panose="020B0606030504020204" pitchFamily="34" charset="0"/>
                <a:cs typeface="Open Sans" panose="020B0606030504020204" pitchFamily="34" charset="0"/>
              </a:rPr>
              <a:t>Febrero 2022</a:t>
            </a:r>
          </a:p>
          <a:p>
            <a:pPr>
              <a:lnSpc>
                <a:spcPct val="150000"/>
              </a:lnSpc>
            </a:pPr>
            <a:r>
              <a:rPr lang="es-ES_tradnl" sz="675" b="1" dirty="0">
                <a:solidFill>
                  <a:schemeClr val="bg1">
                    <a:lumMod val="50000"/>
                  </a:schemeClr>
                </a:solidFill>
                <a:latin typeface="Open Sans Extrabold" pitchFamily="34" charset="0"/>
                <a:ea typeface="Open Sans Extrabold" pitchFamily="34" charset="0"/>
                <a:cs typeface="Open Sans Extrabold" pitchFamily="34" charset="0"/>
              </a:rPr>
              <a:t>Versión 1.6.0.0</a:t>
            </a:r>
          </a:p>
          <a:p>
            <a:r>
              <a:rPr lang="es-ES_tradnl" sz="675" dirty="0">
                <a:solidFill>
                  <a:schemeClr val="bg1">
                    <a:lumMod val="50000"/>
                  </a:schemeClr>
                </a:solidFill>
                <a:latin typeface="Open Sans" pitchFamily="34" charset="0"/>
                <a:ea typeface="Open Sans" pitchFamily="34" charset="0"/>
                <a:cs typeface="Open Sans" pitchFamily="34" charset="0"/>
              </a:rPr>
              <a:t>Control de Documentos</a:t>
            </a:r>
          </a:p>
          <a:p>
            <a:r>
              <a:rPr lang="es-ES_tradnl" sz="675" dirty="0">
                <a:solidFill>
                  <a:schemeClr val="bg1">
                    <a:lumMod val="50000"/>
                  </a:schemeClr>
                </a:solidFill>
                <a:latin typeface="Open Sans" pitchFamily="34" charset="0"/>
                <a:ea typeface="Open Sans" pitchFamily="34" charset="0"/>
                <a:cs typeface="Open Sans" pitchFamily="34" charset="0"/>
              </a:rPr>
              <a:t>Contratación de Talentos</a:t>
            </a:r>
          </a:p>
        </p:txBody>
      </p:sp>
      <p:sp>
        <p:nvSpPr>
          <p:cNvPr id="66" name="Rectangle 65"/>
          <p:cNvSpPr/>
          <p:nvPr/>
        </p:nvSpPr>
        <p:spPr>
          <a:xfrm>
            <a:off x="6419237" y="1470864"/>
            <a:ext cx="1300138" cy="767518"/>
          </a:xfrm>
          <a:prstGeom prst="rect">
            <a:avLst/>
          </a:prstGeom>
        </p:spPr>
        <p:txBody>
          <a:bodyPr wrap="square">
            <a:spAutoFit/>
          </a:bodyPr>
          <a:lstStyle/>
          <a:p>
            <a:pPr>
              <a:lnSpc>
                <a:spcPct val="150000"/>
              </a:lnSpc>
            </a:pPr>
            <a:r>
              <a:rPr lang="es-ES_tradnl" sz="1350" dirty="0">
                <a:solidFill>
                  <a:srgbClr val="00B0F0"/>
                </a:solidFill>
                <a:latin typeface="Open Sans" panose="020B0606030504020204" pitchFamily="34" charset="0"/>
                <a:ea typeface="Open Sans" panose="020B0606030504020204" pitchFamily="34" charset="0"/>
                <a:cs typeface="Open Sans" panose="020B0606030504020204" pitchFamily="34" charset="0"/>
              </a:rPr>
              <a:t>Diciembre 2021</a:t>
            </a:r>
          </a:p>
          <a:p>
            <a:pPr>
              <a:lnSpc>
                <a:spcPct val="150000"/>
              </a:lnSpc>
            </a:pPr>
            <a:r>
              <a:rPr lang="es-ES_tradnl" sz="675" b="1" dirty="0">
                <a:solidFill>
                  <a:schemeClr val="bg1">
                    <a:lumMod val="50000"/>
                  </a:schemeClr>
                </a:solidFill>
                <a:latin typeface="Open Sans Extrabold" pitchFamily="34" charset="0"/>
                <a:ea typeface="Open Sans Extrabold" pitchFamily="34" charset="0"/>
                <a:cs typeface="Open Sans Extrabold" pitchFamily="34" charset="0"/>
              </a:rPr>
              <a:t>Versión 1.5.0.0</a:t>
            </a:r>
          </a:p>
          <a:p>
            <a:r>
              <a:rPr lang="es-ES_tradnl" sz="675" dirty="0">
                <a:solidFill>
                  <a:schemeClr val="bg1">
                    <a:lumMod val="50000"/>
                  </a:schemeClr>
                </a:solidFill>
                <a:latin typeface="Open Sans" pitchFamily="34" charset="0"/>
                <a:ea typeface="Open Sans" pitchFamily="34" charset="0"/>
                <a:cs typeface="Open Sans" pitchFamily="34" charset="0"/>
              </a:rPr>
              <a:t>Licitaciones</a:t>
            </a:r>
          </a:p>
          <a:p>
            <a:r>
              <a:rPr lang="es-ES_tradnl" sz="675" dirty="0">
                <a:solidFill>
                  <a:schemeClr val="bg1">
                    <a:lumMod val="50000"/>
                  </a:schemeClr>
                </a:solidFill>
                <a:latin typeface="Open Sans" pitchFamily="34" charset="0"/>
                <a:ea typeface="Open Sans" pitchFamily="34" charset="0"/>
                <a:cs typeface="Open Sans" pitchFamily="34" charset="0"/>
              </a:rPr>
              <a:t>Subastas Inversas</a:t>
            </a:r>
          </a:p>
        </p:txBody>
      </p:sp>
      <p:sp>
        <p:nvSpPr>
          <p:cNvPr id="67" name="Text Box 7"/>
          <p:cNvSpPr txBox="1">
            <a:spLocks noChangeArrowheads="1"/>
          </p:cNvSpPr>
          <p:nvPr/>
        </p:nvSpPr>
        <p:spPr bwMode="auto">
          <a:xfrm>
            <a:off x="1579549" y="4477815"/>
            <a:ext cx="5907101" cy="268471"/>
          </a:xfrm>
          <a:prstGeom prst="rect">
            <a:avLst/>
          </a:prstGeom>
          <a:noFill/>
          <a:ln w="9525">
            <a:noFill/>
            <a:miter lim="800000"/>
            <a:headEnd/>
            <a:tailEnd/>
          </a:ln>
        </p:spPr>
        <p:txBody>
          <a:bodyPr wrap="square" lIns="25718" tIns="12859" rIns="25718" bIns="12859" anchor="ctr">
            <a:spAutoFit/>
          </a:bodyPr>
          <a:lstStyle/>
          <a:p>
            <a:pPr algn="ctr" defTabSz="612116"/>
            <a:r>
              <a:rPr lang="es-ES_tradnl" sz="788" i="1" dirty="0">
                <a:solidFill>
                  <a:schemeClr val="bg1">
                    <a:lumMod val="50000"/>
                  </a:schemeClr>
                </a:solidFill>
                <a:latin typeface="Open Sans Light" pitchFamily="34" charset="0"/>
                <a:ea typeface="Open Sans Light" pitchFamily="34" charset="0"/>
                <a:cs typeface="Open Sans Light" pitchFamily="34" charset="0"/>
              </a:rPr>
              <a:t>Los Hexágonos verdes muestran la funcionalidad ya liberada, los amarillos, rojos, celestes y grises muestran la funcionalidad que se irá agregando</a:t>
            </a:r>
          </a:p>
        </p:txBody>
      </p:sp>
      <p:sp>
        <p:nvSpPr>
          <p:cNvPr id="68" name="Text Box 7"/>
          <p:cNvSpPr txBox="1">
            <a:spLocks noChangeArrowheads="1"/>
          </p:cNvSpPr>
          <p:nvPr/>
        </p:nvSpPr>
        <p:spPr bwMode="auto">
          <a:xfrm>
            <a:off x="808256" y="275108"/>
            <a:ext cx="5894101" cy="441468"/>
          </a:xfrm>
          <a:prstGeom prst="rect">
            <a:avLst/>
          </a:prstGeom>
          <a:noFill/>
          <a:ln w="9525">
            <a:noFill/>
            <a:miter lim="800000"/>
            <a:headEnd/>
            <a:tailEnd/>
          </a:ln>
        </p:spPr>
        <p:txBody>
          <a:bodyPr wrap="square" lIns="25718" tIns="12859" rIns="25718" bIns="12859">
            <a:spAutoFit/>
          </a:bodyPr>
          <a:lstStyle/>
          <a:p>
            <a:pPr defTabSz="612116"/>
            <a:r>
              <a:rPr lang="es-ES_tradnl" sz="2700" b="1" spc="-85" dirty="0">
                <a:solidFill>
                  <a:schemeClr val="tx1">
                    <a:lumMod val="65000"/>
                    <a:lumOff val="35000"/>
                  </a:schemeClr>
                </a:solidFill>
                <a:latin typeface="Open Sans" pitchFamily="34" charset="0"/>
                <a:ea typeface="Open Sans" pitchFamily="34" charset="0"/>
                <a:cs typeface="Open Sans" pitchFamily="34" charset="0"/>
              </a:rPr>
              <a:t>Que es </a:t>
            </a:r>
            <a:r>
              <a:rPr lang="es-ES_tradnl" sz="2700" b="1" spc="-85" dirty="0">
                <a:solidFill>
                  <a:srgbClr val="0560D4"/>
                </a:solidFill>
                <a:latin typeface="Open Sans" pitchFamily="34" charset="0"/>
                <a:ea typeface="Open Sans" pitchFamily="34" charset="0"/>
                <a:cs typeface="Open Sans" pitchFamily="34" charset="0"/>
              </a:rPr>
              <a:t>KMS</a:t>
            </a:r>
            <a:r>
              <a:rPr lang="es-ES_tradnl" sz="2700" b="1" spc="-85" dirty="0">
                <a:solidFill>
                  <a:schemeClr val="tx1">
                    <a:lumMod val="65000"/>
                    <a:lumOff val="35000"/>
                  </a:schemeClr>
                </a:solidFill>
                <a:latin typeface="Open Sans" pitchFamily="34" charset="0"/>
                <a:ea typeface="Open Sans" pitchFamily="34" charset="0"/>
                <a:cs typeface="Open Sans" pitchFamily="34" charset="0"/>
              </a:rPr>
              <a:t> - Road </a:t>
            </a:r>
            <a:r>
              <a:rPr lang="es-ES_tradnl" sz="2700" b="1" spc="-85" dirty="0" err="1">
                <a:solidFill>
                  <a:schemeClr val="tx1">
                    <a:lumMod val="65000"/>
                    <a:lumOff val="35000"/>
                  </a:schemeClr>
                </a:solidFill>
                <a:latin typeface="Open Sans" pitchFamily="34" charset="0"/>
                <a:ea typeface="Open Sans" pitchFamily="34" charset="0"/>
                <a:cs typeface="Open Sans" pitchFamily="34" charset="0"/>
              </a:rPr>
              <a:t>Map</a:t>
            </a:r>
            <a:r>
              <a:rPr lang="es-ES_tradnl" sz="2700" b="1" spc="-85" dirty="0">
                <a:solidFill>
                  <a:schemeClr val="tx1">
                    <a:lumMod val="65000"/>
                    <a:lumOff val="35000"/>
                  </a:schemeClr>
                </a:solidFill>
                <a:latin typeface="Open Sans" pitchFamily="34" charset="0"/>
                <a:ea typeface="Open Sans" pitchFamily="34" charset="0"/>
                <a:cs typeface="Open Sans" pitchFamily="34" charset="0"/>
              </a:rPr>
              <a:t> del Producto</a:t>
            </a:r>
          </a:p>
        </p:txBody>
      </p:sp>
      <p:sp>
        <p:nvSpPr>
          <p:cNvPr id="69" name="Text Box 7"/>
          <p:cNvSpPr txBox="1">
            <a:spLocks noChangeArrowheads="1"/>
          </p:cNvSpPr>
          <p:nvPr/>
        </p:nvSpPr>
        <p:spPr bwMode="auto">
          <a:xfrm>
            <a:off x="816418" y="682328"/>
            <a:ext cx="2585702" cy="164469"/>
          </a:xfrm>
          <a:prstGeom prst="rect">
            <a:avLst/>
          </a:prstGeom>
          <a:noFill/>
          <a:ln w="9525">
            <a:noFill/>
            <a:miter lim="800000"/>
            <a:headEnd/>
            <a:tailEnd/>
          </a:ln>
        </p:spPr>
        <p:txBody>
          <a:bodyPr wrap="square" lIns="25718" tIns="12859" rIns="25718" bIns="12859" anchor="ctr">
            <a:spAutoFit/>
          </a:bodyPr>
          <a:lstStyle/>
          <a:p>
            <a:pPr defTabSz="612116"/>
            <a:r>
              <a:rPr lang="es-ES_tradnl" sz="900" dirty="0">
                <a:solidFill>
                  <a:srgbClr val="0560D4"/>
                </a:solidFill>
                <a:latin typeface="Open Sans Light" panose="020B0306030504020204" pitchFamily="34" charset="0"/>
                <a:ea typeface="Open Sans Light" panose="020B0306030504020204" pitchFamily="34" charset="0"/>
                <a:cs typeface="Open Sans Light" panose="020B0306030504020204" pitchFamily="34" charset="0"/>
              </a:rPr>
              <a:t>Todos los componentes integrados de KMS</a:t>
            </a:r>
          </a:p>
        </p:txBody>
      </p:sp>
      <p:sp>
        <p:nvSpPr>
          <p:cNvPr id="70" name="Freeform 16">
            <a:extLst>
              <a:ext uri="{FF2B5EF4-FFF2-40B4-BE49-F238E27FC236}">
                <a16:creationId xmlns:a16="http://schemas.microsoft.com/office/drawing/2014/main" id="{539C7055-289D-A745-9980-53043EC95DB3}"/>
              </a:ext>
            </a:extLst>
          </p:cNvPr>
          <p:cNvSpPr>
            <a:spLocks/>
          </p:cNvSpPr>
          <p:nvPr/>
        </p:nvSpPr>
        <p:spPr bwMode="auto">
          <a:xfrm>
            <a:off x="4920561" y="2828656"/>
            <a:ext cx="591268" cy="615128"/>
          </a:xfrm>
          <a:custGeom>
            <a:avLst/>
            <a:gdLst>
              <a:gd name="T0" fmla="*/ 157 w 315"/>
              <a:gd name="T1" fmla="*/ 0 h 369"/>
              <a:gd name="T2" fmla="*/ 236 w 315"/>
              <a:gd name="T3" fmla="*/ 47 h 369"/>
              <a:gd name="T4" fmla="*/ 315 w 315"/>
              <a:gd name="T5" fmla="*/ 93 h 369"/>
              <a:gd name="T6" fmla="*/ 315 w 315"/>
              <a:gd name="T7" fmla="*/ 185 h 369"/>
              <a:gd name="T8" fmla="*/ 315 w 315"/>
              <a:gd name="T9" fmla="*/ 277 h 369"/>
              <a:gd name="T10" fmla="*/ 236 w 315"/>
              <a:gd name="T11" fmla="*/ 323 h 369"/>
              <a:gd name="T12" fmla="*/ 157 w 315"/>
              <a:gd name="T13" fmla="*/ 369 h 369"/>
              <a:gd name="T14" fmla="*/ 78 w 315"/>
              <a:gd name="T15" fmla="*/ 323 h 369"/>
              <a:gd name="T16" fmla="*/ 0 w 315"/>
              <a:gd name="T17" fmla="*/ 277 h 369"/>
              <a:gd name="T18" fmla="*/ 0 w 315"/>
              <a:gd name="T19" fmla="*/ 185 h 369"/>
              <a:gd name="T20" fmla="*/ 0 w 315"/>
              <a:gd name="T21" fmla="*/ 93 h 369"/>
              <a:gd name="T22" fmla="*/ 78 w 315"/>
              <a:gd name="T23" fmla="*/ 47 h 369"/>
              <a:gd name="T24" fmla="*/ 157 w 315"/>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69">
                <a:moveTo>
                  <a:pt x="157" y="0"/>
                </a:moveTo>
                <a:lnTo>
                  <a:pt x="236" y="47"/>
                </a:lnTo>
                <a:lnTo>
                  <a:pt x="315" y="93"/>
                </a:lnTo>
                <a:lnTo>
                  <a:pt x="315" y="185"/>
                </a:lnTo>
                <a:lnTo>
                  <a:pt x="315" y="277"/>
                </a:lnTo>
                <a:lnTo>
                  <a:pt x="236" y="323"/>
                </a:lnTo>
                <a:lnTo>
                  <a:pt x="157" y="369"/>
                </a:lnTo>
                <a:lnTo>
                  <a:pt x="78" y="323"/>
                </a:lnTo>
                <a:lnTo>
                  <a:pt x="0" y="277"/>
                </a:lnTo>
                <a:lnTo>
                  <a:pt x="0" y="185"/>
                </a:lnTo>
                <a:lnTo>
                  <a:pt x="0" y="93"/>
                </a:lnTo>
                <a:lnTo>
                  <a:pt x="78" y="47"/>
                </a:lnTo>
                <a:lnTo>
                  <a:pt x="157" y="0"/>
                </a:lnTo>
                <a:close/>
              </a:path>
            </a:pathLst>
          </a:custGeom>
          <a:solidFill>
            <a:srgbClr val="FF0000"/>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SCRUM</a:t>
            </a:r>
          </a:p>
        </p:txBody>
      </p:sp>
      <p:sp>
        <p:nvSpPr>
          <p:cNvPr id="72" name="Freeform 16">
            <a:extLst>
              <a:ext uri="{FF2B5EF4-FFF2-40B4-BE49-F238E27FC236}">
                <a16:creationId xmlns:a16="http://schemas.microsoft.com/office/drawing/2014/main" id="{22169A09-658B-9048-8F9D-6A120BC0D3F1}"/>
              </a:ext>
            </a:extLst>
          </p:cNvPr>
          <p:cNvSpPr>
            <a:spLocks/>
          </p:cNvSpPr>
          <p:nvPr/>
        </p:nvSpPr>
        <p:spPr bwMode="auto">
          <a:xfrm>
            <a:off x="4624372" y="3288968"/>
            <a:ext cx="591268" cy="615128"/>
          </a:xfrm>
          <a:custGeom>
            <a:avLst/>
            <a:gdLst>
              <a:gd name="T0" fmla="*/ 157 w 315"/>
              <a:gd name="T1" fmla="*/ 0 h 369"/>
              <a:gd name="T2" fmla="*/ 236 w 315"/>
              <a:gd name="T3" fmla="*/ 47 h 369"/>
              <a:gd name="T4" fmla="*/ 315 w 315"/>
              <a:gd name="T5" fmla="*/ 93 h 369"/>
              <a:gd name="T6" fmla="*/ 315 w 315"/>
              <a:gd name="T7" fmla="*/ 185 h 369"/>
              <a:gd name="T8" fmla="*/ 315 w 315"/>
              <a:gd name="T9" fmla="*/ 277 h 369"/>
              <a:gd name="T10" fmla="*/ 236 w 315"/>
              <a:gd name="T11" fmla="*/ 323 h 369"/>
              <a:gd name="T12" fmla="*/ 157 w 315"/>
              <a:gd name="T13" fmla="*/ 369 h 369"/>
              <a:gd name="T14" fmla="*/ 78 w 315"/>
              <a:gd name="T15" fmla="*/ 323 h 369"/>
              <a:gd name="T16" fmla="*/ 0 w 315"/>
              <a:gd name="T17" fmla="*/ 277 h 369"/>
              <a:gd name="T18" fmla="*/ 0 w 315"/>
              <a:gd name="T19" fmla="*/ 185 h 369"/>
              <a:gd name="T20" fmla="*/ 0 w 315"/>
              <a:gd name="T21" fmla="*/ 93 h 369"/>
              <a:gd name="T22" fmla="*/ 78 w 315"/>
              <a:gd name="T23" fmla="*/ 47 h 369"/>
              <a:gd name="T24" fmla="*/ 157 w 315"/>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69">
                <a:moveTo>
                  <a:pt x="157" y="0"/>
                </a:moveTo>
                <a:lnTo>
                  <a:pt x="236" y="47"/>
                </a:lnTo>
                <a:lnTo>
                  <a:pt x="315" y="93"/>
                </a:lnTo>
                <a:lnTo>
                  <a:pt x="315" y="185"/>
                </a:lnTo>
                <a:lnTo>
                  <a:pt x="315" y="277"/>
                </a:lnTo>
                <a:lnTo>
                  <a:pt x="236" y="323"/>
                </a:lnTo>
                <a:lnTo>
                  <a:pt x="157" y="369"/>
                </a:lnTo>
                <a:lnTo>
                  <a:pt x="78" y="323"/>
                </a:lnTo>
                <a:lnTo>
                  <a:pt x="0" y="277"/>
                </a:lnTo>
                <a:lnTo>
                  <a:pt x="0" y="185"/>
                </a:lnTo>
                <a:lnTo>
                  <a:pt x="0" y="93"/>
                </a:lnTo>
                <a:lnTo>
                  <a:pt x="78" y="47"/>
                </a:lnTo>
                <a:lnTo>
                  <a:pt x="157" y="0"/>
                </a:lnTo>
                <a:close/>
              </a:path>
            </a:pathLst>
          </a:custGeom>
          <a:solidFill>
            <a:srgbClr val="FF0000"/>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KANBAN</a:t>
            </a:r>
          </a:p>
        </p:txBody>
      </p:sp>
      <p:sp>
        <p:nvSpPr>
          <p:cNvPr id="73" name="Freeform 12">
            <a:extLst>
              <a:ext uri="{FF2B5EF4-FFF2-40B4-BE49-F238E27FC236}">
                <a16:creationId xmlns:a16="http://schemas.microsoft.com/office/drawing/2014/main" id="{9B1AD907-36C5-EC46-BFE3-E910DA7B310C}"/>
              </a:ext>
            </a:extLst>
          </p:cNvPr>
          <p:cNvSpPr>
            <a:spLocks/>
          </p:cNvSpPr>
          <p:nvPr/>
        </p:nvSpPr>
        <p:spPr bwMode="auto">
          <a:xfrm>
            <a:off x="3439432" y="3288203"/>
            <a:ext cx="593147" cy="615128"/>
          </a:xfrm>
          <a:custGeom>
            <a:avLst/>
            <a:gdLst>
              <a:gd name="T0" fmla="*/ 158 w 316"/>
              <a:gd name="T1" fmla="*/ 0 h 369"/>
              <a:gd name="T2" fmla="*/ 237 w 316"/>
              <a:gd name="T3" fmla="*/ 46 h 369"/>
              <a:gd name="T4" fmla="*/ 316 w 316"/>
              <a:gd name="T5" fmla="*/ 92 h 369"/>
              <a:gd name="T6" fmla="*/ 316 w 316"/>
              <a:gd name="T7" fmla="*/ 185 h 369"/>
              <a:gd name="T8" fmla="*/ 316 w 316"/>
              <a:gd name="T9" fmla="*/ 277 h 369"/>
              <a:gd name="T10" fmla="*/ 237 w 316"/>
              <a:gd name="T11" fmla="*/ 323 h 369"/>
              <a:gd name="T12" fmla="*/ 158 w 316"/>
              <a:gd name="T13" fmla="*/ 369 h 369"/>
              <a:gd name="T14" fmla="*/ 79 w 316"/>
              <a:gd name="T15" fmla="*/ 323 h 369"/>
              <a:gd name="T16" fmla="*/ 0 w 316"/>
              <a:gd name="T17" fmla="*/ 277 h 369"/>
              <a:gd name="T18" fmla="*/ 0 w 316"/>
              <a:gd name="T19" fmla="*/ 185 h 369"/>
              <a:gd name="T20" fmla="*/ 0 w 316"/>
              <a:gd name="T21" fmla="*/ 92 h 369"/>
              <a:gd name="T22" fmla="*/ 79 w 316"/>
              <a:gd name="T23" fmla="*/ 46 h 369"/>
              <a:gd name="T24" fmla="*/ 158 w 316"/>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69">
                <a:moveTo>
                  <a:pt x="158" y="0"/>
                </a:moveTo>
                <a:lnTo>
                  <a:pt x="237" y="46"/>
                </a:lnTo>
                <a:lnTo>
                  <a:pt x="316" y="92"/>
                </a:lnTo>
                <a:lnTo>
                  <a:pt x="316" y="185"/>
                </a:lnTo>
                <a:lnTo>
                  <a:pt x="316" y="277"/>
                </a:lnTo>
                <a:lnTo>
                  <a:pt x="237" y="323"/>
                </a:lnTo>
                <a:lnTo>
                  <a:pt x="158" y="369"/>
                </a:lnTo>
                <a:lnTo>
                  <a:pt x="79" y="323"/>
                </a:lnTo>
                <a:lnTo>
                  <a:pt x="0" y="277"/>
                </a:lnTo>
                <a:lnTo>
                  <a:pt x="0" y="185"/>
                </a:lnTo>
                <a:lnTo>
                  <a:pt x="0" y="92"/>
                </a:lnTo>
                <a:lnTo>
                  <a:pt x="79" y="46"/>
                </a:lnTo>
                <a:lnTo>
                  <a:pt x="158" y="0"/>
                </a:lnTo>
                <a:close/>
              </a:path>
            </a:pathLst>
          </a:custGeom>
          <a:solidFill>
            <a:srgbClr val="A6C124"/>
          </a:solidFill>
          <a:ln>
            <a:solidFill>
              <a:schemeClr val="bg1"/>
            </a:solidFill>
          </a:ln>
        </p:spPr>
        <p:txBody>
          <a:bodyPr vert="horz" wrap="square" lIns="0" tIns="25718" rIns="0" bIns="25718" numCol="1" anchor="ctr" anchorCtr="0" compatLnSpc="1">
            <a:prstTxWarp prst="textNoShape">
              <a:avLst/>
            </a:prstTxWarp>
          </a:bodyPr>
          <a:lstStyle/>
          <a:p>
            <a:pPr algn="ctr"/>
            <a:r>
              <a:rPr lang="es-ES_tradnl" sz="600" dirty="0">
                <a:solidFill>
                  <a:schemeClr val="tx1"/>
                </a:solidFill>
                <a:latin typeface="Calibri" panose="020F0502020204030204" pitchFamily="34" charset="0"/>
                <a:cs typeface="Calibri" panose="020F0502020204030204" pitchFamily="34" charset="0"/>
              </a:rPr>
              <a:t>BI</a:t>
            </a:r>
          </a:p>
        </p:txBody>
      </p:sp>
      <p:sp>
        <p:nvSpPr>
          <p:cNvPr id="74" name="Rectángulo 73">
            <a:extLst>
              <a:ext uri="{FF2B5EF4-FFF2-40B4-BE49-F238E27FC236}">
                <a16:creationId xmlns:a16="http://schemas.microsoft.com/office/drawing/2014/main" id="{54E6B36D-6949-9747-88B2-BD35BFFE590F}"/>
              </a:ext>
            </a:extLst>
          </p:cNvPr>
          <p:cNvSpPr/>
          <p:nvPr/>
        </p:nvSpPr>
        <p:spPr>
          <a:xfrm>
            <a:off x="523153"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807575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80" fill="hold"/>
                                        <p:tgtEl>
                                          <p:spTgt spid="21"/>
                                        </p:tgtEl>
                                        <p:attrNameLst>
                                          <p:attrName>ppt_w</p:attrName>
                                        </p:attrNameLst>
                                      </p:cBhvr>
                                      <p:tavLst>
                                        <p:tav tm="0">
                                          <p:val>
                                            <p:fltVal val="0"/>
                                          </p:val>
                                        </p:tav>
                                        <p:tav tm="100000">
                                          <p:val>
                                            <p:strVal val="#ppt_w"/>
                                          </p:val>
                                        </p:tav>
                                      </p:tavLst>
                                    </p:anim>
                                    <p:anim calcmode="lin" valueType="num">
                                      <p:cBhvr>
                                        <p:cTn id="17" dur="80" fill="hold"/>
                                        <p:tgtEl>
                                          <p:spTgt spid="21"/>
                                        </p:tgtEl>
                                        <p:attrNameLst>
                                          <p:attrName>ppt_h</p:attrName>
                                        </p:attrNameLst>
                                      </p:cBhvr>
                                      <p:tavLst>
                                        <p:tav tm="0">
                                          <p:val>
                                            <p:fltVal val="0"/>
                                          </p:val>
                                        </p:tav>
                                        <p:tav tm="100000">
                                          <p:val>
                                            <p:strVal val="#ppt_h"/>
                                          </p:val>
                                        </p:tav>
                                      </p:tavLst>
                                    </p:anim>
                                    <p:animEffect transition="in" filter="fade">
                                      <p:cBhvr>
                                        <p:cTn id="18" dur="80"/>
                                        <p:tgtEl>
                                          <p:spTgt spid="21"/>
                                        </p:tgtEl>
                                      </p:cBhvr>
                                    </p:animEffect>
                                  </p:childTnLst>
                                </p:cTn>
                              </p:par>
                            </p:childTnLst>
                          </p:cTn>
                        </p:par>
                        <p:par>
                          <p:cTn id="19" fill="hold">
                            <p:stCondLst>
                              <p:cond delay="58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80" fill="hold"/>
                                        <p:tgtEl>
                                          <p:spTgt spid="48"/>
                                        </p:tgtEl>
                                        <p:attrNameLst>
                                          <p:attrName>ppt_w</p:attrName>
                                        </p:attrNameLst>
                                      </p:cBhvr>
                                      <p:tavLst>
                                        <p:tav tm="0">
                                          <p:val>
                                            <p:fltVal val="0"/>
                                          </p:val>
                                        </p:tav>
                                        <p:tav tm="100000">
                                          <p:val>
                                            <p:strVal val="#ppt_w"/>
                                          </p:val>
                                        </p:tav>
                                      </p:tavLst>
                                    </p:anim>
                                    <p:anim calcmode="lin" valueType="num">
                                      <p:cBhvr>
                                        <p:cTn id="23" dur="80" fill="hold"/>
                                        <p:tgtEl>
                                          <p:spTgt spid="48"/>
                                        </p:tgtEl>
                                        <p:attrNameLst>
                                          <p:attrName>ppt_h</p:attrName>
                                        </p:attrNameLst>
                                      </p:cBhvr>
                                      <p:tavLst>
                                        <p:tav tm="0">
                                          <p:val>
                                            <p:fltVal val="0"/>
                                          </p:val>
                                        </p:tav>
                                        <p:tav tm="100000">
                                          <p:val>
                                            <p:strVal val="#ppt_h"/>
                                          </p:val>
                                        </p:tav>
                                      </p:tavLst>
                                    </p:anim>
                                    <p:animEffect transition="in" filter="fade">
                                      <p:cBhvr>
                                        <p:cTn id="24" dur="80"/>
                                        <p:tgtEl>
                                          <p:spTgt spid="48"/>
                                        </p:tgtEl>
                                      </p:cBhvr>
                                    </p:animEffect>
                                  </p:childTnLst>
                                </p:cTn>
                              </p:par>
                            </p:childTnLst>
                          </p:cTn>
                        </p:par>
                        <p:par>
                          <p:cTn id="25" fill="hold">
                            <p:stCondLst>
                              <p:cond delay="660"/>
                            </p:stCondLst>
                            <p:childTnLst>
                              <p:par>
                                <p:cTn id="26" presetID="53" presetClass="entr" presetSubtype="16"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80" fill="hold"/>
                                        <p:tgtEl>
                                          <p:spTgt spid="38"/>
                                        </p:tgtEl>
                                        <p:attrNameLst>
                                          <p:attrName>ppt_w</p:attrName>
                                        </p:attrNameLst>
                                      </p:cBhvr>
                                      <p:tavLst>
                                        <p:tav tm="0">
                                          <p:val>
                                            <p:fltVal val="0"/>
                                          </p:val>
                                        </p:tav>
                                        <p:tav tm="100000">
                                          <p:val>
                                            <p:strVal val="#ppt_w"/>
                                          </p:val>
                                        </p:tav>
                                      </p:tavLst>
                                    </p:anim>
                                    <p:anim calcmode="lin" valueType="num">
                                      <p:cBhvr>
                                        <p:cTn id="29" dur="80" fill="hold"/>
                                        <p:tgtEl>
                                          <p:spTgt spid="38"/>
                                        </p:tgtEl>
                                        <p:attrNameLst>
                                          <p:attrName>ppt_h</p:attrName>
                                        </p:attrNameLst>
                                      </p:cBhvr>
                                      <p:tavLst>
                                        <p:tav tm="0">
                                          <p:val>
                                            <p:fltVal val="0"/>
                                          </p:val>
                                        </p:tav>
                                        <p:tav tm="100000">
                                          <p:val>
                                            <p:strVal val="#ppt_h"/>
                                          </p:val>
                                        </p:tav>
                                      </p:tavLst>
                                    </p:anim>
                                    <p:animEffect transition="in" filter="fade">
                                      <p:cBhvr>
                                        <p:cTn id="30" dur="80"/>
                                        <p:tgtEl>
                                          <p:spTgt spid="38"/>
                                        </p:tgtEl>
                                      </p:cBhvr>
                                    </p:animEffect>
                                  </p:childTnLst>
                                </p:cTn>
                              </p:par>
                            </p:childTnLst>
                          </p:cTn>
                        </p:par>
                        <p:par>
                          <p:cTn id="31" fill="hold">
                            <p:stCondLst>
                              <p:cond delay="740"/>
                            </p:stCondLst>
                            <p:childTnLst>
                              <p:par>
                                <p:cTn id="32" presetID="53"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80" fill="hold"/>
                                        <p:tgtEl>
                                          <p:spTgt spid="46"/>
                                        </p:tgtEl>
                                        <p:attrNameLst>
                                          <p:attrName>ppt_w</p:attrName>
                                        </p:attrNameLst>
                                      </p:cBhvr>
                                      <p:tavLst>
                                        <p:tav tm="0">
                                          <p:val>
                                            <p:fltVal val="0"/>
                                          </p:val>
                                        </p:tav>
                                        <p:tav tm="100000">
                                          <p:val>
                                            <p:strVal val="#ppt_w"/>
                                          </p:val>
                                        </p:tav>
                                      </p:tavLst>
                                    </p:anim>
                                    <p:anim calcmode="lin" valueType="num">
                                      <p:cBhvr>
                                        <p:cTn id="35" dur="80" fill="hold"/>
                                        <p:tgtEl>
                                          <p:spTgt spid="46"/>
                                        </p:tgtEl>
                                        <p:attrNameLst>
                                          <p:attrName>ppt_h</p:attrName>
                                        </p:attrNameLst>
                                      </p:cBhvr>
                                      <p:tavLst>
                                        <p:tav tm="0">
                                          <p:val>
                                            <p:fltVal val="0"/>
                                          </p:val>
                                        </p:tav>
                                        <p:tav tm="100000">
                                          <p:val>
                                            <p:strVal val="#ppt_h"/>
                                          </p:val>
                                        </p:tav>
                                      </p:tavLst>
                                    </p:anim>
                                    <p:animEffect transition="in" filter="fade">
                                      <p:cBhvr>
                                        <p:cTn id="36" dur="80"/>
                                        <p:tgtEl>
                                          <p:spTgt spid="46"/>
                                        </p:tgtEl>
                                      </p:cBhvr>
                                    </p:animEffect>
                                  </p:childTnLst>
                                </p:cTn>
                              </p:par>
                            </p:childTnLst>
                          </p:cTn>
                        </p:par>
                        <p:par>
                          <p:cTn id="37" fill="hold">
                            <p:stCondLst>
                              <p:cond delay="820"/>
                            </p:stCondLst>
                            <p:childTnLst>
                              <p:par>
                                <p:cTn id="38" presetID="53"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80" fill="hold"/>
                                        <p:tgtEl>
                                          <p:spTgt spid="14"/>
                                        </p:tgtEl>
                                        <p:attrNameLst>
                                          <p:attrName>ppt_w</p:attrName>
                                        </p:attrNameLst>
                                      </p:cBhvr>
                                      <p:tavLst>
                                        <p:tav tm="0">
                                          <p:val>
                                            <p:fltVal val="0"/>
                                          </p:val>
                                        </p:tav>
                                        <p:tav tm="100000">
                                          <p:val>
                                            <p:strVal val="#ppt_w"/>
                                          </p:val>
                                        </p:tav>
                                      </p:tavLst>
                                    </p:anim>
                                    <p:anim calcmode="lin" valueType="num">
                                      <p:cBhvr>
                                        <p:cTn id="41" dur="80" fill="hold"/>
                                        <p:tgtEl>
                                          <p:spTgt spid="14"/>
                                        </p:tgtEl>
                                        <p:attrNameLst>
                                          <p:attrName>ppt_h</p:attrName>
                                        </p:attrNameLst>
                                      </p:cBhvr>
                                      <p:tavLst>
                                        <p:tav tm="0">
                                          <p:val>
                                            <p:fltVal val="0"/>
                                          </p:val>
                                        </p:tav>
                                        <p:tav tm="100000">
                                          <p:val>
                                            <p:strVal val="#ppt_h"/>
                                          </p:val>
                                        </p:tav>
                                      </p:tavLst>
                                    </p:anim>
                                    <p:animEffect transition="in" filter="fade">
                                      <p:cBhvr>
                                        <p:cTn id="42" dur="80"/>
                                        <p:tgtEl>
                                          <p:spTgt spid="14"/>
                                        </p:tgtEl>
                                      </p:cBhvr>
                                    </p:animEffect>
                                  </p:childTnLst>
                                </p:cTn>
                              </p:par>
                            </p:childTnLst>
                          </p:cTn>
                        </p:par>
                        <p:par>
                          <p:cTn id="43" fill="hold">
                            <p:stCondLst>
                              <p:cond delay="900"/>
                            </p:stCondLst>
                            <p:childTnLst>
                              <p:par>
                                <p:cTn id="44" presetID="53" presetClass="entr" presetSubtype="16"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80" fill="hold"/>
                                        <p:tgtEl>
                                          <p:spTgt spid="42"/>
                                        </p:tgtEl>
                                        <p:attrNameLst>
                                          <p:attrName>ppt_w</p:attrName>
                                        </p:attrNameLst>
                                      </p:cBhvr>
                                      <p:tavLst>
                                        <p:tav tm="0">
                                          <p:val>
                                            <p:fltVal val="0"/>
                                          </p:val>
                                        </p:tav>
                                        <p:tav tm="100000">
                                          <p:val>
                                            <p:strVal val="#ppt_w"/>
                                          </p:val>
                                        </p:tav>
                                      </p:tavLst>
                                    </p:anim>
                                    <p:anim calcmode="lin" valueType="num">
                                      <p:cBhvr>
                                        <p:cTn id="47" dur="80" fill="hold"/>
                                        <p:tgtEl>
                                          <p:spTgt spid="42"/>
                                        </p:tgtEl>
                                        <p:attrNameLst>
                                          <p:attrName>ppt_h</p:attrName>
                                        </p:attrNameLst>
                                      </p:cBhvr>
                                      <p:tavLst>
                                        <p:tav tm="0">
                                          <p:val>
                                            <p:fltVal val="0"/>
                                          </p:val>
                                        </p:tav>
                                        <p:tav tm="100000">
                                          <p:val>
                                            <p:strVal val="#ppt_h"/>
                                          </p:val>
                                        </p:tav>
                                      </p:tavLst>
                                    </p:anim>
                                    <p:animEffect transition="in" filter="fade">
                                      <p:cBhvr>
                                        <p:cTn id="48" dur="80"/>
                                        <p:tgtEl>
                                          <p:spTgt spid="42"/>
                                        </p:tgtEl>
                                      </p:cBhvr>
                                    </p:animEffect>
                                  </p:childTnLst>
                                </p:cTn>
                              </p:par>
                            </p:childTnLst>
                          </p:cTn>
                        </p:par>
                        <p:par>
                          <p:cTn id="49" fill="hold">
                            <p:stCondLst>
                              <p:cond delay="98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80" fill="hold"/>
                                        <p:tgtEl>
                                          <p:spTgt spid="20"/>
                                        </p:tgtEl>
                                        <p:attrNameLst>
                                          <p:attrName>ppt_w</p:attrName>
                                        </p:attrNameLst>
                                      </p:cBhvr>
                                      <p:tavLst>
                                        <p:tav tm="0">
                                          <p:val>
                                            <p:fltVal val="0"/>
                                          </p:val>
                                        </p:tav>
                                        <p:tav tm="100000">
                                          <p:val>
                                            <p:strVal val="#ppt_w"/>
                                          </p:val>
                                        </p:tav>
                                      </p:tavLst>
                                    </p:anim>
                                    <p:anim calcmode="lin" valueType="num">
                                      <p:cBhvr>
                                        <p:cTn id="53" dur="80" fill="hold"/>
                                        <p:tgtEl>
                                          <p:spTgt spid="20"/>
                                        </p:tgtEl>
                                        <p:attrNameLst>
                                          <p:attrName>ppt_h</p:attrName>
                                        </p:attrNameLst>
                                      </p:cBhvr>
                                      <p:tavLst>
                                        <p:tav tm="0">
                                          <p:val>
                                            <p:fltVal val="0"/>
                                          </p:val>
                                        </p:tav>
                                        <p:tav tm="100000">
                                          <p:val>
                                            <p:strVal val="#ppt_h"/>
                                          </p:val>
                                        </p:tav>
                                      </p:tavLst>
                                    </p:anim>
                                    <p:animEffect transition="in" filter="fade">
                                      <p:cBhvr>
                                        <p:cTn id="54" dur="80"/>
                                        <p:tgtEl>
                                          <p:spTgt spid="20"/>
                                        </p:tgtEl>
                                      </p:cBhvr>
                                    </p:animEffect>
                                  </p:childTnLst>
                                </p:cTn>
                              </p:par>
                            </p:childTnLst>
                          </p:cTn>
                        </p:par>
                        <p:par>
                          <p:cTn id="55" fill="hold">
                            <p:stCondLst>
                              <p:cond delay="106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80" fill="hold"/>
                                        <p:tgtEl>
                                          <p:spTgt spid="40"/>
                                        </p:tgtEl>
                                        <p:attrNameLst>
                                          <p:attrName>ppt_w</p:attrName>
                                        </p:attrNameLst>
                                      </p:cBhvr>
                                      <p:tavLst>
                                        <p:tav tm="0">
                                          <p:val>
                                            <p:fltVal val="0"/>
                                          </p:val>
                                        </p:tav>
                                        <p:tav tm="100000">
                                          <p:val>
                                            <p:strVal val="#ppt_w"/>
                                          </p:val>
                                        </p:tav>
                                      </p:tavLst>
                                    </p:anim>
                                    <p:anim calcmode="lin" valueType="num">
                                      <p:cBhvr>
                                        <p:cTn id="59" dur="80" fill="hold"/>
                                        <p:tgtEl>
                                          <p:spTgt spid="40"/>
                                        </p:tgtEl>
                                        <p:attrNameLst>
                                          <p:attrName>ppt_h</p:attrName>
                                        </p:attrNameLst>
                                      </p:cBhvr>
                                      <p:tavLst>
                                        <p:tav tm="0">
                                          <p:val>
                                            <p:fltVal val="0"/>
                                          </p:val>
                                        </p:tav>
                                        <p:tav tm="100000">
                                          <p:val>
                                            <p:strVal val="#ppt_h"/>
                                          </p:val>
                                        </p:tav>
                                      </p:tavLst>
                                    </p:anim>
                                    <p:animEffect transition="in" filter="fade">
                                      <p:cBhvr>
                                        <p:cTn id="60" dur="80"/>
                                        <p:tgtEl>
                                          <p:spTgt spid="40"/>
                                        </p:tgtEl>
                                      </p:cBhvr>
                                    </p:animEffect>
                                  </p:childTnLst>
                                </p:cTn>
                              </p:par>
                            </p:childTnLst>
                          </p:cTn>
                        </p:par>
                        <p:par>
                          <p:cTn id="61" fill="hold">
                            <p:stCondLst>
                              <p:cond delay="1140"/>
                            </p:stCondLst>
                            <p:childTnLst>
                              <p:par>
                                <p:cTn id="62" presetID="53" presetClass="entr" presetSubtype="16" fill="hold" grpId="0" nodeType="after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p:cTn id="64" dur="80" fill="hold"/>
                                        <p:tgtEl>
                                          <p:spTgt spid="73"/>
                                        </p:tgtEl>
                                        <p:attrNameLst>
                                          <p:attrName>ppt_w</p:attrName>
                                        </p:attrNameLst>
                                      </p:cBhvr>
                                      <p:tavLst>
                                        <p:tav tm="0">
                                          <p:val>
                                            <p:fltVal val="0"/>
                                          </p:val>
                                        </p:tav>
                                        <p:tav tm="100000">
                                          <p:val>
                                            <p:strVal val="#ppt_w"/>
                                          </p:val>
                                        </p:tav>
                                      </p:tavLst>
                                    </p:anim>
                                    <p:anim calcmode="lin" valueType="num">
                                      <p:cBhvr>
                                        <p:cTn id="65" dur="80" fill="hold"/>
                                        <p:tgtEl>
                                          <p:spTgt spid="73"/>
                                        </p:tgtEl>
                                        <p:attrNameLst>
                                          <p:attrName>ppt_h</p:attrName>
                                        </p:attrNameLst>
                                      </p:cBhvr>
                                      <p:tavLst>
                                        <p:tav tm="0">
                                          <p:val>
                                            <p:fltVal val="0"/>
                                          </p:val>
                                        </p:tav>
                                        <p:tav tm="100000">
                                          <p:val>
                                            <p:strVal val="#ppt_h"/>
                                          </p:val>
                                        </p:tav>
                                      </p:tavLst>
                                    </p:anim>
                                    <p:animEffect transition="in" filter="fade">
                                      <p:cBhvr>
                                        <p:cTn id="66" dur="80"/>
                                        <p:tgtEl>
                                          <p:spTgt spid="73"/>
                                        </p:tgtEl>
                                      </p:cBhvr>
                                    </p:animEffect>
                                  </p:childTnLst>
                                </p:cTn>
                              </p:par>
                            </p:childTnLst>
                          </p:cTn>
                        </p:par>
                        <p:par>
                          <p:cTn id="67" fill="hold">
                            <p:stCondLst>
                              <p:cond delay="1220"/>
                            </p:stCondLst>
                            <p:childTnLst>
                              <p:par>
                                <p:cTn id="68" presetID="2" presetClass="entr" presetSubtype="4"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fill="hold"/>
                                        <p:tgtEl>
                                          <p:spTgt spid="67"/>
                                        </p:tgtEl>
                                        <p:attrNameLst>
                                          <p:attrName>ppt_x</p:attrName>
                                        </p:attrNameLst>
                                      </p:cBhvr>
                                      <p:tavLst>
                                        <p:tav tm="0">
                                          <p:val>
                                            <p:strVal val="#ppt_x"/>
                                          </p:val>
                                        </p:tav>
                                        <p:tav tm="100000">
                                          <p:val>
                                            <p:strVal val="#ppt_x"/>
                                          </p:val>
                                        </p:tav>
                                      </p:tavLst>
                                    </p:anim>
                                    <p:anim calcmode="lin" valueType="num">
                                      <p:cBhvr additive="base">
                                        <p:cTn id="71" dur="500" fill="hold"/>
                                        <p:tgtEl>
                                          <p:spTgt spid="67"/>
                                        </p:tgtEl>
                                        <p:attrNameLst>
                                          <p:attrName>ppt_y</p:attrName>
                                        </p:attrNameLst>
                                      </p:cBhvr>
                                      <p:tavLst>
                                        <p:tav tm="0">
                                          <p:val>
                                            <p:strVal val="1+#ppt_h/2"/>
                                          </p:val>
                                        </p:tav>
                                        <p:tav tm="100000">
                                          <p:val>
                                            <p:strVal val="#ppt_y"/>
                                          </p:val>
                                        </p:tav>
                                      </p:tavLst>
                                    </p:anim>
                                  </p:childTnLst>
                                </p:cTn>
                              </p:par>
                            </p:childTnLst>
                          </p:cTn>
                        </p:par>
                        <p:par>
                          <p:cTn id="72" fill="hold">
                            <p:stCondLst>
                              <p:cond delay="1720"/>
                            </p:stCondLst>
                            <p:childTnLst>
                              <p:par>
                                <p:cTn id="73" presetID="53" presetClass="entr" presetSubtype="16"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80" fill="hold"/>
                                        <p:tgtEl>
                                          <p:spTgt spid="44"/>
                                        </p:tgtEl>
                                        <p:attrNameLst>
                                          <p:attrName>ppt_w</p:attrName>
                                        </p:attrNameLst>
                                      </p:cBhvr>
                                      <p:tavLst>
                                        <p:tav tm="0">
                                          <p:val>
                                            <p:fltVal val="0"/>
                                          </p:val>
                                        </p:tav>
                                        <p:tav tm="100000">
                                          <p:val>
                                            <p:strVal val="#ppt_w"/>
                                          </p:val>
                                        </p:tav>
                                      </p:tavLst>
                                    </p:anim>
                                    <p:anim calcmode="lin" valueType="num">
                                      <p:cBhvr>
                                        <p:cTn id="76" dur="80" fill="hold"/>
                                        <p:tgtEl>
                                          <p:spTgt spid="44"/>
                                        </p:tgtEl>
                                        <p:attrNameLst>
                                          <p:attrName>ppt_h</p:attrName>
                                        </p:attrNameLst>
                                      </p:cBhvr>
                                      <p:tavLst>
                                        <p:tav tm="0">
                                          <p:val>
                                            <p:fltVal val="0"/>
                                          </p:val>
                                        </p:tav>
                                        <p:tav tm="100000">
                                          <p:val>
                                            <p:strVal val="#ppt_h"/>
                                          </p:val>
                                        </p:tav>
                                      </p:tavLst>
                                    </p:anim>
                                    <p:animEffect transition="in" filter="fade">
                                      <p:cBhvr>
                                        <p:cTn id="77" dur="80"/>
                                        <p:tgtEl>
                                          <p:spTgt spid="44"/>
                                        </p:tgtEl>
                                      </p:cBhvr>
                                    </p:animEffect>
                                  </p:childTnLst>
                                </p:cTn>
                              </p:par>
                            </p:childTnLst>
                          </p:cTn>
                        </p:par>
                        <p:par>
                          <p:cTn id="78" fill="hold">
                            <p:stCondLst>
                              <p:cond delay="1800"/>
                            </p:stCondLst>
                            <p:childTnLst>
                              <p:par>
                                <p:cTn id="79" presetID="53" presetClass="entr" presetSubtype="16"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80" fill="hold"/>
                                        <p:tgtEl>
                                          <p:spTgt spid="16"/>
                                        </p:tgtEl>
                                        <p:attrNameLst>
                                          <p:attrName>ppt_w</p:attrName>
                                        </p:attrNameLst>
                                      </p:cBhvr>
                                      <p:tavLst>
                                        <p:tav tm="0">
                                          <p:val>
                                            <p:fltVal val="0"/>
                                          </p:val>
                                        </p:tav>
                                        <p:tav tm="100000">
                                          <p:val>
                                            <p:strVal val="#ppt_w"/>
                                          </p:val>
                                        </p:tav>
                                      </p:tavLst>
                                    </p:anim>
                                    <p:anim calcmode="lin" valueType="num">
                                      <p:cBhvr>
                                        <p:cTn id="82" dur="80" fill="hold"/>
                                        <p:tgtEl>
                                          <p:spTgt spid="16"/>
                                        </p:tgtEl>
                                        <p:attrNameLst>
                                          <p:attrName>ppt_h</p:attrName>
                                        </p:attrNameLst>
                                      </p:cBhvr>
                                      <p:tavLst>
                                        <p:tav tm="0">
                                          <p:val>
                                            <p:fltVal val="0"/>
                                          </p:val>
                                        </p:tav>
                                        <p:tav tm="100000">
                                          <p:val>
                                            <p:strVal val="#ppt_h"/>
                                          </p:val>
                                        </p:tav>
                                      </p:tavLst>
                                    </p:anim>
                                    <p:animEffect transition="in" filter="fade">
                                      <p:cBhvr>
                                        <p:cTn id="83" dur="80"/>
                                        <p:tgtEl>
                                          <p:spTgt spid="16"/>
                                        </p:tgtEl>
                                      </p:cBhvr>
                                    </p:animEffect>
                                  </p:childTnLst>
                                </p:cTn>
                              </p:par>
                            </p:childTnLst>
                          </p:cTn>
                        </p:par>
                        <p:par>
                          <p:cTn id="84" fill="hold">
                            <p:stCondLst>
                              <p:cond delay="1880"/>
                            </p:stCondLst>
                            <p:childTnLst>
                              <p:par>
                                <p:cTn id="85" presetID="22" presetClass="entr" presetSubtype="2"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right)">
                                      <p:cBhvr>
                                        <p:cTn id="87" dur="250"/>
                                        <p:tgtEl>
                                          <p:spTgt spid="64"/>
                                        </p:tgtEl>
                                      </p:cBhvr>
                                    </p:animEffect>
                                  </p:childTnLst>
                                </p:cTn>
                              </p:par>
                            </p:childTnLst>
                          </p:cTn>
                        </p:par>
                        <p:par>
                          <p:cTn id="88" fill="hold">
                            <p:stCondLst>
                              <p:cond delay="2130"/>
                            </p:stCondLst>
                            <p:childTnLst>
                              <p:par>
                                <p:cTn id="89" presetID="53" presetClass="entr" presetSubtype="16"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80" fill="hold"/>
                                        <p:tgtEl>
                                          <p:spTgt spid="70"/>
                                        </p:tgtEl>
                                        <p:attrNameLst>
                                          <p:attrName>ppt_w</p:attrName>
                                        </p:attrNameLst>
                                      </p:cBhvr>
                                      <p:tavLst>
                                        <p:tav tm="0">
                                          <p:val>
                                            <p:fltVal val="0"/>
                                          </p:val>
                                        </p:tav>
                                        <p:tav tm="100000">
                                          <p:val>
                                            <p:strVal val="#ppt_w"/>
                                          </p:val>
                                        </p:tav>
                                      </p:tavLst>
                                    </p:anim>
                                    <p:anim calcmode="lin" valueType="num">
                                      <p:cBhvr>
                                        <p:cTn id="92" dur="80" fill="hold"/>
                                        <p:tgtEl>
                                          <p:spTgt spid="70"/>
                                        </p:tgtEl>
                                        <p:attrNameLst>
                                          <p:attrName>ppt_h</p:attrName>
                                        </p:attrNameLst>
                                      </p:cBhvr>
                                      <p:tavLst>
                                        <p:tav tm="0">
                                          <p:val>
                                            <p:fltVal val="0"/>
                                          </p:val>
                                        </p:tav>
                                        <p:tav tm="100000">
                                          <p:val>
                                            <p:strVal val="#ppt_h"/>
                                          </p:val>
                                        </p:tav>
                                      </p:tavLst>
                                    </p:anim>
                                    <p:animEffect transition="in" filter="fade">
                                      <p:cBhvr>
                                        <p:cTn id="93" dur="80"/>
                                        <p:tgtEl>
                                          <p:spTgt spid="70"/>
                                        </p:tgtEl>
                                      </p:cBhvr>
                                    </p:animEffect>
                                  </p:childTnLst>
                                </p:cTn>
                              </p:par>
                            </p:childTnLst>
                          </p:cTn>
                        </p:par>
                        <p:par>
                          <p:cTn id="94" fill="hold">
                            <p:stCondLst>
                              <p:cond delay="2210"/>
                            </p:stCondLst>
                            <p:childTnLst>
                              <p:par>
                                <p:cTn id="95" presetID="53" presetClass="entr" presetSubtype="16" fill="hold" grpId="0" nodeType="after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p:cTn id="97" dur="80" fill="hold"/>
                                        <p:tgtEl>
                                          <p:spTgt spid="72"/>
                                        </p:tgtEl>
                                        <p:attrNameLst>
                                          <p:attrName>ppt_w</p:attrName>
                                        </p:attrNameLst>
                                      </p:cBhvr>
                                      <p:tavLst>
                                        <p:tav tm="0">
                                          <p:val>
                                            <p:fltVal val="0"/>
                                          </p:val>
                                        </p:tav>
                                        <p:tav tm="100000">
                                          <p:val>
                                            <p:strVal val="#ppt_w"/>
                                          </p:val>
                                        </p:tav>
                                      </p:tavLst>
                                    </p:anim>
                                    <p:anim calcmode="lin" valueType="num">
                                      <p:cBhvr>
                                        <p:cTn id="98" dur="80" fill="hold"/>
                                        <p:tgtEl>
                                          <p:spTgt spid="72"/>
                                        </p:tgtEl>
                                        <p:attrNameLst>
                                          <p:attrName>ppt_h</p:attrName>
                                        </p:attrNameLst>
                                      </p:cBhvr>
                                      <p:tavLst>
                                        <p:tav tm="0">
                                          <p:val>
                                            <p:fltVal val="0"/>
                                          </p:val>
                                        </p:tav>
                                        <p:tav tm="100000">
                                          <p:val>
                                            <p:strVal val="#ppt_h"/>
                                          </p:val>
                                        </p:tav>
                                      </p:tavLst>
                                    </p:anim>
                                    <p:animEffect transition="in" filter="fade">
                                      <p:cBhvr>
                                        <p:cTn id="99" dur="80"/>
                                        <p:tgtEl>
                                          <p:spTgt spid="72"/>
                                        </p:tgtEl>
                                      </p:cBhvr>
                                    </p:animEffect>
                                  </p:childTnLst>
                                </p:cTn>
                              </p:par>
                            </p:childTnLst>
                          </p:cTn>
                        </p:par>
                        <p:par>
                          <p:cTn id="100" fill="hold">
                            <p:stCondLst>
                              <p:cond delay="2290"/>
                            </p:stCondLst>
                            <p:childTnLst>
                              <p:par>
                                <p:cTn id="101" presetID="22" presetClass="entr" presetSubtype="2"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right)">
                                      <p:cBhvr>
                                        <p:cTn id="103" dur="250"/>
                                        <p:tgtEl>
                                          <p:spTgt spid="63"/>
                                        </p:tgtEl>
                                      </p:cBhvr>
                                    </p:animEffect>
                                  </p:childTnLst>
                                </p:cTn>
                              </p:par>
                            </p:childTnLst>
                          </p:cTn>
                        </p:par>
                        <p:par>
                          <p:cTn id="104" fill="hold">
                            <p:stCondLst>
                              <p:cond delay="2540"/>
                            </p:stCondLst>
                            <p:childTnLst>
                              <p:par>
                                <p:cTn id="105" presetID="53" presetClass="entr" presetSubtype="16"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80" fill="hold"/>
                                        <p:tgtEl>
                                          <p:spTgt spid="15"/>
                                        </p:tgtEl>
                                        <p:attrNameLst>
                                          <p:attrName>ppt_w</p:attrName>
                                        </p:attrNameLst>
                                      </p:cBhvr>
                                      <p:tavLst>
                                        <p:tav tm="0">
                                          <p:val>
                                            <p:fltVal val="0"/>
                                          </p:val>
                                        </p:tav>
                                        <p:tav tm="100000">
                                          <p:val>
                                            <p:strVal val="#ppt_w"/>
                                          </p:val>
                                        </p:tav>
                                      </p:tavLst>
                                    </p:anim>
                                    <p:anim calcmode="lin" valueType="num">
                                      <p:cBhvr>
                                        <p:cTn id="108" dur="80" fill="hold"/>
                                        <p:tgtEl>
                                          <p:spTgt spid="15"/>
                                        </p:tgtEl>
                                        <p:attrNameLst>
                                          <p:attrName>ppt_h</p:attrName>
                                        </p:attrNameLst>
                                      </p:cBhvr>
                                      <p:tavLst>
                                        <p:tav tm="0">
                                          <p:val>
                                            <p:fltVal val="0"/>
                                          </p:val>
                                        </p:tav>
                                        <p:tav tm="100000">
                                          <p:val>
                                            <p:strVal val="#ppt_h"/>
                                          </p:val>
                                        </p:tav>
                                      </p:tavLst>
                                    </p:anim>
                                    <p:animEffect transition="in" filter="fade">
                                      <p:cBhvr>
                                        <p:cTn id="109" dur="80"/>
                                        <p:tgtEl>
                                          <p:spTgt spid="15"/>
                                        </p:tgtEl>
                                      </p:cBhvr>
                                    </p:animEffect>
                                  </p:childTnLst>
                                </p:cTn>
                              </p:par>
                            </p:childTnLst>
                          </p:cTn>
                        </p:par>
                        <p:par>
                          <p:cTn id="110" fill="hold">
                            <p:stCondLst>
                              <p:cond delay="2620"/>
                            </p:stCondLst>
                            <p:childTnLst>
                              <p:par>
                                <p:cTn id="111" presetID="53" presetClass="entr" presetSubtype="16"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 calcmode="lin" valueType="num">
                                      <p:cBhvr>
                                        <p:cTn id="113" dur="80" fill="hold"/>
                                        <p:tgtEl>
                                          <p:spTgt spid="35"/>
                                        </p:tgtEl>
                                        <p:attrNameLst>
                                          <p:attrName>ppt_w</p:attrName>
                                        </p:attrNameLst>
                                      </p:cBhvr>
                                      <p:tavLst>
                                        <p:tav tm="0">
                                          <p:val>
                                            <p:fltVal val="0"/>
                                          </p:val>
                                        </p:tav>
                                        <p:tav tm="100000">
                                          <p:val>
                                            <p:strVal val="#ppt_w"/>
                                          </p:val>
                                        </p:tav>
                                      </p:tavLst>
                                    </p:anim>
                                    <p:anim calcmode="lin" valueType="num">
                                      <p:cBhvr>
                                        <p:cTn id="114" dur="80" fill="hold"/>
                                        <p:tgtEl>
                                          <p:spTgt spid="35"/>
                                        </p:tgtEl>
                                        <p:attrNameLst>
                                          <p:attrName>ppt_h</p:attrName>
                                        </p:attrNameLst>
                                      </p:cBhvr>
                                      <p:tavLst>
                                        <p:tav tm="0">
                                          <p:val>
                                            <p:fltVal val="0"/>
                                          </p:val>
                                        </p:tav>
                                        <p:tav tm="100000">
                                          <p:val>
                                            <p:strVal val="#ppt_h"/>
                                          </p:val>
                                        </p:tav>
                                      </p:tavLst>
                                    </p:anim>
                                    <p:animEffect transition="in" filter="fade">
                                      <p:cBhvr>
                                        <p:cTn id="115" dur="80"/>
                                        <p:tgtEl>
                                          <p:spTgt spid="35"/>
                                        </p:tgtEl>
                                      </p:cBhvr>
                                    </p:animEffect>
                                  </p:childTnLst>
                                </p:cTn>
                              </p:par>
                            </p:childTnLst>
                          </p:cTn>
                        </p:par>
                        <p:par>
                          <p:cTn id="116" fill="hold">
                            <p:stCondLst>
                              <p:cond delay="2700"/>
                            </p:stCondLst>
                            <p:childTnLst>
                              <p:par>
                                <p:cTn id="117" presetID="22" presetClass="entr" presetSubtype="8" fill="hold" grpId="0" nodeType="after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wipe(left)">
                                      <p:cBhvr>
                                        <p:cTn id="119" dur="250"/>
                                        <p:tgtEl>
                                          <p:spTgt spid="66"/>
                                        </p:tgtEl>
                                      </p:cBhvr>
                                    </p:animEffect>
                                  </p:childTnLst>
                                </p:cTn>
                              </p:par>
                            </p:childTnLst>
                          </p:cTn>
                        </p:par>
                        <p:par>
                          <p:cTn id="120" fill="hold">
                            <p:stCondLst>
                              <p:cond delay="2950"/>
                            </p:stCondLst>
                            <p:childTnLst>
                              <p:par>
                                <p:cTn id="121" presetID="53" presetClass="entr" presetSubtype="16" fill="hold" grpId="0" nodeType="after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80" fill="hold"/>
                                        <p:tgtEl>
                                          <p:spTgt spid="22"/>
                                        </p:tgtEl>
                                        <p:attrNameLst>
                                          <p:attrName>ppt_w</p:attrName>
                                        </p:attrNameLst>
                                      </p:cBhvr>
                                      <p:tavLst>
                                        <p:tav tm="0">
                                          <p:val>
                                            <p:fltVal val="0"/>
                                          </p:val>
                                        </p:tav>
                                        <p:tav tm="100000">
                                          <p:val>
                                            <p:strVal val="#ppt_w"/>
                                          </p:val>
                                        </p:tav>
                                      </p:tavLst>
                                    </p:anim>
                                    <p:anim calcmode="lin" valueType="num">
                                      <p:cBhvr>
                                        <p:cTn id="124" dur="80" fill="hold"/>
                                        <p:tgtEl>
                                          <p:spTgt spid="22"/>
                                        </p:tgtEl>
                                        <p:attrNameLst>
                                          <p:attrName>ppt_h</p:attrName>
                                        </p:attrNameLst>
                                      </p:cBhvr>
                                      <p:tavLst>
                                        <p:tav tm="0">
                                          <p:val>
                                            <p:fltVal val="0"/>
                                          </p:val>
                                        </p:tav>
                                        <p:tav tm="100000">
                                          <p:val>
                                            <p:strVal val="#ppt_h"/>
                                          </p:val>
                                        </p:tav>
                                      </p:tavLst>
                                    </p:anim>
                                    <p:animEffect transition="in" filter="fade">
                                      <p:cBhvr>
                                        <p:cTn id="125" dur="80"/>
                                        <p:tgtEl>
                                          <p:spTgt spid="22"/>
                                        </p:tgtEl>
                                      </p:cBhvr>
                                    </p:animEffect>
                                  </p:childTnLst>
                                </p:cTn>
                              </p:par>
                            </p:childTnLst>
                          </p:cTn>
                        </p:par>
                        <p:par>
                          <p:cTn id="126" fill="hold">
                            <p:stCondLst>
                              <p:cond delay="3030"/>
                            </p:stCondLst>
                            <p:childTnLst>
                              <p:par>
                                <p:cTn id="127" presetID="53" presetClass="entr" presetSubtype="16" fill="hold" grpId="0" nodeType="afterEffect">
                                  <p:stCondLst>
                                    <p:cond delay="0"/>
                                  </p:stCondLst>
                                  <p:childTnLst>
                                    <p:set>
                                      <p:cBhvr>
                                        <p:cTn id="128" dur="1" fill="hold">
                                          <p:stCondLst>
                                            <p:cond delay="0"/>
                                          </p:stCondLst>
                                        </p:cTn>
                                        <p:tgtEl>
                                          <p:spTgt spid="17"/>
                                        </p:tgtEl>
                                        <p:attrNameLst>
                                          <p:attrName>style.visibility</p:attrName>
                                        </p:attrNameLst>
                                      </p:cBhvr>
                                      <p:to>
                                        <p:strVal val="visible"/>
                                      </p:to>
                                    </p:set>
                                    <p:anim calcmode="lin" valueType="num">
                                      <p:cBhvr>
                                        <p:cTn id="129" dur="80" fill="hold"/>
                                        <p:tgtEl>
                                          <p:spTgt spid="17"/>
                                        </p:tgtEl>
                                        <p:attrNameLst>
                                          <p:attrName>ppt_w</p:attrName>
                                        </p:attrNameLst>
                                      </p:cBhvr>
                                      <p:tavLst>
                                        <p:tav tm="0">
                                          <p:val>
                                            <p:fltVal val="0"/>
                                          </p:val>
                                        </p:tav>
                                        <p:tav tm="100000">
                                          <p:val>
                                            <p:strVal val="#ppt_w"/>
                                          </p:val>
                                        </p:tav>
                                      </p:tavLst>
                                    </p:anim>
                                    <p:anim calcmode="lin" valueType="num">
                                      <p:cBhvr>
                                        <p:cTn id="130" dur="80" fill="hold"/>
                                        <p:tgtEl>
                                          <p:spTgt spid="17"/>
                                        </p:tgtEl>
                                        <p:attrNameLst>
                                          <p:attrName>ppt_h</p:attrName>
                                        </p:attrNameLst>
                                      </p:cBhvr>
                                      <p:tavLst>
                                        <p:tav tm="0">
                                          <p:val>
                                            <p:fltVal val="0"/>
                                          </p:val>
                                        </p:tav>
                                        <p:tav tm="100000">
                                          <p:val>
                                            <p:strVal val="#ppt_h"/>
                                          </p:val>
                                        </p:tav>
                                      </p:tavLst>
                                    </p:anim>
                                    <p:animEffect transition="in" filter="fade">
                                      <p:cBhvr>
                                        <p:cTn id="131" dur="80"/>
                                        <p:tgtEl>
                                          <p:spTgt spid="17"/>
                                        </p:tgtEl>
                                      </p:cBhvr>
                                    </p:animEffect>
                                  </p:childTnLst>
                                </p:cTn>
                              </p:par>
                            </p:childTnLst>
                          </p:cTn>
                        </p:par>
                        <p:par>
                          <p:cTn id="132" fill="hold">
                            <p:stCondLst>
                              <p:cond delay="3110"/>
                            </p:stCondLst>
                            <p:childTnLst>
                              <p:par>
                                <p:cTn id="133" presetID="22" presetClass="entr" presetSubtype="8" fill="hold" grpId="0" nodeType="afterEffect">
                                  <p:stCondLst>
                                    <p:cond delay="0"/>
                                  </p:stCondLst>
                                  <p:childTnLst>
                                    <p:set>
                                      <p:cBhvr>
                                        <p:cTn id="134" dur="1" fill="hold">
                                          <p:stCondLst>
                                            <p:cond delay="0"/>
                                          </p:stCondLst>
                                        </p:cTn>
                                        <p:tgtEl>
                                          <p:spTgt spid="65"/>
                                        </p:tgtEl>
                                        <p:attrNameLst>
                                          <p:attrName>style.visibility</p:attrName>
                                        </p:attrNameLst>
                                      </p:cBhvr>
                                      <p:to>
                                        <p:strVal val="visible"/>
                                      </p:to>
                                    </p:set>
                                    <p:animEffect transition="in" filter="wipe(left)">
                                      <p:cBhvr>
                                        <p:cTn id="135"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0" grpId="0" animBg="1"/>
      <p:bldP spid="21" grpId="0" animBg="1"/>
      <p:bldP spid="22" grpId="0" animBg="1"/>
      <p:bldP spid="35" grpId="0" animBg="1"/>
      <p:bldP spid="38" grpId="0" animBg="1"/>
      <p:bldP spid="40" grpId="0" animBg="1"/>
      <p:bldP spid="42" grpId="0" animBg="1"/>
      <p:bldP spid="44" grpId="0" animBg="1"/>
      <p:bldP spid="46" grpId="0" animBg="1"/>
      <p:bldP spid="48" grpId="0" animBg="1"/>
      <p:bldP spid="63" grpId="0"/>
      <p:bldP spid="64" grpId="0"/>
      <p:bldP spid="65" grpId="0"/>
      <p:bldP spid="66" grpId="0"/>
      <p:bldP spid="67" grpId="0"/>
      <p:bldP spid="68" grpId="0"/>
      <p:bldP spid="69" grpId="0"/>
      <p:bldP spid="70" grpId="0" animBg="1"/>
      <p:bldP spid="72"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
          <p:cNvSpPr txBox="1"/>
          <p:nvPr/>
        </p:nvSpPr>
        <p:spPr>
          <a:xfrm>
            <a:off x="740218" y="192233"/>
            <a:ext cx="4974782" cy="450123"/>
          </a:xfrm>
          <a:prstGeom prst="rect">
            <a:avLst/>
          </a:prstGeom>
          <a:noFill/>
          <a:ln>
            <a:noFill/>
          </a:ln>
        </p:spPr>
        <p:txBody>
          <a:bodyPr spcFirstLastPara="1" wrap="square" lIns="34275" tIns="17125" rIns="34275" bIns="17125" anchor="t" anchorCtr="0">
            <a:spAutoFit/>
          </a:bodyPr>
          <a:lstStyle/>
          <a:p>
            <a:pPr marL="0" marR="0" lvl="0" indent="0" algn="l" rtl="0">
              <a:spcBef>
                <a:spcPts val="0"/>
              </a:spcBef>
              <a:spcAft>
                <a:spcPts val="0"/>
              </a:spcAft>
              <a:buNone/>
            </a:pPr>
            <a:r>
              <a:rPr lang="es-ES_tradnl" sz="2700" b="1" dirty="0">
                <a:solidFill>
                  <a:srgbClr val="7F7F7F"/>
                </a:solidFill>
                <a:latin typeface="Open Sans"/>
                <a:ea typeface="Open Sans"/>
                <a:cs typeface="Open Sans"/>
                <a:sym typeface="Open Sans"/>
              </a:rPr>
              <a:t>Beneficios de usar </a:t>
            </a:r>
            <a:r>
              <a:rPr lang="es-ES_tradnl" sz="2700" b="1" dirty="0">
                <a:solidFill>
                  <a:srgbClr val="0660D3"/>
                </a:solidFill>
                <a:latin typeface="Open Sans"/>
                <a:ea typeface="Open Sans"/>
                <a:cs typeface="Open Sans"/>
                <a:sym typeface="Open Sans"/>
              </a:rPr>
              <a:t>KMS</a:t>
            </a:r>
            <a:r>
              <a:rPr lang="es-ES_tradnl" sz="2700" b="1" dirty="0">
                <a:solidFill>
                  <a:srgbClr val="7F7F7F"/>
                </a:solidFill>
                <a:latin typeface="Open Sans"/>
                <a:ea typeface="Open Sans"/>
                <a:cs typeface="Open Sans"/>
                <a:sym typeface="Open Sans"/>
              </a:rPr>
              <a:t>?</a:t>
            </a:r>
            <a:endParaRPr lang="es-ES_tradnl" dirty="0"/>
          </a:p>
        </p:txBody>
      </p:sp>
      <p:sp>
        <p:nvSpPr>
          <p:cNvPr id="335" name="Google Shape;335;p5"/>
          <p:cNvSpPr txBox="1"/>
          <p:nvPr/>
        </p:nvSpPr>
        <p:spPr>
          <a:xfrm>
            <a:off x="819598" y="613339"/>
            <a:ext cx="3447602" cy="173084"/>
          </a:xfrm>
          <a:prstGeom prst="rect">
            <a:avLst/>
          </a:prstGeom>
          <a:noFill/>
          <a:ln>
            <a:noFill/>
          </a:ln>
        </p:spPr>
        <p:txBody>
          <a:bodyPr spcFirstLastPara="1" wrap="square" lIns="34275" tIns="17125" rIns="34275" bIns="17125" anchor="ctr" anchorCtr="0">
            <a:spAutoFit/>
          </a:bodyPr>
          <a:lstStyle/>
          <a:p>
            <a:pPr lvl="0"/>
            <a:r>
              <a:rPr lang="es-ES_tradnl" sz="900" dirty="0">
                <a:solidFill>
                  <a:srgbClr val="0660D3"/>
                </a:solidFill>
                <a:latin typeface="Calibri"/>
                <a:ea typeface="Calibri"/>
                <a:cs typeface="Calibri"/>
                <a:sym typeface="Calibri"/>
              </a:rPr>
              <a:t>Reduce los tiempos del ciclo de compra y venta</a:t>
            </a:r>
          </a:p>
        </p:txBody>
      </p:sp>
      <p:sp>
        <p:nvSpPr>
          <p:cNvPr id="336" name="Google Shape;336;p5"/>
          <p:cNvSpPr/>
          <p:nvPr/>
        </p:nvSpPr>
        <p:spPr>
          <a:xfrm>
            <a:off x="3614056" y="2370971"/>
            <a:ext cx="995934" cy="1732385"/>
          </a:xfrm>
          <a:custGeom>
            <a:avLst/>
            <a:gdLst/>
            <a:ahLst/>
            <a:cxnLst/>
            <a:rect l="l" t="t" r="r" b="b"/>
            <a:pathLst>
              <a:path w="268" h="466" extrusionOk="0">
                <a:moveTo>
                  <a:pt x="167" y="466"/>
                </a:moveTo>
                <a:cubicBezTo>
                  <a:pt x="167" y="466"/>
                  <a:pt x="37" y="425"/>
                  <a:pt x="21" y="289"/>
                </a:cubicBezTo>
                <a:cubicBezTo>
                  <a:pt x="0" y="124"/>
                  <a:pt x="268" y="0"/>
                  <a:pt x="268" y="0"/>
                </a:cubicBezTo>
                <a:cubicBezTo>
                  <a:pt x="268" y="0"/>
                  <a:pt x="158" y="137"/>
                  <a:pt x="143" y="251"/>
                </a:cubicBezTo>
                <a:cubicBezTo>
                  <a:pt x="127" y="376"/>
                  <a:pt x="167" y="466"/>
                  <a:pt x="167" y="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5"/>
          <p:cNvSpPr/>
          <p:nvPr/>
        </p:nvSpPr>
        <p:spPr>
          <a:xfrm>
            <a:off x="3761342" y="1622495"/>
            <a:ext cx="1795486" cy="1177179"/>
          </a:xfrm>
          <a:custGeom>
            <a:avLst/>
            <a:gdLst/>
            <a:ahLst/>
            <a:cxnLst/>
            <a:rect l="l" t="t" r="r" b="b"/>
            <a:pathLst>
              <a:path w="483" h="316" extrusionOk="0">
                <a:moveTo>
                  <a:pt x="29" y="316"/>
                </a:moveTo>
                <a:cubicBezTo>
                  <a:pt x="29" y="316"/>
                  <a:pt x="0" y="183"/>
                  <a:pt x="109" y="101"/>
                </a:cubicBezTo>
                <a:cubicBezTo>
                  <a:pt x="242" y="0"/>
                  <a:pt x="483" y="170"/>
                  <a:pt x="483" y="170"/>
                </a:cubicBezTo>
                <a:cubicBezTo>
                  <a:pt x="483" y="170"/>
                  <a:pt x="310" y="144"/>
                  <a:pt x="204" y="188"/>
                </a:cubicBezTo>
                <a:cubicBezTo>
                  <a:pt x="87" y="236"/>
                  <a:pt x="29" y="316"/>
                  <a:pt x="29" y="3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5"/>
          <p:cNvSpPr/>
          <p:nvPr/>
        </p:nvSpPr>
        <p:spPr>
          <a:xfrm>
            <a:off x="4816893" y="1485452"/>
            <a:ext cx="1409737" cy="1532089"/>
          </a:xfrm>
          <a:custGeom>
            <a:avLst/>
            <a:gdLst/>
            <a:ahLst/>
            <a:cxnLst/>
            <a:rect l="l" t="t" r="r" b="b"/>
            <a:pathLst>
              <a:path w="380" h="412" extrusionOk="0">
                <a:moveTo>
                  <a:pt x="0" y="93"/>
                </a:moveTo>
                <a:cubicBezTo>
                  <a:pt x="0" y="93"/>
                  <a:pt x="100" y="0"/>
                  <a:pt x="226" y="54"/>
                </a:cubicBezTo>
                <a:cubicBezTo>
                  <a:pt x="380" y="119"/>
                  <a:pt x="353" y="412"/>
                  <a:pt x="353" y="412"/>
                </a:cubicBezTo>
                <a:cubicBezTo>
                  <a:pt x="353" y="412"/>
                  <a:pt x="289" y="249"/>
                  <a:pt x="198" y="179"/>
                </a:cubicBezTo>
                <a:cubicBezTo>
                  <a:pt x="98" y="102"/>
                  <a:pt x="0" y="93"/>
                  <a:pt x="0" y="9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5"/>
          <p:cNvSpPr/>
          <p:nvPr/>
        </p:nvSpPr>
        <p:spPr>
          <a:xfrm>
            <a:off x="5753208" y="2167161"/>
            <a:ext cx="995934" cy="1732385"/>
          </a:xfrm>
          <a:custGeom>
            <a:avLst/>
            <a:gdLst/>
            <a:ahLst/>
            <a:cxnLst/>
            <a:rect l="l" t="t" r="r" b="b"/>
            <a:pathLst>
              <a:path w="268" h="466" extrusionOk="0">
                <a:moveTo>
                  <a:pt x="101" y="0"/>
                </a:moveTo>
                <a:cubicBezTo>
                  <a:pt x="101" y="0"/>
                  <a:pt x="231" y="41"/>
                  <a:pt x="247" y="177"/>
                </a:cubicBezTo>
                <a:cubicBezTo>
                  <a:pt x="268" y="342"/>
                  <a:pt x="0" y="466"/>
                  <a:pt x="0" y="466"/>
                </a:cubicBezTo>
                <a:cubicBezTo>
                  <a:pt x="0" y="466"/>
                  <a:pt x="110" y="329"/>
                  <a:pt x="125" y="215"/>
                </a:cubicBezTo>
                <a:cubicBezTo>
                  <a:pt x="141" y="90"/>
                  <a:pt x="101" y="0"/>
                  <a:pt x="101"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5"/>
          <p:cNvSpPr/>
          <p:nvPr/>
        </p:nvSpPr>
        <p:spPr>
          <a:xfrm>
            <a:off x="4806372" y="3470841"/>
            <a:ext cx="1791980" cy="1177179"/>
          </a:xfrm>
          <a:custGeom>
            <a:avLst/>
            <a:gdLst/>
            <a:ahLst/>
            <a:cxnLst/>
            <a:rect l="l" t="t" r="r" b="b"/>
            <a:pathLst>
              <a:path w="483" h="316" extrusionOk="0">
                <a:moveTo>
                  <a:pt x="454" y="0"/>
                </a:moveTo>
                <a:cubicBezTo>
                  <a:pt x="454" y="0"/>
                  <a:pt x="483" y="133"/>
                  <a:pt x="374" y="215"/>
                </a:cubicBezTo>
                <a:cubicBezTo>
                  <a:pt x="241" y="316"/>
                  <a:pt x="0" y="146"/>
                  <a:pt x="0" y="146"/>
                </a:cubicBezTo>
                <a:cubicBezTo>
                  <a:pt x="0" y="146"/>
                  <a:pt x="173" y="172"/>
                  <a:pt x="280" y="128"/>
                </a:cubicBezTo>
                <a:cubicBezTo>
                  <a:pt x="396" y="80"/>
                  <a:pt x="454" y="0"/>
                  <a:pt x="45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5"/>
          <p:cNvSpPr/>
          <p:nvPr/>
        </p:nvSpPr>
        <p:spPr>
          <a:xfrm>
            <a:off x="4133064" y="3249461"/>
            <a:ext cx="1409737" cy="1532089"/>
          </a:xfrm>
          <a:custGeom>
            <a:avLst/>
            <a:gdLst/>
            <a:ahLst/>
            <a:cxnLst/>
            <a:rect l="l" t="t" r="r" b="b"/>
            <a:pathLst>
              <a:path w="380" h="412" extrusionOk="0">
                <a:moveTo>
                  <a:pt x="380" y="320"/>
                </a:moveTo>
                <a:cubicBezTo>
                  <a:pt x="380" y="320"/>
                  <a:pt x="280" y="412"/>
                  <a:pt x="154" y="359"/>
                </a:cubicBezTo>
                <a:cubicBezTo>
                  <a:pt x="0" y="294"/>
                  <a:pt x="27" y="0"/>
                  <a:pt x="27" y="0"/>
                </a:cubicBezTo>
                <a:cubicBezTo>
                  <a:pt x="27" y="0"/>
                  <a:pt x="91" y="163"/>
                  <a:pt x="182" y="233"/>
                </a:cubicBezTo>
                <a:cubicBezTo>
                  <a:pt x="282" y="310"/>
                  <a:pt x="380" y="320"/>
                  <a:pt x="380" y="32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42" name="Google Shape;342;p5"/>
          <p:cNvGrpSpPr/>
          <p:nvPr/>
        </p:nvGrpSpPr>
        <p:grpSpPr>
          <a:xfrm>
            <a:off x="3790951" y="3158713"/>
            <a:ext cx="257175" cy="395651"/>
            <a:chOff x="4235451" y="4579938"/>
            <a:chExt cx="123825" cy="190499"/>
          </a:xfrm>
        </p:grpSpPr>
        <p:sp>
          <p:nvSpPr>
            <p:cNvPr id="343" name="Google Shape;343;p5"/>
            <p:cNvSpPr/>
            <p:nvPr/>
          </p:nvSpPr>
          <p:spPr>
            <a:xfrm>
              <a:off x="4235451" y="4721225"/>
              <a:ext cx="123825" cy="49212"/>
            </a:xfrm>
            <a:custGeom>
              <a:avLst/>
              <a:gdLst/>
              <a:ahLst/>
              <a:cxnLst/>
              <a:rect l="l" t="t" r="r" b="b"/>
              <a:pathLst>
                <a:path w="43" h="17" extrusionOk="0">
                  <a:moveTo>
                    <a:pt x="0" y="8"/>
                  </a:moveTo>
                  <a:cubicBezTo>
                    <a:pt x="0" y="11"/>
                    <a:pt x="5" y="16"/>
                    <a:pt x="8" y="17"/>
                  </a:cubicBezTo>
                  <a:cubicBezTo>
                    <a:pt x="9" y="17"/>
                    <a:pt x="10" y="16"/>
                    <a:pt x="12" y="16"/>
                  </a:cubicBezTo>
                  <a:cubicBezTo>
                    <a:pt x="12" y="16"/>
                    <a:pt x="26" y="17"/>
                    <a:pt x="30" y="15"/>
                  </a:cubicBezTo>
                  <a:cubicBezTo>
                    <a:pt x="33" y="14"/>
                    <a:pt x="43" y="5"/>
                    <a:pt x="43" y="3"/>
                  </a:cubicBezTo>
                  <a:cubicBezTo>
                    <a:pt x="43" y="1"/>
                    <a:pt x="42" y="0"/>
                    <a:pt x="40" y="2"/>
                  </a:cubicBezTo>
                  <a:cubicBezTo>
                    <a:pt x="37" y="3"/>
                    <a:pt x="35" y="6"/>
                    <a:pt x="33" y="8"/>
                  </a:cubicBezTo>
                  <a:cubicBezTo>
                    <a:pt x="29" y="11"/>
                    <a:pt x="21" y="12"/>
                    <a:pt x="17" y="7"/>
                  </a:cubicBezTo>
                  <a:cubicBezTo>
                    <a:pt x="17" y="7"/>
                    <a:pt x="28" y="8"/>
                    <a:pt x="30" y="5"/>
                  </a:cubicBezTo>
                  <a:cubicBezTo>
                    <a:pt x="31" y="3"/>
                    <a:pt x="30" y="1"/>
                    <a:pt x="28" y="2"/>
                  </a:cubicBezTo>
                  <a:cubicBezTo>
                    <a:pt x="26" y="2"/>
                    <a:pt x="17" y="2"/>
                    <a:pt x="15" y="2"/>
                  </a:cubicBezTo>
                  <a:cubicBezTo>
                    <a:pt x="12" y="1"/>
                    <a:pt x="8" y="0"/>
                    <a:pt x="7" y="1"/>
                  </a:cubicBezTo>
                  <a:cubicBezTo>
                    <a:pt x="5" y="2"/>
                    <a:pt x="1" y="5"/>
                    <a:pt x="0" y="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5"/>
            <p:cNvSpPr/>
            <p:nvPr/>
          </p:nvSpPr>
          <p:spPr>
            <a:xfrm>
              <a:off x="4281488" y="4695825"/>
              <a:ext cx="49213" cy="19050"/>
            </a:xfrm>
            <a:custGeom>
              <a:avLst/>
              <a:gdLst/>
              <a:ahLst/>
              <a:cxnLst/>
              <a:rect l="l" t="t" r="r" b="b"/>
              <a:pathLst>
                <a:path w="17" h="7" extrusionOk="0">
                  <a:moveTo>
                    <a:pt x="15" y="0"/>
                  </a:moveTo>
                  <a:cubicBezTo>
                    <a:pt x="2" y="0"/>
                    <a:pt x="2" y="0"/>
                    <a:pt x="2" y="0"/>
                  </a:cubicBezTo>
                  <a:cubicBezTo>
                    <a:pt x="1" y="0"/>
                    <a:pt x="0" y="1"/>
                    <a:pt x="0" y="2"/>
                  </a:cubicBezTo>
                  <a:cubicBezTo>
                    <a:pt x="0" y="3"/>
                    <a:pt x="1" y="4"/>
                    <a:pt x="2" y="4"/>
                  </a:cubicBezTo>
                  <a:cubicBezTo>
                    <a:pt x="5" y="4"/>
                    <a:pt x="5" y="4"/>
                    <a:pt x="5" y="4"/>
                  </a:cubicBezTo>
                  <a:cubicBezTo>
                    <a:pt x="5" y="4"/>
                    <a:pt x="5" y="4"/>
                    <a:pt x="5" y="4"/>
                  </a:cubicBezTo>
                  <a:cubicBezTo>
                    <a:pt x="5" y="6"/>
                    <a:pt x="6" y="7"/>
                    <a:pt x="9" y="7"/>
                  </a:cubicBezTo>
                  <a:cubicBezTo>
                    <a:pt x="11" y="7"/>
                    <a:pt x="13" y="6"/>
                    <a:pt x="13" y="4"/>
                  </a:cubicBezTo>
                  <a:cubicBezTo>
                    <a:pt x="13" y="4"/>
                    <a:pt x="12" y="4"/>
                    <a:pt x="12" y="4"/>
                  </a:cubicBezTo>
                  <a:cubicBezTo>
                    <a:pt x="15" y="4"/>
                    <a:pt x="15" y="4"/>
                    <a:pt x="15" y="4"/>
                  </a:cubicBezTo>
                  <a:cubicBezTo>
                    <a:pt x="16" y="4"/>
                    <a:pt x="17" y="3"/>
                    <a:pt x="17" y="2"/>
                  </a:cubicBezTo>
                  <a:cubicBezTo>
                    <a:pt x="17" y="1"/>
                    <a:pt x="16" y="0"/>
                    <a:pt x="1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5"/>
            <p:cNvSpPr/>
            <p:nvPr/>
          </p:nvSpPr>
          <p:spPr>
            <a:xfrm>
              <a:off x="4260851" y="4579938"/>
              <a:ext cx="88900" cy="100012"/>
            </a:xfrm>
            <a:custGeom>
              <a:avLst/>
              <a:gdLst/>
              <a:ahLst/>
              <a:cxnLst/>
              <a:rect l="l" t="t" r="r" b="b"/>
              <a:pathLst>
                <a:path w="31" h="35" extrusionOk="0">
                  <a:moveTo>
                    <a:pt x="16" y="0"/>
                  </a:moveTo>
                  <a:cubicBezTo>
                    <a:pt x="7" y="0"/>
                    <a:pt x="0" y="7"/>
                    <a:pt x="0" y="16"/>
                  </a:cubicBezTo>
                  <a:cubicBezTo>
                    <a:pt x="0" y="23"/>
                    <a:pt x="7" y="27"/>
                    <a:pt x="7" y="35"/>
                  </a:cubicBezTo>
                  <a:cubicBezTo>
                    <a:pt x="25" y="35"/>
                    <a:pt x="25" y="35"/>
                    <a:pt x="25" y="35"/>
                  </a:cubicBezTo>
                  <a:cubicBezTo>
                    <a:pt x="25" y="27"/>
                    <a:pt x="31" y="23"/>
                    <a:pt x="31" y="16"/>
                  </a:cubicBezTo>
                  <a:cubicBezTo>
                    <a:pt x="31" y="7"/>
                    <a:pt x="24" y="0"/>
                    <a:pt x="16" y="0"/>
                  </a:cubicBezTo>
                  <a:close/>
                  <a:moveTo>
                    <a:pt x="19" y="21"/>
                  </a:moveTo>
                  <a:cubicBezTo>
                    <a:pt x="16" y="19"/>
                    <a:pt x="16" y="19"/>
                    <a:pt x="16" y="19"/>
                  </a:cubicBezTo>
                  <a:cubicBezTo>
                    <a:pt x="12" y="21"/>
                    <a:pt x="12" y="21"/>
                    <a:pt x="12" y="21"/>
                  </a:cubicBezTo>
                  <a:cubicBezTo>
                    <a:pt x="12" y="17"/>
                    <a:pt x="12" y="17"/>
                    <a:pt x="12" y="17"/>
                  </a:cubicBezTo>
                  <a:cubicBezTo>
                    <a:pt x="9" y="14"/>
                    <a:pt x="9" y="14"/>
                    <a:pt x="9" y="14"/>
                  </a:cubicBezTo>
                  <a:cubicBezTo>
                    <a:pt x="14" y="13"/>
                    <a:pt x="14" y="13"/>
                    <a:pt x="14" y="13"/>
                  </a:cubicBezTo>
                  <a:cubicBezTo>
                    <a:pt x="16" y="9"/>
                    <a:pt x="16" y="9"/>
                    <a:pt x="16" y="9"/>
                  </a:cubicBezTo>
                  <a:cubicBezTo>
                    <a:pt x="17" y="13"/>
                    <a:pt x="17" y="13"/>
                    <a:pt x="17" y="13"/>
                  </a:cubicBezTo>
                  <a:cubicBezTo>
                    <a:pt x="22" y="14"/>
                    <a:pt x="22" y="14"/>
                    <a:pt x="22" y="14"/>
                  </a:cubicBezTo>
                  <a:cubicBezTo>
                    <a:pt x="19" y="17"/>
                    <a:pt x="19" y="17"/>
                    <a:pt x="19" y="17"/>
                  </a:cubicBezTo>
                  <a:lnTo>
                    <a:pt x="19" y="2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5"/>
            <p:cNvSpPr/>
            <p:nvPr/>
          </p:nvSpPr>
          <p:spPr>
            <a:xfrm>
              <a:off x="4281488" y="4683125"/>
              <a:ext cx="49213" cy="9525"/>
            </a:xfrm>
            <a:custGeom>
              <a:avLst/>
              <a:gdLst/>
              <a:ahLst/>
              <a:cxnLst/>
              <a:rect l="l" t="t" r="r" b="b"/>
              <a:pathLst>
                <a:path w="17" h="3" extrusionOk="0">
                  <a:moveTo>
                    <a:pt x="1" y="3"/>
                  </a:moveTo>
                  <a:cubicBezTo>
                    <a:pt x="16" y="3"/>
                    <a:pt x="16" y="3"/>
                    <a:pt x="16" y="3"/>
                  </a:cubicBezTo>
                  <a:cubicBezTo>
                    <a:pt x="17" y="3"/>
                    <a:pt x="17" y="2"/>
                    <a:pt x="17" y="2"/>
                  </a:cubicBezTo>
                  <a:cubicBezTo>
                    <a:pt x="17" y="1"/>
                    <a:pt x="17" y="0"/>
                    <a:pt x="16" y="0"/>
                  </a:cubicBezTo>
                  <a:cubicBezTo>
                    <a:pt x="1" y="0"/>
                    <a:pt x="1" y="0"/>
                    <a:pt x="1" y="0"/>
                  </a:cubicBezTo>
                  <a:cubicBezTo>
                    <a:pt x="0" y="0"/>
                    <a:pt x="0" y="1"/>
                    <a:pt x="0" y="2"/>
                  </a:cubicBezTo>
                  <a:cubicBezTo>
                    <a:pt x="0" y="2"/>
                    <a:pt x="0" y="3"/>
                    <a:pt x="1"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47" name="Google Shape;347;p5"/>
          <p:cNvGrpSpPr/>
          <p:nvPr/>
        </p:nvGrpSpPr>
        <p:grpSpPr>
          <a:xfrm>
            <a:off x="4190999" y="2025239"/>
            <a:ext cx="360106" cy="295533"/>
            <a:chOff x="2551113" y="4586288"/>
            <a:chExt cx="230188" cy="188912"/>
          </a:xfrm>
        </p:grpSpPr>
        <p:sp>
          <p:nvSpPr>
            <p:cNvPr id="348" name="Google Shape;348;p5"/>
            <p:cNvSpPr/>
            <p:nvPr/>
          </p:nvSpPr>
          <p:spPr>
            <a:xfrm>
              <a:off x="2732088" y="4678363"/>
              <a:ext cx="20638" cy="190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5"/>
            <p:cNvSpPr/>
            <p:nvPr/>
          </p:nvSpPr>
          <p:spPr>
            <a:xfrm>
              <a:off x="2697163" y="4679950"/>
              <a:ext cx="49213" cy="95250"/>
            </a:xfrm>
            <a:custGeom>
              <a:avLst/>
              <a:gdLst/>
              <a:ahLst/>
              <a:cxnLst/>
              <a:rect l="l" t="t" r="r" b="b"/>
              <a:pathLst>
                <a:path w="17" h="33" extrusionOk="0">
                  <a:moveTo>
                    <a:pt x="17" y="29"/>
                  </a:moveTo>
                  <a:cubicBezTo>
                    <a:pt x="12" y="20"/>
                    <a:pt x="12" y="20"/>
                    <a:pt x="12" y="20"/>
                  </a:cubicBezTo>
                  <a:cubicBezTo>
                    <a:pt x="13" y="20"/>
                    <a:pt x="13" y="19"/>
                    <a:pt x="13" y="18"/>
                  </a:cubicBezTo>
                  <a:cubicBezTo>
                    <a:pt x="15" y="11"/>
                    <a:pt x="15" y="11"/>
                    <a:pt x="15" y="11"/>
                  </a:cubicBezTo>
                  <a:cubicBezTo>
                    <a:pt x="15" y="10"/>
                    <a:pt x="15" y="9"/>
                    <a:pt x="14" y="8"/>
                  </a:cubicBezTo>
                  <a:cubicBezTo>
                    <a:pt x="7" y="1"/>
                    <a:pt x="7" y="1"/>
                    <a:pt x="7" y="1"/>
                  </a:cubicBezTo>
                  <a:cubicBezTo>
                    <a:pt x="6" y="0"/>
                    <a:pt x="5" y="0"/>
                    <a:pt x="4" y="1"/>
                  </a:cubicBezTo>
                  <a:cubicBezTo>
                    <a:pt x="3" y="2"/>
                    <a:pt x="3" y="3"/>
                    <a:pt x="4" y="4"/>
                  </a:cubicBezTo>
                  <a:cubicBezTo>
                    <a:pt x="8" y="9"/>
                    <a:pt x="8" y="9"/>
                    <a:pt x="8" y="9"/>
                  </a:cubicBezTo>
                  <a:cubicBezTo>
                    <a:pt x="4" y="6"/>
                    <a:pt x="4" y="6"/>
                    <a:pt x="4" y="6"/>
                  </a:cubicBezTo>
                  <a:cubicBezTo>
                    <a:pt x="3" y="6"/>
                    <a:pt x="1" y="6"/>
                    <a:pt x="1" y="7"/>
                  </a:cubicBezTo>
                  <a:cubicBezTo>
                    <a:pt x="0" y="9"/>
                    <a:pt x="1" y="10"/>
                    <a:pt x="2" y="10"/>
                  </a:cubicBezTo>
                  <a:cubicBezTo>
                    <a:pt x="6" y="13"/>
                    <a:pt x="6" y="13"/>
                    <a:pt x="6" y="13"/>
                  </a:cubicBezTo>
                  <a:cubicBezTo>
                    <a:pt x="7" y="13"/>
                    <a:pt x="7" y="13"/>
                    <a:pt x="7" y="13"/>
                  </a:cubicBezTo>
                  <a:cubicBezTo>
                    <a:pt x="7" y="16"/>
                    <a:pt x="6" y="19"/>
                    <a:pt x="5" y="22"/>
                  </a:cubicBezTo>
                  <a:cubicBezTo>
                    <a:pt x="5" y="24"/>
                    <a:pt x="4" y="26"/>
                    <a:pt x="4" y="29"/>
                  </a:cubicBezTo>
                  <a:cubicBezTo>
                    <a:pt x="4" y="29"/>
                    <a:pt x="3" y="30"/>
                    <a:pt x="3" y="30"/>
                  </a:cubicBezTo>
                  <a:cubicBezTo>
                    <a:pt x="3" y="31"/>
                    <a:pt x="4" y="33"/>
                    <a:pt x="5" y="33"/>
                  </a:cubicBezTo>
                  <a:cubicBezTo>
                    <a:pt x="5" y="33"/>
                    <a:pt x="5" y="33"/>
                    <a:pt x="5" y="33"/>
                  </a:cubicBezTo>
                  <a:cubicBezTo>
                    <a:pt x="6" y="33"/>
                    <a:pt x="7" y="32"/>
                    <a:pt x="8" y="31"/>
                  </a:cubicBezTo>
                  <a:cubicBezTo>
                    <a:pt x="9" y="25"/>
                    <a:pt x="9" y="25"/>
                    <a:pt x="9" y="25"/>
                  </a:cubicBezTo>
                  <a:cubicBezTo>
                    <a:pt x="13" y="31"/>
                    <a:pt x="13" y="31"/>
                    <a:pt x="13" y="31"/>
                  </a:cubicBezTo>
                  <a:cubicBezTo>
                    <a:pt x="13" y="32"/>
                    <a:pt x="14" y="33"/>
                    <a:pt x="16" y="32"/>
                  </a:cubicBezTo>
                  <a:cubicBezTo>
                    <a:pt x="17" y="32"/>
                    <a:pt x="17" y="31"/>
                    <a:pt x="17" y="2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5"/>
            <p:cNvSpPr/>
            <p:nvPr/>
          </p:nvSpPr>
          <p:spPr>
            <a:xfrm>
              <a:off x="2565401" y="4678363"/>
              <a:ext cx="20638" cy="190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5"/>
            <p:cNvSpPr/>
            <p:nvPr/>
          </p:nvSpPr>
          <p:spPr>
            <a:xfrm>
              <a:off x="2571751" y="4679950"/>
              <a:ext cx="49213" cy="95250"/>
            </a:xfrm>
            <a:custGeom>
              <a:avLst/>
              <a:gdLst/>
              <a:ahLst/>
              <a:cxnLst/>
              <a:rect l="l" t="t" r="r" b="b"/>
              <a:pathLst>
                <a:path w="17" h="33" extrusionOk="0">
                  <a:moveTo>
                    <a:pt x="0" y="29"/>
                  </a:moveTo>
                  <a:cubicBezTo>
                    <a:pt x="5" y="20"/>
                    <a:pt x="5" y="20"/>
                    <a:pt x="5" y="20"/>
                  </a:cubicBezTo>
                  <a:cubicBezTo>
                    <a:pt x="4" y="20"/>
                    <a:pt x="4" y="19"/>
                    <a:pt x="3" y="18"/>
                  </a:cubicBezTo>
                  <a:cubicBezTo>
                    <a:pt x="2" y="11"/>
                    <a:pt x="2" y="11"/>
                    <a:pt x="2" y="11"/>
                  </a:cubicBezTo>
                  <a:cubicBezTo>
                    <a:pt x="2" y="10"/>
                    <a:pt x="2" y="9"/>
                    <a:pt x="3" y="8"/>
                  </a:cubicBezTo>
                  <a:cubicBezTo>
                    <a:pt x="10" y="1"/>
                    <a:pt x="10" y="1"/>
                    <a:pt x="10" y="1"/>
                  </a:cubicBezTo>
                  <a:cubicBezTo>
                    <a:pt x="11" y="0"/>
                    <a:pt x="12" y="0"/>
                    <a:pt x="13" y="1"/>
                  </a:cubicBezTo>
                  <a:cubicBezTo>
                    <a:pt x="14" y="2"/>
                    <a:pt x="14" y="3"/>
                    <a:pt x="13" y="4"/>
                  </a:cubicBezTo>
                  <a:cubicBezTo>
                    <a:pt x="9" y="9"/>
                    <a:pt x="9" y="9"/>
                    <a:pt x="9" y="9"/>
                  </a:cubicBezTo>
                  <a:cubicBezTo>
                    <a:pt x="13" y="6"/>
                    <a:pt x="13" y="6"/>
                    <a:pt x="13" y="6"/>
                  </a:cubicBezTo>
                  <a:cubicBezTo>
                    <a:pt x="14" y="6"/>
                    <a:pt x="16" y="6"/>
                    <a:pt x="16" y="7"/>
                  </a:cubicBezTo>
                  <a:cubicBezTo>
                    <a:pt x="17" y="9"/>
                    <a:pt x="16" y="10"/>
                    <a:pt x="15" y="10"/>
                  </a:cubicBezTo>
                  <a:cubicBezTo>
                    <a:pt x="10" y="13"/>
                    <a:pt x="10" y="13"/>
                    <a:pt x="10" y="13"/>
                  </a:cubicBezTo>
                  <a:cubicBezTo>
                    <a:pt x="10" y="13"/>
                    <a:pt x="10" y="13"/>
                    <a:pt x="10" y="13"/>
                  </a:cubicBezTo>
                  <a:cubicBezTo>
                    <a:pt x="10" y="16"/>
                    <a:pt x="11" y="19"/>
                    <a:pt x="11" y="22"/>
                  </a:cubicBezTo>
                  <a:cubicBezTo>
                    <a:pt x="12" y="24"/>
                    <a:pt x="13" y="26"/>
                    <a:pt x="13" y="29"/>
                  </a:cubicBezTo>
                  <a:cubicBezTo>
                    <a:pt x="13" y="29"/>
                    <a:pt x="13" y="30"/>
                    <a:pt x="14" y="30"/>
                  </a:cubicBezTo>
                  <a:cubicBezTo>
                    <a:pt x="14" y="31"/>
                    <a:pt x="13" y="33"/>
                    <a:pt x="12" y="33"/>
                  </a:cubicBezTo>
                  <a:cubicBezTo>
                    <a:pt x="12" y="33"/>
                    <a:pt x="12" y="33"/>
                    <a:pt x="11" y="33"/>
                  </a:cubicBezTo>
                  <a:cubicBezTo>
                    <a:pt x="10" y="33"/>
                    <a:pt x="10" y="32"/>
                    <a:pt x="9" y="31"/>
                  </a:cubicBezTo>
                  <a:cubicBezTo>
                    <a:pt x="8" y="25"/>
                    <a:pt x="8" y="25"/>
                    <a:pt x="8" y="25"/>
                  </a:cubicBezTo>
                  <a:cubicBezTo>
                    <a:pt x="4" y="31"/>
                    <a:pt x="4" y="31"/>
                    <a:pt x="4" y="31"/>
                  </a:cubicBezTo>
                  <a:cubicBezTo>
                    <a:pt x="4" y="32"/>
                    <a:pt x="2" y="33"/>
                    <a:pt x="1" y="32"/>
                  </a:cubicBezTo>
                  <a:cubicBezTo>
                    <a:pt x="0" y="32"/>
                    <a:pt x="0" y="31"/>
                    <a:pt x="0" y="2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5"/>
            <p:cNvSpPr/>
            <p:nvPr/>
          </p:nvSpPr>
          <p:spPr>
            <a:xfrm>
              <a:off x="2649538" y="4692650"/>
              <a:ext cx="19050" cy="22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5"/>
            <p:cNvSpPr/>
            <p:nvPr/>
          </p:nvSpPr>
          <p:spPr>
            <a:xfrm>
              <a:off x="2625726" y="4689475"/>
              <a:ext cx="63500" cy="85725"/>
            </a:xfrm>
            <a:custGeom>
              <a:avLst/>
              <a:gdLst/>
              <a:ahLst/>
              <a:cxnLst/>
              <a:rect l="l" t="t" r="r" b="b"/>
              <a:pathLst>
                <a:path w="22" h="30" extrusionOk="0">
                  <a:moveTo>
                    <a:pt x="19" y="18"/>
                  </a:moveTo>
                  <a:cubicBezTo>
                    <a:pt x="17" y="18"/>
                    <a:pt x="17" y="18"/>
                    <a:pt x="17" y="18"/>
                  </a:cubicBezTo>
                  <a:cubicBezTo>
                    <a:pt x="17" y="14"/>
                    <a:pt x="17" y="14"/>
                    <a:pt x="17" y="14"/>
                  </a:cubicBezTo>
                  <a:cubicBezTo>
                    <a:pt x="21" y="11"/>
                    <a:pt x="21" y="11"/>
                    <a:pt x="21" y="11"/>
                  </a:cubicBezTo>
                  <a:cubicBezTo>
                    <a:pt x="22" y="10"/>
                    <a:pt x="22" y="10"/>
                    <a:pt x="22" y="9"/>
                  </a:cubicBezTo>
                  <a:cubicBezTo>
                    <a:pt x="22" y="3"/>
                    <a:pt x="22" y="3"/>
                    <a:pt x="22" y="3"/>
                  </a:cubicBezTo>
                  <a:cubicBezTo>
                    <a:pt x="22" y="1"/>
                    <a:pt x="21" y="0"/>
                    <a:pt x="20" y="0"/>
                  </a:cubicBezTo>
                  <a:cubicBezTo>
                    <a:pt x="18" y="0"/>
                    <a:pt x="17" y="1"/>
                    <a:pt x="17" y="3"/>
                  </a:cubicBezTo>
                  <a:cubicBezTo>
                    <a:pt x="17" y="8"/>
                    <a:pt x="17" y="8"/>
                    <a:pt x="17" y="8"/>
                  </a:cubicBezTo>
                  <a:cubicBezTo>
                    <a:pt x="12" y="12"/>
                    <a:pt x="12" y="12"/>
                    <a:pt x="12" y="12"/>
                  </a:cubicBezTo>
                  <a:cubicBezTo>
                    <a:pt x="7" y="9"/>
                    <a:pt x="7" y="9"/>
                    <a:pt x="7" y="9"/>
                  </a:cubicBezTo>
                  <a:cubicBezTo>
                    <a:pt x="5" y="5"/>
                    <a:pt x="5" y="5"/>
                    <a:pt x="5" y="5"/>
                  </a:cubicBezTo>
                  <a:cubicBezTo>
                    <a:pt x="5" y="4"/>
                    <a:pt x="3" y="3"/>
                    <a:pt x="2" y="4"/>
                  </a:cubicBezTo>
                  <a:cubicBezTo>
                    <a:pt x="1" y="4"/>
                    <a:pt x="1" y="5"/>
                    <a:pt x="1" y="7"/>
                  </a:cubicBezTo>
                  <a:cubicBezTo>
                    <a:pt x="3" y="12"/>
                    <a:pt x="3" y="12"/>
                    <a:pt x="3" y="12"/>
                  </a:cubicBezTo>
                  <a:cubicBezTo>
                    <a:pt x="3" y="13"/>
                    <a:pt x="4" y="13"/>
                    <a:pt x="4" y="13"/>
                  </a:cubicBezTo>
                  <a:cubicBezTo>
                    <a:pt x="8" y="15"/>
                    <a:pt x="8" y="15"/>
                    <a:pt x="8" y="15"/>
                  </a:cubicBezTo>
                  <a:cubicBezTo>
                    <a:pt x="8" y="23"/>
                    <a:pt x="8" y="23"/>
                    <a:pt x="8" y="23"/>
                  </a:cubicBezTo>
                  <a:cubicBezTo>
                    <a:pt x="8" y="23"/>
                    <a:pt x="8" y="23"/>
                    <a:pt x="8" y="23"/>
                  </a:cubicBezTo>
                  <a:cubicBezTo>
                    <a:pt x="8" y="26"/>
                    <a:pt x="8" y="26"/>
                    <a:pt x="8" y="26"/>
                  </a:cubicBezTo>
                  <a:cubicBezTo>
                    <a:pt x="2" y="26"/>
                    <a:pt x="2" y="26"/>
                    <a:pt x="2" y="26"/>
                  </a:cubicBezTo>
                  <a:cubicBezTo>
                    <a:pt x="1" y="26"/>
                    <a:pt x="0" y="27"/>
                    <a:pt x="0" y="28"/>
                  </a:cubicBezTo>
                  <a:cubicBezTo>
                    <a:pt x="0" y="29"/>
                    <a:pt x="1" y="30"/>
                    <a:pt x="2" y="30"/>
                  </a:cubicBezTo>
                  <a:cubicBezTo>
                    <a:pt x="11" y="30"/>
                    <a:pt x="11" y="30"/>
                    <a:pt x="11" y="30"/>
                  </a:cubicBezTo>
                  <a:cubicBezTo>
                    <a:pt x="12" y="30"/>
                    <a:pt x="13" y="29"/>
                    <a:pt x="13" y="28"/>
                  </a:cubicBezTo>
                  <a:cubicBezTo>
                    <a:pt x="13" y="23"/>
                    <a:pt x="13" y="23"/>
                    <a:pt x="13" y="23"/>
                  </a:cubicBezTo>
                  <a:cubicBezTo>
                    <a:pt x="17" y="23"/>
                    <a:pt x="17" y="23"/>
                    <a:pt x="17" y="23"/>
                  </a:cubicBezTo>
                  <a:cubicBezTo>
                    <a:pt x="17" y="28"/>
                    <a:pt x="17" y="28"/>
                    <a:pt x="17" y="28"/>
                  </a:cubicBezTo>
                  <a:cubicBezTo>
                    <a:pt x="17" y="29"/>
                    <a:pt x="18" y="30"/>
                    <a:pt x="19" y="30"/>
                  </a:cubicBezTo>
                  <a:cubicBezTo>
                    <a:pt x="21" y="30"/>
                    <a:pt x="22" y="29"/>
                    <a:pt x="22" y="28"/>
                  </a:cubicBezTo>
                  <a:cubicBezTo>
                    <a:pt x="22" y="20"/>
                    <a:pt x="22" y="20"/>
                    <a:pt x="22" y="20"/>
                  </a:cubicBezTo>
                  <a:cubicBezTo>
                    <a:pt x="22" y="19"/>
                    <a:pt x="21" y="18"/>
                    <a:pt x="19" y="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5"/>
            <p:cNvSpPr/>
            <p:nvPr/>
          </p:nvSpPr>
          <p:spPr>
            <a:xfrm>
              <a:off x="2660651" y="4586288"/>
              <a:ext cx="120650" cy="77787"/>
            </a:xfrm>
            <a:custGeom>
              <a:avLst/>
              <a:gdLst/>
              <a:ahLst/>
              <a:cxnLst/>
              <a:rect l="l" t="t" r="r" b="b"/>
              <a:pathLst>
                <a:path w="76" h="49" extrusionOk="0">
                  <a:moveTo>
                    <a:pt x="0" y="49"/>
                  </a:moveTo>
                  <a:lnTo>
                    <a:pt x="31" y="49"/>
                  </a:lnTo>
                  <a:lnTo>
                    <a:pt x="62" y="25"/>
                  </a:lnTo>
                  <a:lnTo>
                    <a:pt x="60" y="39"/>
                  </a:lnTo>
                  <a:lnTo>
                    <a:pt x="72" y="29"/>
                  </a:lnTo>
                  <a:lnTo>
                    <a:pt x="76" y="3"/>
                  </a:lnTo>
                  <a:lnTo>
                    <a:pt x="49" y="0"/>
                  </a:lnTo>
                  <a:lnTo>
                    <a:pt x="36" y="9"/>
                  </a:lnTo>
                  <a:lnTo>
                    <a:pt x="51" y="10"/>
                  </a:lnTo>
                  <a:lnTo>
                    <a:pt x="0" y="4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5"/>
            <p:cNvSpPr/>
            <p:nvPr/>
          </p:nvSpPr>
          <p:spPr>
            <a:xfrm>
              <a:off x="2551113" y="4625975"/>
              <a:ext cx="130175" cy="42862"/>
            </a:xfrm>
            <a:custGeom>
              <a:avLst/>
              <a:gdLst/>
              <a:ahLst/>
              <a:cxnLst/>
              <a:rect l="l" t="t" r="r" b="b"/>
              <a:pathLst>
                <a:path w="82" h="27" extrusionOk="0">
                  <a:moveTo>
                    <a:pt x="58" y="20"/>
                  </a:moveTo>
                  <a:lnTo>
                    <a:pt x="63" y="22"/>
                  </a:lnTo>
                  <a:lnTo>
                    <a:pt x="82" y="7"/>
                  </a:lnTo>
                  <a:lnTo>
                    <a:pt x="56" y="0"/>
                  </a:lnTo>
                  <a:lnTo>
                    <a:pt x="0" y="27"/>
                  </a:lnTo>
                  <a:lnTo>
                    <a:pt x="42" y="27"/>
                  </a:lnTo>
                  <a:lnTo>
                    <a:pt x="58" y="2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56" name="Google Shape;356;p5"/>
          <p:cNvGrpSpPr/>
          <p:nvPr/>
        </p:nvGrpSpPr>
        <p:grpSpPr>
          <a:xfrm>
            <a:off x="6286499" y="2787239"/>
            <a:ext cx="298948" cy="337268"/>
            <a:chOff x="5010151" y="4568825"/>
            <a:chExt cx="185737" cy="209550"/>
          </a:xfrm>
        </p:grpSpPr>
        <p:sp>
          <p:nvSpPr>
            <p:cNvPr id="357" name="Google Shape;357;p5"/>
            <p:cNvSpPr/>
            <p:nvPr/>
          </p:nvSpPr>
          <p:spPr>
            <a:xfrm>
              <a:off x="5073651" y="4654550"/>
              <a:ext cx="28575" cy="254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5"/>
            <p:cNvSpPr/>
            <p:nvPr/>
          </p:nvSpPr>
          <p:spPr>
            <a:xfrm>
              <a:off x="5010151" y="4679950"/>
              <a:ext cx="114300" cy="98425"/>
            </a:xfrm>
            <a:custGeom>
              <a:avLst/>
              <a:gdLst/>
              <a:ahLst/>
              <a:cxnLst/>
              <a:rect l="l" t="t" r="r" b="b"/>
              <a:pathLst>
                <a:path w="40" h="34" extrusionOk="0">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5"/>
            <p:cNvSpPr/>
            <p:nvPr/>
          </p:nvSpPr>
          <p:spPr>
            <a:xfrm>
              <a:off x="5119688" y="4689475"/>
              <a:ext cx="11113" cy="14287"/>
            </a:xfrm>
            <a:custGeom>
              <a:avLst/>
              <a:gdLst/>
              <a:ahLst/>
              <a:cxnLst/>
              <a:rect l="l" t="t" r="r" b="b"/>
              <a:pathLst>
                <a:path w="4" h="5" extrusionOk="0">
                  <a:moveTo>
                    <a:pt x="2" y="0"/>
                  </a:moveTo>
                  <a:cubicBezTo>
                    <a:pt x="0" y="5"/>
                    <a:pt x="0" y="5"/>
                    <a:pt x="0" y="5"/>
                  </a:cubicBezTo>
                  <a:cubicBezTo>
                    <a:pt x="2" y="5"/>
                    <a:pt x="2" y="5"/>
                    <a:pt x="2" y="5"/>
                  </a:cubicBezTo>
                  <a:cubicBezTo>
                    <a:pt x="3" y="5"/>
                    <a:pt x="4" y="4"/>
                    <a:pt x="4" y="2"/>
                  </a:cubicBezTo>
                  <a:cubicBezTo>
                    <a:pt x="4" y="1"/>
                    <a:pt x="3" y="0"/>
                    <a:pt x="2"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5"/>
            <p:cNvSpPr/>
            <p:nvPr/>
          </p:nvSpPr>
          <p:spPr>
            <a:xfrm>
              <a:off x="5089526" y="4724400"/>
              <a:ext cx="17463" cy="17462"/>
            </a:xfrm>
            <a:custGeom>
              <a:avLst/>
              <a:gdLst/>
              <a:ahLst/>
              <a:cxnLst/>
              <a:rect l="l" t="t" r="r" b="b"/>
              <a:pathLst>
                <a:path w="6" h="6" extrusionOk="0">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5"/>
            <p:cNvSpPr/>
            <p:nvPr/>
          </p:nvSpPr>
          <p:spPr>
            <a:xfrm>
              <a:off x="5110163" y="4678363"/>
              <a:ext cx="17463" cy="7937"/>
            </a:xfrm>
            <a:custGeom>
              <a:avLst/>
              <a:gdLst/>
              <a:ahLst/>
              <a:cxnLst/>
              <a:rect l="l" t="t" r="r" b="b"/>
              <a:pathLst>
                <a:path w="6" h="3" extrusionOk="0">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5"/>
            <p:cNvSpPr/>
            <p:nvPr/>
          </p:nvSpPr>
          <p:spPr>
            <a:xfrm>
              <a:off x="5116513" y="4672013"/>
              <a:ext cx="11113" cy="7937"/>
            </a:xfrm>
            <a:custGeom>
              <a:avLst/>
              <a:gdLst/>
              <a:ahLst/>
              <a:cxnLst/>
              <a:rect l="l" t="t" r="r" b="b"/>
              <a:pathLst>
                <a:path w="7" h="5" extrusionOk="0">
                  <a:moveTo>
                    <a:pt x="7" y="5"/>
                  </a:moveTo>
                  <a:lnTo>
                    <a:pt x="7" y="4"/>
                  </a:lnTo>
                  <a:lnTo>
                    <a:pt x="0" y="0"/>
                  </a:lnTo>
                  <a:lnTo>
                    <a:pt x="0" y="2"/>
                  </a:lnTo>
                  <a:lnTo>
                    <a:pt x="7" y="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5"/>
            <p:cNvSpPr/>
            <p:nvPr/>
          </p:nvSpPr>
          <p:spPr>
            <a:xfrm>
              <a:off x="5084763" y="4568825"/>
              <a:ext cx="111125" cy="109537"/>
            </a:xfrm>
            <a:custGeom>
              <a:avLst/>
              <a:gdLst/>
              <a:ahLst/>
              <a:cxnLst/>
              <a:rect l="l" t="t" r="r" b="b"/>
              <a:pathLst>
                <a:path w="39" h="38" extrusionOk="0">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5"/>
            <p:cNvSpPr/>
            <p:nvPr/>
          </p:nvSpPr>
          <p:spPr>
            <a:xfrm>
              <a:off x="5103813" y="4605338"/>
              <a:ext cx="52388" cy="58737"/>
            </a:xfrm>
            <a:custGeom>
              <a:avLst/>
              <a:gdLst/>
              <a:ahLst/>
              <a:cxnLst/>
              <a:rect l="l" t="t" r="r" b="b"/>
              <a:pathLst>
                <a:path w="18" h="20" extrusionOk="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5"/>
            <p:cNvSpPr/>
            <p:nvPr/>
          </p:nvSpPr>
          <p:spPr>
            <a:xfrm>
              <a:off x="5102226" y="4683125"/>
              <a:ext cx="19050" cy="23812"/>
            </a:xfrm>
            <a:custGeom>
              <a:avLst/>
              <a:gdLst/>
              <a:ahLst/>
              <a:cxnLst/>
              <a:rect l="l" t="t" r="r" b="b"/>
              <a:pathLst>
                <a:path w="7" h="8" extrusionOk="0">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6" name="Google Shape;366;p5"/>
          <p:cNvGrpSpPr/>
          <p:nvPr/>
        </p:nvGrpSpPr>
        <p:grpSpPr>
          <a:xfrm>
            <a:off x="5895974" y="3939763"/>
            <a:ext cx="260350" cy="330862"/>
            <a:chOff x="3949701" y="4570413"/>
            <a:chExt cx="152400" cy="193675"/>
          </a:xfrm>
        </p:grpSpPr>
        <p:sp>
          <p:nvSpPr>
            <p:cNvPr id="367" name="Google Shape;367;p5"/>
            <p:cNvSpPr/>
            <p:nvPr/>
          </p:nvSpPr>
          <p:spPr>
            <a:xfrm>
              <a:off x="4079876" y="4657725"/>
              <a:ext cx="22225" cy="22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5"/>
            <p:cNvSpPr/>
            <p:nvPr/>
          </p:nvSpPr>
          <p:spPr>
            <a:xfrm>
              <a:off x="4041776" y="4660900"/>
              <a:ext cx="55563" cy="103187"/>
            </a:xfrm>
            <a:custGeom>
              <a:avLst/>
              <a:gdLst/>
              <a:ahLst/>
              <a:cxnLst/>
              <a:rect l="l" t="t" r="r" b="b"/>
              <a:pathLst>
                <a:path w="19" h="36" extrusionOk="0">
                  <a:moveTo>
                    <a:pt x="18" y="32"/>
                  </a:moveTo>
                  <a:cubicBezTo>
                    <a:pt x="13" y="22"/>
                    <a:pt x="13" y="22"/>
                    <a:pt x="13" y="22"/>
                  </a:cubicBezTo>
                  <a:cubicBezTo>
                    <a:pt x="14" y="21"/>
                    <a:pt x="14" y="21"/>
                    <a:pt x="15" y="20"/>
                  </a:cubicBezTo>
                  <a:cubicBezTo>
                    <a:pt x="16" y="12"/>
                    <a:pt x="16" y="12"/>
                    <a:pt x="16" y="12"/>
                  </a:cubicBezTo>
                  <a:cubicBezTo>
                    <a:pt x="16" y="11"/>
                    <a:pt x="16" y="10"/>
                    <a:pt x="15" y="9"/>
                  </a:cubicBezTo>
                  <a:cubicBezTo>
                    <a:pt x="8" y="1"/>
                    <a:pt x="8" y="1"/>
                    <a:pt x="8" y="1"/>
                  </a:cubicBezTo>
                  <a:cubicBezTo>
                    <a:pt x="7" y="0"/>
                    <a:pt x="5" y="0"/>
                    <a:pt x="4" y="1"/>
                  </a:cubicBezTo>
                  <a:cubicBezTo>
                    <a:pt x="3" y="2"/>
                    <a:pt x="3" y="3"/>
                    <a:pt x="4" y="4"/>
                  </a:cubicBezTo>
                  <a:cubicBezTo>
                    <a:pt x="9" y="9"/>
                    <a:pt x="9" y="9"/>
                    <a:pt x="9" y="9"/>
                  </a:cubicBezTo>
                  <a:cubicBezTo>
                    <a:pt x="4" y="7"/>
                    <a:pt x="4" y="7"/>
                    <a:pt x="4" y="7"/>
                  </a:cubicBezTo>
                  <a:cubicBezTo>
                    <a:pt x="3" y="6"/>
                    <a:pt x="1" y="7"/>
                    <a:pt x="1" y="8"/>
                  </a:cubicBezTo>
                  <a:cubicBezTo>
                    <a:pt x="0" y="9"/>
                    <a:pt x="1" y="11"/>
                    <a:pt x="2" y="11"/>
                  </a:cubicBezTo>
                  <a:cubicBezTo>
                    <a:pt x="7" y="14"/>
                    <a:pt x="7" y="14"/>
                    <a:pt x="7" y="14"/>
                  </a:cubicBezTo>
                  <a:cubicBezTo>
                    <a:pt x="7" y="14"/>
                    <a:pt x="8" y="14"/>
                    <a:pt x="8" y="14"/>
                  </a:cubicBezTo>
                  <a:cubicBezTo>
                    <a:pt x="7" y="17"/>
                    <a:pt x="7" y="21"/>
                    <a:pt x="6" y="23"/>
                  </a:cubicBezTo>
                  <a:cubicBezTo>
                    <a:pt x="5" y="26"/>
                    <a:pt x="5" y="28"/>
                    <a:pt x="4" y="31"/>
                  </a:cubicBezTo>
                  <a:cubicBezTo>
                    <a:pt x="4" y="31"/>
                    <a:pt x="4" y="32"/>
                    <a:pt x="4" y="33"/>
                  </a:cubicBezTo>
                  <a:cubicBezTo>
                    <a:pt x="3" y="34"/>
                    <a:pt x="4" y="35"/>
                    <a:pt x="5" y="36"/>
                  </a:cubicBezTo>
                  <a:cubicBezTo>
                    <a:pt x="6" y="36"/>
                    <a:pt x="6" y="36"/>
                    <a:pt x="6" y="36"/>
                  </a:cubicBezTo>
                  <a:cubicBezTo>
                    <a:pt x="7" y="36"/>
                    <a:pt x="8" y="35"/>
                    <a:pt x="8" y="34"/>
                  </a:cubicBezTo>
                  <a:cubicBezTo>
                    <a:pt x="10" y="27"/>
                    <a:pt x="10" y="27"/>
                    <a:pt x="10" y="27"/>
                  </a:cubicBezTo>
                  <a:cubicBezTo>
                    <a:pt x="14" y="34"/>
                    <a:pt x="14" y="34"/>
                    <a:pt x="14" y="34"/>
                  </a:cubicBezTo>
                  <a:cubicBezTo>
                    <a:pt x="14" y="35"/>
                    <a:pt x="16" y="36"/>
                    <a:pt x="17" y="35"/>
                  </a:cubicBezTo>
                  <a:cubicBezTo>
                    <a:pt x="18" y="34"/>
                    <a:pt x="19" y="33"/>
                    <a:pt x="18"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5"/>
            <p:cNvSpPr/>
            <p:nvPr/>
          </p:nvSpPr>
          <p:spPr>
            <a:xfrm>
              <a:off x="3987801" y="4675188"/>
              <a:ext cx="25400" cy="22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5"/>
            <p:cNvSpPr/>
            <p:nvPr/>
          </p:nvSpPr>
          <p:spPr>
            <a:xfrm>
              <a:off x="3963988" y="4672013"/>
              <a:ext cx="69850" cy="92075"/>
            </a:xfrm>
            <a:custGeom>
              <a:avLst/>
              <a:gdLst/>
              <a:ahLst/>
              <a:cxnLst/>
              <a:rect l="l" t="t" r="r" b="b"/>
              <a:pathLst>
                <a:path w="24" h="32" extrusionOk="0">
                  <a:moveTo>
                    <a:pt x="21" y="19"/>
                  </a:moveTo>
                  <a:cubicBezTo>
                    <a:pt x="18" y="19"/>
                    <a:pt x="18" y="19"/>
                    <a:pt x="18" y="19"/>
                  </a:cubicBezTo>
                  <a:cubicBezTo>
                    <a:pt x="18" y="15"/>
                    <a:pt x="18" y="15"/>
                    <a:pt x="18" y="15"/>
                  </a:cubicBezTo>
                  <a:cubicBezTo>
                    <a:pt x="23" y="11"/>
                    <a:pt x="23" y="11"/>
                    <a:pt x="23" y="11"/>
                  </a:cubicBezTo>
                  <a:cubicBezTo>
                    <a:pt x="23" y="11"/>
                    <a:pt x="24" y="10"/>
                    <a:pt x="24" y="9"/>
                  </a:cubicBezTo>
                  <a:cubicBezTo>
                    <a:pt x="24" y="2"/>
                    <a:pt x="24" y="2"/>
                    <a:pt x="24" y="2"/>
                  </a:cubicBezTo>
                  <a:cubicBezTo>
                    <a:pt x="24" y="1"/>
                    <a:pt x="23" y="0"/>
                    <a:pt x="21" y="0"/>
                  </a:cubicBezTo>
                  <a:cubicBezTo>
                    <a:pt x="20" y="0"/>
                    <a:pt x="19" y="1"/>
                    <a:pt x="19" y="2"/>
                  </a:cubicBezTo>
                  <a:cubicBezTo>
                    <a:pt x="19" y="8"/>
                    <a:pt x="19" y="8"/>
                    <a:pt x="19" y="8"/>
                  </a:cubicBezTo>
                  <a:cubicBezTo>
                    <a:pt x="14" y="12"/>
                    <a:pt x="14" y="12"/>
                    <a:pt x="14" y="12"/>
                  </a:cubicBezTo>
                  <a:cubicBezTo>
                    <a:pt x="7" y="10"/>
                    <a:pt x="7" y="10"/>
                    <a:pt x="7" y="10"/>
                  </a:cubicBezTo>
                  <a:cubicBezTo>
                    <a:pt x="6" y="5"/>
                    <a:pt x="6" y="5"/>
                    <a:pt x="6" y="5"/>
                  </a:cubicBezTo>
                  <a:cubicBezTo>
                    <a:pt x="5" y="4"/>
                    <a:pt x="4" y="3"/>
                    <a:pt x="3" y="3"/>
                  </a:cubicBezTo>
                  <a:cubicBezTo>
                    <a:pt x="1" y="4"/>
                    <a:pt x="1" y="5"/>
                    <a:pt x="1" y="6"/>
                  </a:cubicBezTo>
                  <a:cubicBezTo>
                    <a:pt x="3" y="12"/>
                    <a:pt x="3" y="12"/>
                    <a:pt x="3" y="12"/>
                  </a:cubicBezTo>
                  <a:cubicBezTo>
                    <a:pt x="3" y="13"/>
                    <a:pt x="4" y="13"/>
                    <a:pt x="5" y="14"/>
                  </a:cubicBezTo>
                  <a:cubicBezTo>
                    <a:pt x="9" y="16"/>
                    <a:pt x="9" y="16"/>
                    <a:pt x="9" y="16"/>
                  </a:cubicBezTo>
                  <a:cubicBezTo>
                    <a:pt x="9" y="24"/>
                    <a:pt x="9" y="24"/>
                    <a:pt x="9" y="24"/>
                  </a:cubicBezTo>
                  <a:cubicBezTo>
                    <a:pt x="9" y="24"/>
                    <a:pt x="9" y="24"/>
                    <a:pt x="9" y="24"/>
                  </a:cubicBezTo>
                  <a:cubicBezTo>
                    <a:pt x="9" y="27"/>
                    <a:pt x="9" y="27"/>
                    <a:pt x="9" y="27"/>
                  </a:cubicBezTo>
                  <a:cubicBezTo>
                    <a:pt x="2" y="27"/>
                    <a:pt x="2" y="27"/>
                    <a:pt x="2" y="27"/>
                  </a:cubicBezTo>
                  <a:cubicBezTo>
                    <a:pt x="1" y="27"/>
                    <a:pt x="0" y="28"/>
                    <a:pt x="0" y="29"/>
                  </a:cubicBezTo>
                  <a:cubicBezTo>
                    <a:pt x="0" y="31"/>
                    <a:pt x="1" y="32"/>
                    <a:pt x="2" y="32"/>
                  </a:cubicBezTo>
                  <a:cubicBezTo>
                    <a:pt x="12" y="32"/>
                    <a:pt x="12" y="32"/>
                    <a:pt x="12" y="32"/>
                  </a:cubicBezTo>
                  <a:cubicBezTo>
                    <a:pt x="13" y="32"/>
                    <a:pt x="14" y="31"/>
                    <a:pt x="14" y="29"/>
                  </a:cubicBezTo>
                  <a:cubicBezTo>
                    <a:pt x="14" y="24"/>
                    <a:pt x="14" y="24"/>
                    <a:pt x="14" y="24"/>
                  </a:cubicBezTo>
                  <a:cubicBezTo>
                    <a:pt x="19" y="24"/>
                    <a:pt x="19" y="24"/>
                    <a:pt x="19" y="24"/>
                  </a:cubicBezTo>
                  <a:cubicBezTo>
                    <a:pt x="19" y="29"/>
                    <a:pt x="19" y="29"/>
                    <a:pt x="19" y="29"/>
                  </a:cubicBezTo>
                  <a:cubicBezTo>
                    <a:pt x="19" y="31"/>
                    <a:pt x="20" y="32"/>
                    <a:pt x="21" y="32"/>
                  </a:cubicBezTo>
                  <a:cubicBezTo>
                    <a:pt x="22" y="32"/>
                    <a:pt x="23" y="31"/>
                    <a:pt x="23" y="29"/>
                  </a:cubicBezTo>
                  <a:cubicBezTo>
                    <a:pt x="23" y="21"/>
                    <a:pt x="23" y="21"/>
                    <a:pt x="23" y="21"/>
                  </a:cubicBezTo>
                  <a:cubicBezTo>
                    <a:pt x="23" y="20"/>
                    <a:pt x="22" y="19"/>
                    <a:pt x="21"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5"/>
            <p:cNvSpPr/>
            <p:nvPr/>
          </p:nvSpPr>
          <p:spPr>
            <a:xfrm>
              <a:off x="3949701" y="4570413"/>
              <a:ext cx="87313" cy="95250"/>
            </a:xfrm>
            <a:custGeom>
              <a:avLst/>
              <a:gdLst/>
              <a:ahLst/>
              <a:cxnLst/>
              <a:rect l="l" t="t" r="r" b="b"/>
              <a:pathLst>
                <a:path w="30" h="33" extrusionOk="0">
                  <a:moveTo>
                    <a:pt x="29" y="25"/>
                  </a:moveTo>
                  <a:cubicBezTo>
                    <a:pt x="29" y="24"/>
                    <a:pt x="29" y="24"/>
                    <a:pt x="29" y="24"/>
                  </a:cubicBezTo>
                  <a:cubicBezTo>
                    <a:pt x="29" y="24"/>
                    <a:pt x="29" y="24"/>
                    <a:pt x="29" y="24"/>
                  </a:cubicBezTo>
                  <a:cubicBezTo>
                    <a:pt x="29" y="24"/>
                    <a:pt x="29" y="24"/>
                    <a:pt x="29" y="24"/>
                  </a:cubicBezTo>
                  <a:cubicBezTo>
                    <a:pt x="28" y="24"/>
                    <a:pt x="28" y="24"/>
                    <a:pt x="28" y="24"/>
                  </a:cubicBezTo>
                  <a:cubicBezTo>
                    <a:pt x="27" y="19"/>
                    <a:pt x="27" y="19"/>
                    <a:pt x="27" y="19"/>
                  </a:cubicBezTo>
                  <a:cubicBezTo>
                    <a:pt x="28" y="18"/>
                    <a:pt x="28" y="18"/>
                    <a:pt x="28" y="18"/>
                  </a:cubicBezTo>
                  <a:cubicBezTo>
                    <a:pt x="27" y="18"/>
                    <a:pt x="27" y="18"/>
                    <a:pt x="27" y="18"/>
                  </a:cubicBezTo>
                  <a:cubicBezTo>
                    <a:pt x="28" y="13"/>
                    <a:pt x="28" y="13"/>
                    <a:pt x="28" y="13"/>
                  </a:cubicBezTo>
                  <a:cubicBezTo>
                    <a:pt x="29" y="13"/>
                    <a:pt x="29" y="13"/>
                    <a:pt x="29" y="13"/>
                  </a:cubicBezTo>
                  <a:cubicBezTo>
                    <a:pt x="29" y="12"/>
                    <a:pt x="29" y="12"/>
                    <a:pt x="29" y="12"/>
                  </a:cubicBezTo>
                  <a:cubicBezTo>
                    <a:pt x="30" y="11"/>
                    <a:pt x="30" y="11"/>
                    <a:pt x="30" y="11"/>
                  </a:cubicBezTo>
                  <a:cubicBezTo>
                    <a:pt x="30" y="11"/>
                    <a:pt x="29" y="9"/>
                    <a:pt x="29" y="9"/>
                  </a:cubicBezTo>
                  <a:cubicBezTo>
                    <a:pt x="30" y="6"/>
                    <a:pt x="30" y="6"/>
                    <a:pt x="30" y="6"/>
                  </a:cubicBezTo>
                  <a:cubicBezTo>
                    <a:pt x="29" y="5"/>
                    <a:pt x="29" y="5"/>
                    <a:pt x="29" y="5"/>
                  </a:cubicBezTo>
                  <a:cubicBezTo>
                    <a:pt x="28" y="3"/>
                    <a:pt x="28" y="3"/>
                    <a:pt x="28" y="3"/>
                  </a:cubicBezTo>
                  <a:cubicBezTo>
                    <a:pt x="25" y="5"/>
                    <a:pt x="25" y="5"/>
                    <a:pt x="25" y="5"/>
                  </a:cubicBezTo>
                  <a:cubicBezTo>
                    <a:pt x="24" y="4"/>
                    <a:pt x="24" y="4"/>
                    <a:pt x="24" y="4"/>
                  </a:cubicBezTo>
                  <a:cubicBezTo>
                    <a:pt x="23" y="1"/>
                    <a:pt x="23" y="1"/>
                    <a:pt x="23" y="1"/>
                  </a:cubicBezTo>
                  <a:cubicBezTo>
                    <a:pt x="19" y="0"/>
                    <a:pt x="19" y="0"/>
                    <a:pt x="19" y="0"/>
                  </a:cubicBezTo>
                  <a:cubicBezTo>
                    <a:pt x="18" y="2"/>
                    <a:pt x="18" y="2"/>
                    <a:pt x="18" y="2"/>
                  </a:cubicBezTo>
                  <a:cubicBezTo>
                    <a:pt x="17" y="2"/>
                    <a:pt x="17" y="2"/>
                    <a:pt x="16" y="2"/>
                  </a:cubicBezTo>
                  <a:cubicBezTo>
                    <a:pt x="15" y="0"/>
                    <a:pt x="15" y="0"/>
                    <a:pt x="15" y="0"/>
                  </a:cubicBezTo>
                  <a:cubicBezTo>
                    <a:pt x="11" y="1"/>
                    <a:pt x="11" y="1"/>
                    <a:pt x="11" y="1"/>
                  </a:cubicBezTo>
                  <a:cubicBezTo>
                    <a:pt x="11" y="4"/>
                    <a:pt x="11" y="4"/>
                    <a:pt x="11" y="4"/>
                  </a:cubicBezTo>
                  <a:cubicBezTo>
                    <a:pt x="10" y="4"/>
                    <a:pt x="10" y="4"/>
                    <a:pt x="9" y="5"/>
                  </a:cubicBezTo>
                  <a:cubicBezTo>
                    <a:pt x="7" y="3"/>
                    <a:pt x="7" y="3"/>
                    <a:pt x="7" y="3"/>
                  </a:cubicBezTo>
                  <a:cubicBezTo>
                    <a:pt x="5" y="5"/>
                    <a:pt x="5" y="5"/>
                    <a:pt x="5" y="5"/>
                  </a:cubicBezTo>
                  <a:cubicBezTo>
                    <a:pt x="4" y="6"/>
                    <a:pt x="4" y="6"/>
                    <a:pt x="4" y="6"/>
                  </a:cubicBezTo>
                  <a:cubicBezTo>
                    <a:pt x="5" y="9"/>
                    <a:pt x="5" y="9"/>
                    <a:pt x="5" y="9"/>
                  </a:cubicBezTo>
                  <a:cubicBezTo>
                    <a:pt x="5" y="9"/>
                    <a:pt x="5" y="10"/>
                    <a:pt x="4" y="10"/>
                  </a:cubicBezTo>
                  <a:cubicBezTo>
                    <a:pt x="1" y="10"/>
                    <a:pt x="1" y="10"/>
                    <a:pt x="1" y="10"/>
                  </a:cubicBezTo>
                  <a:cubicBezTo>
                    <a:pt x="0" y="14"/>
                    <a:pt x="0" y="14"/>
                    <a:pt x="0" y="14"/>
                  </a:cubicBezTo>
                  <a:cubicBezTo>
                    <a:pt x="3" y="16"/>
                    <a:pt x="3" y="16"/>
                    <a:pt x="3" y="16"/>
                  </a:cubicBezTo>
                  <a:cubicBezTo>
                    <a:pt x="3" y="16"/>
                    <a:pt x="3" y="17"/>
                    <a:pt x="3" y="17"/>
                  </a:cubicBezTo>
                  <a:cubicBezTo>
                    <a:pt x="0" y="19"/>
                    <a:pt x="0" y="19"/>
                    <a:pt x="0" y="19"/>
                  </a:cubicBezTo>
                  <a:cubicBezTo>
                    <a:pt x="1" y="23"/>
                    <a:pt x="1" y="23"/>
                    <a:pt x="1" y="23"/>
                  </a:cubicBezTo>
                  <a:cubicBezTo>
                    <a:pt x="4" y="23"/>
                    <a:pt x="4" y="23"/>
                    <a:pt x="4" y="23"/>
                  </a:cubicBezTo>
                  <a:cubicBezTo>
                    <a:pt x="5" y="24"/>
                    <a:pt x="5" y="24"/>
                    <a:pt x="5" y="24"/>
                  </a:cubicBezTo>
                  <a:cubicBezTo>
                    <a:pt x="4" y="27"/>
                    <a:pt x="4" y="27"/>
                    <a:pt x="4" y="27"/>
                  </a:cubicBezTo>
                  <a:cubicBezTo>
                    <a:pt x="5" y="28"/>
                    <a:pt x="5" y="28"/>
                    <a:pt x="5" y="28"/>
                  </a:cubicBezTo>
                  <a:cubicBezTo>
                    <a:pt x="7" y="30"/>
                    <a:pt x="7" y="30"/>
                    <a:pt x="7" y="30"/>
                  </a:cubicBezTo>
                  <a:cubicBezTo>
                    <a:pt x="9" y="29"/>
                    <a:pt x="9" y="29"/>
                    <a:pt x="9" y="29"/>
                  </a:cubicBezTo>
                  <a:cubicBezTo>
                    <a:pt x="10" y="29"/>
                    <a:pt x="10" y="29"/>
                    <a:pt x="11" y="29"/>
                  </a:cubicBezTo>
                  <a:cubicBezTo>
                    <a:pt x="11" y="32"/>
                    <a:pt x="11" y="32"/>
                    <a:pt x="11" y="32"/>
                  </a:cubicBezTo>
                  <a:cubicBezTo>
                    <a:pt x="15" y="33"/>
                    <a:pt x="15" y="33"/>
                    <a:pt x="15" y="33"/>
                  </a:cubicBezTo>
                  <a:cubicBezTo>
                    <a:pt x="16" y="31"/>
                    <a:pt x="16" y="31"/>
                    <a:pt x="16" y="31"/>
                  </a:cubicBezTo>
                  <a:cubicBezTo>
                    <a:pt x="17" y="31"/>
                    <a:pt x="17" y="31"/>
                    <a:pt x="18" y="31"/>
                  </a:cubicBezTo>
                  <a:cubicBezTo>
                    <a:pt x="19" y="33"/>
                    <a:pt x="19" y="33"/>
                    <a:pt x="19" y="33"/>
                  </a:cubicBezTo>
                  <a:cubicBezTo>
                    <a:pt x="23" y="32"/>
                    <a:pt x="23" y="32"/>
                    <a:pt x="23" y="32"/>
                  </a:cubicBezTo>
                  <a:cubicBezTo>
                    <a:pt x="23" y="29"/>
                    <a:pt x="23" y="29"/>
                    <a:pt x="23" y="29"/>
                  </a:cubicBezTo>
                  <a:cubicBezTo>
                    <a:pt x="24" y="29"/>
                    <a:pt x="24" y="29"/>
                    <a:pt x="25" y="29"/>
                  </a:cubicBezTo>
                  <a:cubicBezTo>
                    <a:pt x="27" y="30"/>
                    <a:pt x="27" y="30"/>
                    <a:pt x="27" y="30"/>
                  </a:cubicBezTo>
                  <a:cubicBezTo>
                    <a:pt x="29" y="29"/>
                    <a:pt x="29" y="29"/>
                    <a:pt x="29" y="29"/>
                  </a:cubicBezTo>
                  <a:cubicBezTo>
                    <a:pt x="30" y="27"/>
                    <a:pt x="30" y="27"/>
                    <a:pt x="30" y="27"/>
                  </a:cubicBezTo>
                  <a:cubicBezTo>
                    <a:pt x="30" y="26"/>
                    <a:pt x="30" y="26"/>
                    <a:pt x="30" y="26"/>
                  </a:cubicBezTo>
                  <a:cubicBezTo>
                    <a:pt x="29" y="25"/>
                    <a:pt x="29" y="25"/>
                    <a:pt x="29" y="25"/>
                  </a:cubicBezTo>
                  <a:close/>
                  <a:moveTo>
                    <a:pt x="14" y="19"/>
                  </a:moveTo>
                  <a:cubicBezTo>
                    <a:pt x="13" y="18"/>
                    <a:pt x="13" y="15"/>
                    <a:pt x="14" y="14"/>
                  </a:cubicBezTo>
                  <a:cubicBezTo>
                    <a:pt x="16" y="13"/>
                    <a:pt x="18" y="13"/>
                    <a:pt x="20" y="14"/>
                  </a:cubicBezTo>
                  <a:cubicBezTo>
                    <a:pt x="21" y="15"/>
                    <a:pt x="21" y="18"/>
                    <a:pt x="20" y="19"/>
                  </a:cubicBezTo>
                  <a:cubicBezTo>
                    <a:pt x="18" y="21"/>
                    <a:pt x="16" y="21"/>
                    <a:pt x="14"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5"/>
            <p:cNvSpPr/>
            <p:nvPr/>
          </p:nvSpPr>
          <p:spPr>
            <a:xfrm>
              <a:off x="4033838" y="4594225"/>
              <a:ext cx="57150" cy="60325"/>
            </a:xfrm>
            <a:custGeom>
              <a:avLst/>
              <a:gdLst/>
              <a:ahLst/>
              <a:cxnLst/>
              <a:rect l="l" t="t" r="r" b="b"/>
              <a:pathLst>
                <a:path w="20" h="21" extrusionOk="0">
                  <a:moveTo>
                    <a:pt x="17" y="15"/>
                  </a:moveTo>
                  <a:cubicBezTo>
                    <a:pt x="17" y="15"/>
                    <a:pt x="17" y="15"/>
                    <a:pt x="17" y="14"/>
                  </a:cubicBezTo>
                  <a:cubicBezTo>
                    <a:pt x="19" y="14"/>
                    <a:pt x="19" y="14"/>
                    <a:pt x="19" y="14"/>
                  </a:cubicBezTo>
                  <a:cubicBezTo>
                    <a:pt x="20" y="12"/>
                    <a:pt x="20" y="12"/>
                    <a:pt x="20" y="12"/>
                  </a:cubicBezTo>
                  <a:cubicBezTo>
                    <a:pt x="18" y="11"/>
                    <a:pt x="18" y="11"/>
                    <a:pt x="18" y="11"/>
                  </a:cubicBezTo>
                  <a:cubicBezTo>
                    <a:pt x="18" y="11"/>
                    <a:pt x="18" y="10"/>
                    <a:pt x="18" y="10"/>
                  </a:cubicBezTo>
                  <a:cubicBezTo>
                    <a:pt x="20" y="9"/>
                    <a:pt x="20" y="9"/>
                    <a:pt x="20" y="9"/>
                  </a:cubicBezTo>
                  <a:cubicBezTo>
                    <a:pt x="19" y="7"/>
                    <a:pt x="19" y="7"/>
                    <a:pt x="19" y="7"/>
                  </a:cubicBezTo>
                  <a:cubicBezTo>
                    <a:pt x="17" y="6"/>
                    <a:pt x="17" y="6"/>
                    <a:pt x="17" y="6"/>
                  </a:cubicBezTo>
                  <a:cubicBezTo>
                    <a:pt x="17" y="6"/>
                    <a:pt x="17" y="6"/>
                    <a:pt x="17" y="6"/>
                  </a:cubicBezTo>
                  <a:cubicBezTo>
                    <a:pt x="18" y="4"/>
                    <a:pt x="18" y="4"/>
                    <a:pt x="18" y="4"/>
                  </a:cubicBezTo>
                  <a:cubicBezTo>
                    <a:pt x="17" y="3"/>
                    <a:pt x="17" y="3"/>
                    <a:pt x="17" y="3"/>
                  </a:cubicBezTo>
                  <a:cubicBezTo>
                    <a:pt x="16" y="2"/>
                    <a:pt x="16" y="2"/>
                    <a:pt x="16" y="2"/>
                  </a:cubicBezTo>
                  <a:cubicBezTo>
                    <a:pt x="14" y="3"/>
                    <a:pt x="14" y="3"/>
                    <a:pt x="14" y="3"/>
                  </a:cubicBezTo>
                  <a:cubicBezTo>
                    <a:pt x="14" y="3"/>
                    <a:pt x="14" y="3"/>
                    <a:pt x="14" y="3"/>
                  </a:cubicBezTo>
                  <a:cubicBezTo>
                    <a:pt x="14" y="1"/>
                    <a:pt x="14" y="1"/>
                    <a:pt x="14" y="1"/>
                  </a:cubicBezTo>
                  <a:cubicBezTo>
                    <a:pt x="11" y="0"/>
                    <a:pt x="11" y="0"/>
                    <a:pt x="11" y="0"/>
                  </a:cubicBezTo>
                  <a:cubicBezTo>
                    <a:pt x="10" y="2"/>
                    <a:pt x="10" y="2"/>
                    <a:pt x="10" y="2"/>
                  </a:cubicBezTo>
                  <a:cubicBezTo>
                    <a:pt x="10" y="2"/>
                    <a:pt x="10" y="2"/>
                    <a:pt x="9" y="2"/>
                  </a:cubicBezTo>
                  <a:cubicBezTo>
                    <a:pt x="8" y="0"/>
                    <a:pt x="8" y="0"/>
                    <a:pt x="8" y="0"/>
                  </a:cubicBezTo>
                  <a:cubicBezTo>
                    <a:pt x="6" y="1"/>
                    <a:pt x="6" y="1"/>
                    <a:pt x="6" y="1"/>
                  </a:cubicBezTo>
                  <a:cubicBezTo>
                    <a:pt x="6" y="3"/>
                    <a:pt x="6" y="3"/>
                    <a:pt x="6" y="3"/>
                  </a:cubicBezTo>
                  <a:cubicBezTo>
                    <a:pt x="6" y="3"/>
                    <a:pt x="5" y="3"/>
                    <a:pt x="5" y="3"/>
                  </a:cubicBezTo>
                  <a:cubicBezTo>
                    <a:pt x="3" y="2"/>
                    <a:pt x="3" y="2"/>
                    <a:pt x="3" y="2"/>
                  </a:cubicBezTo>
                  <a:cubicBezTo>
                    <a:pt x="2" y="4"/>
                    <a:pt x="2" y="4"/>
                    <a:pt x="2" y="4"/>
                  </a:cubicBezTo>
                  <a:cubicBezTo>
                    <a:pt x="2" y="6"/>
                    <a:pt x="2" y="6"/>
                    <a:pt x="2" y="6"/>
                  </a:cubicBezTo>
                  <a:cubicBezTo>
                    <a:pt x="2" y="6"/>
                    <a:pt x="2" y="6"/>
                    <a:pt x="2" y="6"/>
                  </a:cubicBezTo>
                  <a:cubicBezTo>
                    <a:pt x="0" y="7"/>
                    <a:pt x="0" y="7"/>
                    <a:pt x="0" y="7"/>
                  </a:cubicBezTo>
                  <a:cubicBezTo>
                    <a:pt x="0" y="9"/>
                    <a:pt x="0" y="9"/>
                    <a:pt x="0" y="9"/>
                  </a:cubicBezTo>
                  <a:cubicBezTo>
                    <a:pt x="1" y="10"/>
                    <a:pt x="1" y="10"/>
                    <a:pt x="1" y="10"/>
                  </a:cubicBezTo>
                  <a:cubicBezTo>
                    <a:pt x="1" y="10"/>
                    <a:pt x="1" y="11"/>
                    <a:pt x="1" y="11"/>
                  </a:cubicBezTo>
                  <a:cubicBezTo>
                    <a:pt x="0" y="12"/>
                    <a:pt x="0" y="12"/>
                    <a:pt x="0" y="12"/>
                  </a:cubicBezTo>
                  <a:cubicBezTo>
                    <a:pt x="0" y="14"/>
                    <a:pt x="0" y="14"/>
                    <a:pt x="0" y="14"/>
                  </a:cubicBezTo>
                  <a:cubicBezTo>
                    <a:pt x="2" y="14"/>
                    <a:pt x="2" y="14"/>
                    <a:pt x="2" y="14"/>
                  </a:cubicBezTo>
                  <a:cubicBezTo>
                    <a:pt x="2" y="15"/>
                    <a:pt x="2" y="15"/>
                    <a:pt x="2" y="15"/>
                  </a:cubicBezTo>
                  <a:cubicBezTo>
                    <a:pt x="2" y="17"/>
                    <a:pt x="2" y="17"/>
                    <a:pt x="2" y="17"/>
                  </a:cubicBezTo>
                  <a:cubicBezTo>
                    <a:pt x="3" y="18"/>
                    <a:pt x="3" y="18"/>
                    <a:pt x="3" y="18"/>
                  </a:cubicBezTo>
                  <a:cubicBezTo>
                    <a:pt x="5" y="18"/>
                    <a:pt x="5" y="18"/>
                    <a:pt x="5" y="18"/>
                  </a:cubicBezTo>
                  <a:cubicBezTo>
                    <a:pt x="5" y="18"/>
                    <a:pt x="5" y="18"/>
                    <a:pt x="6" y="18"/>
                  </a:cubicBezTo>
                  <a:cubicBezTo>
                    <a:pt x="6" y="20"/>
                    <a:pt x="6" y="20"/>
                    <a:pt x="6" y="20"/>
                  </a:cubicBezTo>
                  <a:cubicBezTo>
                    <a:pt x="8" y="21"/>
                    <a:pt x="8" y="21"/>
                    <a:pt x="8" y="21"/>
                  </a:cubicBezTo>
                  <a:cubicBezTo>
                    <a:pt x="9" y="19"/>
                    <a:pt x="9" y="19"/>
                    <a:pt x="9" y="19"/>
                  </a:cubicBezTo>
                  <a:cubicBezTo>
                    <a:pt x="10" y="19"/>
                    <a:pt x="10" y="19"/>
                    <a:pt x="10" y="19"/>
                  </a:cubicBezTo>
                  <a:cubicBezTo>
                    <a:pt x="11" y="21"/>
                    <a:pt x="11" y="21"/>
                    <a:pt x="11" y="21"/>
                  </a:cubicBezTo>
                  <a:cubicBezTo>
                    <a:pt x="14" y="20"/>
                    <a:pt x="14" y="20"/>
                    <a:pt x="14" y="20"/>
                  </a:cubicBezTo>
                  <a:cubicBezTo>
                    <a:pt x="14" y="18"/>
                    <a:pt x="14" y="18"/>
                    <a:pt x="14" y="18"/>
                  </a:cubicBezTo>
                  <a:cubicBezTo>
                    <a:pt x="14" y="18"/>
                    <a:pt x="14" y="18"/>
                    <a:pt x="14" y="18"/>
                  </a:cubicBezTo>
                  <a:cubicBezTo>
                    <a:pt x="16" y="18"/>
                    <a:pt x="16" y="18"/>
                    <a:pt x="16" y="18"/>
                  </a:cubicBezTo>
                  <a:cubicBezTo>
                    <a:pt x="17" y="18"/>
                    <a:pt x="17" y="18"/>
                    <a:pt x="17" y="18"/>
                  </a:cubicBezTo>
                  <a:cubicBezTo>
                    <a:pt x="18" y="17"/>
                    <a:pt x="18" y="17"/>
                    <a:pt x="18" y="17"/>
                  </a:cubicBezTo>
                  <a:lnTo>
                    <a:pt x="17" y="15"/>
                  </a:lnTo>
                  <a:close/>
                  <a:moveTo>
                    <a:pt x="8" y="12"/>
                  </a:moveTo>
                  <a:cubicBezTo>
                    <a:pt x="7" y="11"/>
                    <a:pt x="7" y="10"/>
                    <a:pt x="8" y="9"/>
                  </a:cubicBezTo>
                  <a:cubicBezTo>
                    <a:pt x="9" y="8"/>
                    <a:pt x="10" y="8"/>
                    <a:pt x="11" y="9"/>
                  </a:cubicBezTo>
                  <a:cubicBezTo>
                    <a:pt x="12" y="10"/>
                    <a:pt x="12" y="11"/>
                    <a:pt x="11" y="12"/>
                  </a:cubicBezTo>
                  <a:cubicBezTo>
                    <a:pt x="10" y="13"/>
                    <a:pt x="9" y="13"/>
                    <a:pt x="8"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3" name="Google Shape;373;p5"/>
          <p:cNvGrpSpPr/>
          <p:nvPr/>
        </p:nvGrpSpPr>
        <p:grpSpPr>
          <a:xfrm>
            <a:off x="4667250" y="4185902"/>
            <a:ext cx="196138" cy="376713"/>
            <a:chOff x="4486276" y="4586288"/>
            <a:chExt cx="100012" cy="192087"/>
          </a:xfrm>
        </p:grpSpPr>
        <p:sp>
          <p:nvSpPr>
            <p:cNvPr id="374" name="Google Shape;374;p5"/>
            <p:cNvSpPr/>
            <p:nvPr/>
          </p:nvSpPr>
          <p:spPr>
            <a:xfrm>
              <a:off x="4494213" y="4586288"/>
              <a:ext cx="92075" cy="77787"/>
            </a:xfrm>
            <a:custGeom>
              <a:avLst/>
              <a:gdLst/>
              <a:ahLst/>
              <a:cxnLst/>
              <a:rect l="l" t="t" r="r" b="b"/>
              <a:pathLst>
                <a:path w="32" h="27" extrusionOk="0">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5"/>
            <p:cNvSpPr/>
            <p:nvPr/>
          </p:nvSpPr>
          <p:spPr>
            <a:xfrm>
              <a:off x="4486276" y="4689475"/>
              <a:ext cx="88900" cy="88900"/>
            </a:xfrm>
            <a:custGeom>
              <a:avLst/>
              <a:gdLst/>
              <a:ahLst/>
              <a:cxnLst/>
              <a:rect l="l" t="t" r="r" b="b"/>
              <a:pathLst>
                <a:path w="31" h="31" extrusionOk="0">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5"/>
            <p:cNvSpPr/>
            <p:nvPr/>
          </p:nvSpPr>
          <p:spPr>
            <a:xfrm>
              <a:off x="4491038" y="4660900"/>
              <a:ext cx="38100" cy="31750"/>
            </a:xfrm>
            <a:custGeom>
              <a:avLst/>
              <a:gdLst/>
              <a:ahLst/>
              <a:cxnLst/>
              <a:rect l="l" t="t" r="r" b="b"/>
              <a:pathLst>
                <a:path w="13" h="11" extrusionOk="0">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7" name="Google Shape;377;p5"/>
          <p:cNvGrpSpPr/>
          <p:nvPr/>
        </p:nvGrpSpPr>
        <p:grpSpPr>
          <a:xfrm>
            <a:off x="5521035" y="1796637"/>
            <a:ext cx="268465" cy="254577"/>
            <a:chOff x="5937251" y="4586288"/>
            <a:chExt cx="184150" cy="174624"/>
          </a:xfrm>
        </p:grpSpPr>
        <p:sp>
          <p:nvSpPr>
            <p:cNvPr id="378" name="Google Shape;378;p5"/>
            <p:cNvSpPr/>
            <p:nvPr/>
          </p:nvSpPr>
          <p:spPr>
            <a:xfrm>
              <a:off x="6054726" y="4597400"/>
              <a:ext cx="52388" cy="53975"/>
            </a:xfrm>
            <a:custGeom>
              <a:avLst/>
              <a:gdLst/>
              <a:ahLst/>
              <a:cxnLst/>
              <a:rect l="l" t="t" r="r" b="b"/>
              <a:pathLst>
                <a:path w="18" h="19" extrusionOk="0">
                  <a:moveTo>
                    <a:pt x="18" y="18"/>
                  </a:moveTo>
                  <a:cubicBezTo>
                    <a:pt x="18" y="8"/>
                    <a:pt x="10" y="0"/>
                    <a:pt x="0" y="0"/>
                  </a:cubicBezTo>
                  <a:cubicBezTo>
                    <a:pt x="0" y="0"/>
                    <a:pt x="0" y="0"/>
                    <a:pt x="0" y="0"/>
                  </a:cubicBezTo>
                  <a:cubicBezTo>
                    <a:pt x="0" y="19"/>
                    <a:pt x="0" y="19"/>
                    <a:pt x="0" y="19"/>
                  </a:cubicBezTo>
                  <a:cubicBezTo>
                    <a:pt x="18" y="19"/>
                    <a:pt x="18" y="19"/>
                    <a:pt x="18" y="19"/>
                  </a:cubicBezTo>
                  <a:cubicBezTo>
                    <a:pt x="18" y="19"/>
                    <a:pt x="18" y="18"/>
                    <a:pt x="18" y="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5"/>
            <p:cNvSpPr/>
            <p:nvPr/>
          </p:nvSpPr>
          <p:spPr>
            <a:xfrm>
              <a:off x="6045201" y="4654550"/>
              <a:ext cx="61913" cy="3175"/>
            </a:xfrm>
            <a:custGeom>
              <a:avLst/>
              <a:gdLst/>
              <a:ahLst/>
              <a:cxnLst/>
              <a:rect l="l" t="t" r="r" b="b"/>
              <a:pathLst>
                <a:path w="21" h="1" extrusionOk="0">
                  <a:moveTo>
                    <a:pt x="0" y="1"/>
                  </a:moveTo>
                  <a:cubicBezTo>
                    <a:pt x="21" y="1"/>
                    <a:pt x="21" y="1"/>
                    <a:pt x="21" y="1"/>
                  </a:cubicBezTo>
                  <a:cubicBezTo>
                    <a:pt x="21" y="1"/>
                    <a:pt x="21" y="1"/>
                    <a:pt x="21" y="0"/>
                  </a:cubicBezTo>
                  <a:cubicBezTo>
                    <a:pt x="2" y="0"/>
                    <a:pt x="2" y="0"/>
                    <a:pt x="2" y="0"/>
                  </a:cubicBezTo>
                  <a:lnTo>
                    <a:pt x="0" y="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5"/>
            <p:cNvSpPr/>
            <p:nvPr/>
          </p:nvSpPr>
          <p:spPr>
            <a:xfrm>
              <a:off x="6037263" y="4664075"/>
              <a:ext cx="69850" cy="1587"/>
            </a:xfrm>
            <a:custGeom>
              <a:avLst/>
              <a:gdLst/>
              <a:ahLst/>
              <a:cxnLst/>
              <a:rect l="l" t="t" r="r" b="b"/>
              <a:pathLst>
                <a:path w="24" h="1" extrusionOk="0">
                  <a:moveTo>
                    <a:pt x="0" y="1"/>
                  </a:moveTo>
                  <a:cubicBezTo>
                    <a:pt x="23" y="1"/>
                    <a:pt x="23" y="1"/>
                    <a:pt x="23" y="1"/>
                  </a:cubicBezTo>
                  <a:cubicBezTo>
                    <a:pt x="23" y="1"/>
                    <a:pt x="24" y="0"/>
                    <a:pt x="24" y="0"/>
                  </a:cubicBezTo>
                  <a:cubicBezTo>
                    <a:pt x="2" y="0"/>
                    <a:pt x="2" y="0"/>
                    <a:pt x="2" y="0"/>
                  </a:cubicBezTo>
                  <a:lnTo>
                    <a:pt x="0" y="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5"/>
            <p:cNvSpPr/>
            <p:nvPr/>
          </p:nvSpPr>
          <p:spPr>
            <a:xfrm>
              <a:off x="6029326" y="4668838"/>
              <a:ext cx="74613" cy="3175"/>
            </a:xfrm>
            <a:custGeom>
              <a:avLst/>
              <a:gdLst/>
              <a:ahLst/>
              <a:cxnLst/>
              <a:rect l="l" t="t" r="r" b="b"/>
              <a:pathLst>
                <a:path w="26" h="1" extrusionOk="0">
                  <a:moveTo>
                    <a:pt x="0" y="1"/>
                  </a:moveTo>
                  <a:cubicBezTo>
                    <a:pt x="25" y="1"/>
                    <a:pt x="25" y="1"/>
                    <a:pt x="25" y="1"/>
                  </a:cubicBezTo>
                  <a:cubicBezTo>
                    <a:pt x="25" y="1"/>
                    <a:pt x="26" y="1"/>
                    <a:pt x="26" y="0"/>
                  </a:cubicBezTo>
                  <a:cubicBezTo>
                    <a:pt x="2" y="0"/>
                    <a:pt x="2" y="0"/>
                    <a:pt x="2" y="0"/>
                  </a:cubicBezTo>
                  <a:lnTo>
                    <a:pt x="0" y="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5"/>
            <p:cNvSpPr/>
            <p:nvPr/>
          </p:nvSpPr>
          <p:spPr>
            <a:xfrm>
              <a:off x="6019801" y="4678363"/>
              <a:ext cx="77788" cy="1587"/>
            </a:xfrm>
            <a:custGeom>
              <a:avLst/>
              <a:gdLst/>
              <a:ahLst/>
              <a:cxnLst/>
              <a:rect l="l" t="t" r="r" b="b"/>
              <a:pathLst>
                <a:path w="27" h="1" extrusionOk="0">
                  <a:moveTo>
                    <a:pt x="0" y="1"/>
                  </a:moveTo>
                  <a:cubicBezTo>
                    <a:pt x="27" y="1"/>
                    <a:pt x="27" y="1"/>
                    <a:pt x="27" y="1"/>
                  </a:cubicBezTo>
                  <a:cubicBezTo>
                    <a:pt x="27" y="1"/>
                    <a:pt x="27" y="0"/>
                    <a:pt x="27" y="0"/>
                  </a:cubicBezTo>
                  <a:cubicBezTo>
                    <a:pt x="2" y="0"/>
                    <a:pt x="2" y="0"/>
                    <a:pt x="2" y="0"/>
                  </a:cubicBezTo>
                  <a:lnTo>
                    <a:pt x="0" y="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5"/>
            <p:cNvSpPr/>
            <p:nvPr/>
          </p:nvSpPr>
          <p:spPr>
            <a:xfrm>
              <a:off x="6022976" y="4692650"/>
              <a:ext cx="63500" cy="3175"/>
            </a:xfrm>
            <a:custGeom>
              <a:avLst/>
              <a:gdLst/>
              <a:ahLst/>
              <a:cxnLst/>
              <a:rect l="l" t="t" r="r" b="b"/>
              <a:pathLst>
                <a:path w="22" h="1" extrusionOk="0">
                  <a:moveTo>
                    <a:pt x="22" y="0"/>
                  </a:moveTo>
                  <a:cubicBezTo>
                    <a:pt x="0" y="0"/>
                    <a:pt x="0" y="0"/>
                    <a:pt x="0" y="0"/>
                  </a:cubicBezTo>
                  <a:cubicBezTo>
                    <a:pt x="1" y="0"/>
                    <a:pt x="1" y="1"/>
                    <a:pt x="2" y="1"/>
                  </a:cubicBezTo>
                  <a:cubicBezTo>
                    <a:pt x="20" y="1"/>
                    <a:pt x="20" y="1"/>
                    <a:pt x="20" y="1"/>
                  </a:cubicBezTo>
                  <a:cubicBezTo>
                    <a:pt x="21" y="1"/>
                    <a:pt x="21" y="0"/>
                    <a:pt x="22"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5"/>
            <p:cNvSpPr/>
            <p:nvPr/>
          </p:nvSpPr>
          <p:spPr>
            <a:xfrm>
              <a:off x="6016626" y="4683125"/>
              <a:ext cx="74613" cy="6350"/>
            </a:xfrm>
            <a:custGeom>
              <a:avLst/>
              <a:gdLst/>
              <a:ahLst/>
              <a:cxnLst/>
              <a:rect l="l" t="t" r="r" b="b"/>
              <a:pathLst>
                <a:path w="26" h="2" extrusionOk="0">
                  <a:moveTo>
                    <a:pt x="0" y="0"/>
                  </a:moveTo>
                  <a:cubicBezTo>
                    <a:pt x="0" y="1"/>
                    <a:pt x="0" y="1"/>
                    <a:pt x="1" y="2"/>
                  </a:cubicBezTo>
                  <a:cubicBezTo>
                    <a:pt x="25" y="2"/>
                    <a:pt x="25" y="2"/>
                    <a:pt x="25" y="2"/>
                  </a:cubicBezTo>
                  <a:cubicBezTo>
                    <a:pt x="26" y="1"/>
                    <a:pt x="26" y="1"/>
                    <a:pt x="26" y="0"/>
                  </a:cubicBezTo>
                  <a:cubicBezTo>
                    <a:pt x="0" y="0"/>
                    <a:pt x="0" y="0"/>
                    <a:pt x="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5"/>
            <p:cNvSpPr/>
            <p:nvPr/>
          </p:nvSpPr>
          <p:spPr>
            <a:xfrm>
              <a:off x="6037263" y="4700588"/>
              <a:ext cx="34925" cy="3175"/>
            </a:xfrm>
            <a:custGeom>
              <a:avLst/>
              <a:gdLst/>
              <a:ahLst/>
              <a:cxnLst/>
              <a:rect l="l" t="t" r="r" b="b"/>
              <a:pathLst>
                <a:path w="12" h="1" extrusionOk="0">
                  <a:moveTo>
                    <a:pt x="12" y="0"/>
                  </a:moveTo>
                  <a:cubicBezTo>
                    <a:pt x="0" y="0"/>
                    <a:pt x="0" y="0"/>
                    <a:pt x="0" y="0"/>
                  </a:cubicBezTo>
                  <a:cubicBezTo>
                    <a:pt x="2" y="0"/>
                    <a:pt x="4" y="0"/>
                    <a:pt x="5" y="1"/>
                  </a:cubicBezTo>
                  <a:cubicBezTo>
                    <a:pt x="8" y="1"/>
                    <a:pt x="10" y="0"/>
                    <a:pt x="12"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5"/>
            <p:cNvSpPr/>
            <p:nvPr/>
          </p:nvSpPr>
          <p:spPr>
            <a:xfrm>
              <a:off x="5988051" y="4586288"/>
              <a:ext cx="133350" cy="128587"/>
            </a:xfrm>
            <a:custGeom>
              <a:avLst/>
              <a:gdLst/>
              <a:ahLst/>
              <a:cxnLst/>
              <a:rect l="l" t="t" r="r" b="b"/>
              <a:pathLst>
                <a:path w="46" h="45" extrusionOk="0">
                  <a:moveTo>
                    <a:pt x="23" y="0"/>
                  </a:moveTo>
                  <a:cubicBezTo>
                    <a:pt x="11" y="0"/>
                    <a:pt x="0" y="10"/>
                    <a:pt x="0" y="22"/>
                  </a:cubicBezTo>
                  <a:cubicBezTo>
                    <a:pt x="0" y="24"/>
                    <a:pt x="1" y="26"/>
                    <a:pt x="1" y="28"/>
                  </a:cubicBezTo>
                  <a:cubicBezTo>
                    <a:pt x="4" y="27"/>
                    <a:pt x="4" y="27"/>
                    <a:pt x="4" y="27"/>
                  </a:cubicBezTo>
                  <a:cubicBezTo>
                    <a:pt x="4" y="26"/>
                    <a:pt x="3" y="24"/>
                    <a:pt x="3" y="22"/>
                  </a:cubicBezTo>
                  <a:cubicBezTo>
                    <a:pt x="3" y="12"/>
                    <a:pt x="12" y="3"/>
                    <a:pt x="23" y="3"/>
                  </a:cubicBezTo>
                  <a:cubicBezTo>
                    <a:pt x="34" y="3"/>
                    <a:pt x="43" y="12"/>
                    <a:pt x="43" y="22"/>
                  </a:cubicBezTo>
                  <a:cubicBezTo>
                    <a:pt x="43" y="33"/>
                    <a:pt x="34" y="42"/>
                    <a:pt x="23" y="42"/>
                  </a:cubicBezTo>
                  <a:cubicBezTo>
                    <a:pt x="17" y="42"/>
                    <a:pt x="11" y="39"/>
                    <a:pt x="7" y="34"/>
                  </a:cubicBezTo>
                  <a:cubicBezTo>
                    <a:pt x="4" y="35"/>
                    <a:pt x="4" y="35"/>
                    <a:pt x="4" y="35"/>
                  </a:cubicBezTo>
                  <a:cubicBezTo>
                    <a:pt x="8" y="41"/>
                    <a:pt x="15" y="45"/>
                    <a:pt x="23" y="45"/>
                  </a:cubicBezTo>
                  <a:cubicBezTo>
                    <a:pt x="36" y="45"/>
                    <a:pt x="46" y="35"/>
                    <a:pt x="46" y="22"/>
                  </a:cubicBezTo>
                  <a:cubicBezTo>
                    <a:pt x="46" y="10"/>
                    <a:pt x="36" y="0"/>
                    <a:pt x="2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5"/>
            <p:cNvSpPr/>
            <p:nvPr/>
          </p:nvSpPr>
          <p:spPr>
            <a:xfrm>
              <a:off x="5948363" y="4637088"/>
              <a:ext cx="25400" cy="26987"/>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5"/>
            <p:cNvSpPr/>
            <p:nvPr/>
          </p:nvSpPr>
          <p:spPr>
            <a:xfrm>
              <a:off x="5937251" y="4657725"/>
              <a:ext cx="76200" cy="103187"/>
            </a:xfrm>
            <a:custGeom>
              <a:avLst/>
              <a:gdLst/>
              <a:ahLst/>
              <a:cxnLst/>
              <a:rect l="l" t="t" r="r" b="b"/>
              <a:pathLst>
                <a:path w="27" h="36" extrusionOk="0">
                  <a:moveTo>
                    <a:pt x="27" y="3"/>
                  </a:moveTo>
                  <a:cubicBezTo>
                    <a:pt x="26" y="1"/>
                    <a:pt x="25" y="0"/>
                    <a:pt x="23" y="1"/>
                  </a:cubicBezTo>
                  <a:cubicBezTo>
                    <a:pt x="13" y="4"/>
                    <a:pt x="13" y="4"/>
                    <a:pt x="13" y="4"/>
                  </a:cubicBezTo>
                  <a:cubicBezTo>
                    <a:pt x="12" y="4"/>
                    <a:pt x="12" y="4"/>
                    <a:pt x="12" y="4"/>
                  </a:cubicBezTo>
                  <a:cubicBezTo>
                    <a:pt x="9" y="7"/>
                    <a:pt x="9" y="7"/>
                    <a:pt x="9" y="7"/>
                  </a:cubicBezTo>
                  <a:cubicBezTo>
                    <a:pt x="9" y="7"/>
                    <a:pt x="9" y="7"/>
                    <a:pt x="9" y="7"/>
                  </a:cubicBezTo>
                  <a:cubicBezTo>
                    <a:pt x="5" y="4"/>
                    <a:pt x="5" y="4"/>
                    <a:pt x="5" y="4"/>
                  </a:cubicBezTo>
                  <a:cubicBezTo>
                    <a:pt x="4" y="4"/>
                    <a:pt x="4" y="4"/>
                    <a:pt x="4" y="4"/>
                  </a:cubicBezTo>
                  <a:cubicBezTo>
                    <a:pt x="2" y="4"/>
                    <a:pt x="0" y="5"/>
                    <a:pt x="0" y="7"/>
                  </a:cubicBezTo>
                  <a:cubicBezTo>
                    <a:pt x="0" y="15"/>
                    <a:pt x="0" y="15"/>
                    <a:pt x="0" y="15"/>
                  </a:cubicBezTo>
                  <a:cubicBezTo>
                    <a:pt x="0" y="17"/>
                    <a:pt x="2" y="19"/>
                    <a:pt x="4" y="19"/>
                  </a:cubicBezTo>
                  <a:cubicBezTo>
                    <a:pt x="4" y="19"/>
                    <a:pt x="4" y="19"/>
                    <a:pt x="4" y="19"/>
                  </a:cubicBezTo>
                  <a:cubicBezTo>
                    <a:pt x="4" y="19"/>
                    <a:pt x="4" y="20"/>
                    <a:pt x="4" y="20"/>
                  </a:cubicBezTo>
                  <a:cubicBezTo>
                    <a:pt x="4" y="33"/>
                    <a:pt x="4" y="33"/>
                    <a:pt x="4" y="33"/>
                  </a:cubicBezTo>
                  <a:cubicBezTo>
                    <a:pt x="4" y="35"/>
                    <a:pt x="5" y="36"/>
                    <a:pt x="6" y="36"/>
                  </a:cubicBezTo>
                  <a:cubicBezTo>
                    <a:pt x="8" y="36"/>
                    <a:pt x="9" y="35"/>
                    <a:pt x="9" y="33"/>
                  </a:cubicBezTo>
                  <a:cubicBezTo>
                    <a:pt x="9" y="35"/>
                    <a:pt x="10" y="36"/>
                    <a:pt x="12" y="36"/>
                  </a:cubicBezTo>
                  <a:cubicBezTo>
                    <a:pt x="13" y="36"/>
                    <a:pt x="14" y="35"/>
                    <a:pt x="14" y="33"/>
                  </a:cubicBezTo>
                  <a:cubicBezTo>
                    <a:pt x="14" y="9"/>
                    <a:pt x="14" y="9"/>
                    <a:pt x="14" y="9"/>
                  </a:cubicBezTo>
                  <a:cubicBezTo>
                    <a:pt x="24" y="6"/>
                    <a:pt x="24" y="6"/>
                    <a:pt x="24" y="6"/>
                  </a:cubicBezTo>
                  <a:cubicBezTo>
                    <a:pt x="26" y="6"/>
                    <a:pt x="27" y="4"/>
                    <a:pt x="27"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89" name="Google Shape;389;p5"/>
          <p:cNvGrpSpPr/>
          <p:nvPr/>
        </p:nvGrpSpPr>
        <p:grpSpPr>
          <a:xfrm>
            <a:off x="6876801" y="2481765"/>
            <a:ext cx="2114799" cy="518058"/>
            <a:chOff x="5638262" y="1537608"/>
            <a:chExt cx="2649923" cy="518058"/>
          </a:xfrm>
        </p:grpSpPr>
        <p:sp>
          <p:nvSpPr>
            <p:cNvPr id="390" name="Google Shape;390;p5"/>
            <p:cNvSpPr txBox="1"/>
            <p:nvPr/>
          </p:nvSpPr>
          <p:spPr>
            <a:xfrm>
              <a:off x="5638263" y="1537608"/>
              <a:ext cx="1707008"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a:solidFill>
                    <a:schemeClr val="accent4"/>
                  </a:solidFill>
                  <a:latin typeface="Calibri"/>
                  <a:ea typeface="Calibri"/>
                  <a:cs typeface="Calibri"/>
                  <a:sym typeface="Calibri"/>
                </a:rPr>
                <a:t>Medición del servicio</a:t>
              </a:r>
              <a:endParaRPr sz="1200" b="1">
                <a:solidFill>
                  <a:schemeClr val="accent4"/>
                </a:solidFill>
                <a:latin typeface="Calibri"/>
                <a:ea typeface="Calibri"/>
                <a:cs typeface="Calibri"/>
                <a:sym typeface="Calibri"/>
              </a:endParaRPr>
            </a:p>
          </p:txBody>
        </p:sp>
        <p:sp>
          <p:nvSpPr>
            <p:cNvPr id="391" name="Google Shape;391;p5"/>
            <p:cNvSpPr txBox="1"/>
            <p:nvPr/>
          </p:nvSpPr>
          <p:spPr>
            <a:xfrm>
              <a:off x="5638262" y="1698645"/>
              <a:ext cx="2649923" cy="35702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00">
                  <a:solidFill>
                    <a:schemeClr val="dk1"/>
                  </a:solidFill>
                  <a:latin typeface="Calibri"/>
                  <a:ea typeface="Calibri"/>
                  <a:cs typeface="Calibri"/>
                  <a:sym typeface="Calibri"/>
                </a:rPr>
                <a:t>Medición y monitoreo de SLA`s para los flujos de trabajo que se configuran</a:t>
              </a:r>
              <a:endParaRPr/>
            </a:p>
          </p:txBody>
        </p:sp>
      </p:grpSp>
      <p:grpSp>
        <p:nvGrpSpPr>
          <p:cNvPr id="392" name="Google Shape;392;p5"/>
          <p:cNvGrpSpPr/>
          <p:nvPr/>
        </p:nvGrpSpPr>
        <p:grpSpPr>
          <a:xfrm>
            <a:off x="1371600" y="3155137"/>
            <a:ext cx="2114799" cy="702724"/>
            <a:chOff x="5638262" y="1537608"/>
            <a:chExt cx="2649923" cy="702724"/>
          </a:xfrm>
        </p:grpSpPr>
        <p:sp>
          <p:nvSpPr>
            <p:cNvPr id="393" name="Google Shape;393;p5"/>
            <p:cNvSpPr txBox="1"/>
            <p:nvPr/>
          </p:nvSpPr>
          <p:spPr>
            <a:xfrm>
              <a:off x="6229587" y="1537608"/>
              <a:ext cx="2058598" cy="184666"/>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s-ES_tradnl" sz="1200" b="1">
                  <a:solidFill>
                    <a:schemeClr val="accent1"/>
                  </a:solidFill>
                  <a:latin typeface="Calibri"/>
                  <a:ea typeface="Calibri"/>
                  <a:cs typeface="Calibri"/>
                  <a:sym typeface="Calibri"/>
                </a:rPr>
                <a:t>Información actualizada</a:t>
              </a:r>
            </a:p>
          </p:txBody>
        </p:sp>
        <p:sp>
          <p:nvSpPr>
            <p:cNvPr id="394" name="Google Shape;394;p5"/>
            <p:cNvSpPr txBox="1"/>
            <p:nvPr/>
          </p:nvSpPr>
          <p:spPr>
            <a:xfrm>
              <a:off x="5638262" y="1698645"/>
              <a:ext cx="2649923" cy="54168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00">
                  <a:solidFill>
                    <a:schemeClr val="dk1"/>
                  </a:solidFill>
                  <a:latin typeface="Calibri"/>
                  <a:ea typeface="Calibri"/>
                  <a:cs typeface="Calibri"/>
                  <a:sym typeface="Calibri"/>
                </a:rPr>
                <a:t>Seguimiento en línea de contratos,  servicios, proyectos, costos y presupuestos</a:t>
              </a:r>
              <a:endParaRPr/>
            </a:p>
          </p:txBody>
        </p:sp>
      </p:grpSp>
      <p:grpSp>
        <p:nvGrpSpPr>
          <p:cNvPr id="395" name="Google Shape;395;p5"/>
          <p:cNvGrpSpPr/>
          <p:nvPr/>
        </p:nvGrpSpPr>
        <p:grpSpPr>
          <a:xfrm>
            <a:off x="6184900" y="1396590"/>
            <a:ext cx="2114799" cy="518058"/>
            <a:chOff x="5638262" y="1537608"/>
            <a:chExt cx="2649923" cy="518058"/>
          </a:xfrm>
        </p:grpSpPr>
        <p:sp>
          <p:nvSpPr>
            <p:cNvPr id="396" name="Google Shape;396;p5"/>
            <p:cNvSpPr txBox="1"/>
            <p:nvPr/>
          </p:nvSpPr>
          <p:spPr>
            <a:xfrm>
              <a:off x="5638263" y="1537608"/>
              <a:ext cx="1410456"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a:solidFill>
                    <a:schemeClr val="accent3"/>
                  </a:solidFill>
                  <a:latin typeface="Calibri"/>
                  <a:ea typeface="Calibri"/>
                  <a:cs typeface="Calibri"/>
                  <a:sym typeface="Calibri"/>
                </a:rPr>
                <a:t>Repositorio único</a:t>
              </a:r>
              <a:endParaRPr sz="1200" b="1">
                <a:solidFill>
                  <a:schemeClr val="accent3"/>
                </a:solidFill>
                <a:latin typeface="Calibri"/>
                <a:ea typeface="Calibri"/>
                <a:cs typeface="Calibri"/>
                <a:sym typeface="Calibri"/>
              </a:endParaRPr>
            </a:p>
          </p:txBody>
        </p:sp>
        <p:sp>
          <p:nvSpPr>
            <p:cNvPr id="397" name="Google Shape;397;p5"/>
            <p:cNvSpPr txBox="1"/>
            <p:nvPr/>
          </p:nvSpPr>
          <p:spPr>
            <a:xfrm>
              <a:off x="5638262" y="1698645"/>
              <a:ext cx="2649923" cy="35702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00">
                  <a:solidFill>
                    <a:schemeClr val="dk1"/>
                  </a:solidFill>
                  <a:latin typeface="Calibri"/>
                  <a:ea typeface="Calibri"/>
                  <a:cs typeface="Calibri"/>
                  <a:sym typeface="Calibri"/>
                </a:rPr>
                <a:t>Punto Único de seguimiento y control de servicios, proyectos y documentación</a:t>
              </a:r>
              <a:endParaRPr/>
            </a:p>
          </p:txBody>
        </p:sp>
      </p:grpSp>
      <p:grpSp>
        <p:nvGrpSpPr>
          <p:cNvPr id="398" name="Google Shape;398;p5"/>
          <p:cNvGrpSpPr/>
          <p:nvPr/>
        </p:nvGrpSpPr>
        <p:grpSpPr>
          <a:xfrm>
            <a:off x="6629400" y="3854040"/>
            <a:ext cx="2114799" cy="333392"/>
            <a:chOff x="5638262" y="1537608"/>
            <a:chExt cx="2649923" cy="333392"/>
          </a:xfrm>
        </p:grpSpPr>
        <p:sp>
          <p:nvSpPr>
            <p:cNvPr id="399" name="Google Shape;399;p5"/>
            <p:cNvSpPr txBox="1"/>
            <p:nvPr/>
          </p:nvSpPr>
          <p:spPr>
            <a:xfrm>
              <a:off x="5638263" y="1537608"/>
              <a:ext cx="1429819"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a:solidFill>
                    <a:schemeClr val="accent5"/>
                  </a:solidFill>
                  <a:latin typeface="Calibri"/>
                  <a:ea typeface="Calibri"/>
                  <a:cs typeface="Calibri"/>
                  <a:sym typeface="Calibri"/>
                </a:rPr>
                <a:t>Ahorro en tiempo</a:t>
              </a:r>
              <a:endParaRPr sz="1200" b="1">
                <a:solidFill>
                  <a:schemeClr val="accent5"/>
                </a:solidFill>
                <a:latin typeface="Calibri"/>
                <a:ea typeface="Calibri"/>
                <a:cs typeface="Calibri"/>
                <a:sym typeface="Calibri"/>
              </a:endParaRPr>
            </a:p>
          </p:txBody>
        </p:sp>
        <p:sp>
          <p:nvSpPr>
            <p:cNvPr id="400" name="Google Shape;400;p5"/>
            <p:cNvSpPr txBox="1"/>
            <p:nvPr/>
          </p:nvSpPr>
          <p:spPr>
            <a:xfrm>
              <a:off x="5638262" y="1698645"/>
              <a:ext cx="2649923" cy="17235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00">
                  <a:solidFill>
                    <a:schemeClr val="dk1"/>
                  </a:solidFill>
                  <a:latin typeface="Calibri"/>
                  <a:ea typeface="Calibri"/>
                  <a:cs typeface="Calibri"/>
                  <a:sym typeface="Calibri"/>
                </a:rPr>
                <a:t>Reducción del tiempo de seguimiento </a:t>
              </a:r>
              <a:endParaRPr/>
            </a:p>
          </p:txBody>
        </p:sp>
      </p:grpSp>
      <p:grpSp>
        <p:nvGrpSpPr>
          <p:cNvPr id="401" name="Google Shape;401;p5"/>
          <p:cNvGrpSpPr/>
          <p:nvPr/>
        </p:nvGrpSpPr>
        <p:grpSpPr>
          <a:xfrm>
            <a:off x="1600200" y="1885540"/>
            <a:ext cx="2114799" cy="518058"/>
            <a:chOff x="5638262" y="1537608"/>
            <a:chExt cx="2649923" cy="518058"/>
          </a:xfrm>
        </p:grpSpPr>
        <p:sp>
          <p:nvSpPr>
            <p:cNvPr id="402" name="Google Shape;402;p5"/>
            <p:cNvSpPr txBox="1"/>
            <p:nvPr/>
          </p:nvSpPr>
          <p:spPr>
            <a:xfrm>
              <a:off x="7671698" y="1537608"/>
              <a:ext cx="616487" cy="184666"/>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200" b="1">
                  <a:solidFill>
                    <a:schemeClr val="accent2"/>
                  </a:solidFill>
                  <a:latin typeface="Calibri"/>
                  <a:ea typeface="Calibri"/>
                  <a:cs typeface="Calibri"/>
                  <a:sym typeface="Calibri"/>
                </a:rPr>
                <a:t>Gestión</a:t>
              </a:r>
              <a:endParaRPr sz="1200" b="1">
                <a:solidFill>
                  <a:schemeClr val="accent2"/>
                </a:solidFill>
                <a:latin typeface="Calibri"/>
                <a:ea typeface="Calibri"/>
                <a:cs typeface="Calibri"/>
                <a:sym typeface="Calibri"/>
              </a:endParaRPr>
            </a:p>
          </p:txBody>
        </p:sp>
        <p:sp>
          <p:nvSpPr>
            <p:cNvPr id="403" name="Google Shape;403;p5"/>
            <p:cNvSpPr txBox="1"/>
            <p:nvPr/>
          </p:nvSpPr>
          <p:spPr>
            <a:xfrm>
              <a:off x="5638262" y="1698645"/>
              <a:ext cx="2649923" cy="35702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00">
                  <a:solidFill>
                    <a:schemeClr val="dk1"/>
                  </a:solidFill>
                  <a:latin typeface="Calibri"/>
                  <a:ea typeface="Calibri"/>
                  <a:cs typeface="Calibri"/>
                  <a:sym typeface="Calibri"/>
                </a:rPr>
                <a:t>Gestión integral de contratos, servicios, proyectos y recursos</a:t>
              </a:r>
              <a:endParaRPr/>
            </a:p>
          </p:txBody>
        </p:sp>
      </p:grpSp>
      <p:grpSp>
        <p:nvGrpSpPr>
          <p:cNvPr id="404" name="Google Shape;404;p5"/>
          <p:cNvGrpSpPr/>
          <p:nvPr/>
        </p:nvGrpSpPr>
        <p:grpSpPr>
          <a:xfrm>
            <a:off x="2032000" y="4241390"/>
            <a:ext cx="2114799" cy="518058"/>
            <a:chOff x="5638262" y="1537608"/>
            <a:chExt cx="2649923" cy="518058"/>
          </a:xfrm>
        </p:grpSpPr>
        <p:sp>
          <p:nvSpPr>
            <p:cNvPr id="405" name="Google Shape;405;p5"/>
            <p:cNvSpPr txBox="1"/>
            <p:nvPr/>
          </p:nvSpPr>
          <p:spPr>
            <a:xfrm>
              <a:off x="6269116" y="1537608"/>
              <a:ext cx="2019069" cy="184666"/>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200" b="1">
                  <a:solidFill>
                    <a:schemeClr val="accent6"/>
                  </a:solidFill>
                  <a:latin typeface="Calibri"/>
                  <a:ea typeface="Calibri"/>
                  <a:cs typeface="Calibri"/>
                  <a:sym typeface="Calibri"/>
                </a:rPr>
                <a:t>Optimización de recursos</a:t>
              </a:r>
              <a:endParaRPr sz="1200" b="1">
                <a:solidFill>
                  <a:schemeClr val="accent6"/>
                </a:solidFill>
                <a:latin typeface="Calibri"/>
                <a:ea typeface="Calibri"/>
                <a:cs typeface="Calibri"/>
                <a:sym typeface="Calibri"/>
              </a:endParaRPr>
            </a:p>
          </p:txBody>
        </p:sp>
        <p:sp>
          <p:nvSpPr>
            <p:cNvPr id="406" name="Google Shape;406;p5"/>
            <p:cNvSpPr txBox="1"/>
            <p:nvPr/>
          </p:nvSpPr>
          <p:spPr>
            <a:xfrm>
              <a:off x="5638262" y="1698645"/>
              <a:ext cx="2649923" cy="35702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00">
                  <a:solidFill>
                    <a:schemeClr val="dk1"/>
                  </a:solidFill>
                  <a:latin typeface="Calibri"/>
                  <a:ea typeface="Calibri"/>
                  <a:cs typeface="Calibri"/>
                  <a:sym typeface="Calibri"/>
                </a:rPr>
                <a:t>Gestión eficiente de los recursos humanos y materiales </a:t>
              </a:r>
              <a:endParaRPr/>
            </a:p>
          </p:txBody>
        </p:sp>
      </p:grpSp>
      <p:sp>
        <p:nvSpPr>
          <p:cNvPr id="407" name="Google Shape;407;p5"/>
          <p:cNvSpPr txBox="1"/>
          <p:nvPr/>
        </p:nvSpPr>
        <p:spPr>
          <a:xfrm>
            <a:off x="715493" y="887247"/>
            <a:ext cx="6019801" cy="5334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888888"/>
              </a:buClr>
              <a:buSzPts val="1200"/>
              <a:buFont typeface="Arial"/>
              <a:buNone/>
            </a:pPr>
            <a:r>
              <a:rPr lang="es-ES_tradnl" sz="1200" dirty="0">
                <a:solidFill>
                  <a:srgbClr val="888888"/>
                </a:solidFill>
                <a:latin typeface="Calibri"/>
                <a:ea typeface="Calibri"/>
                <a:cs typeface="Calibri"/>
                <a:sym typeface="Calibri"/>
              </a:rPr>
              <a:t>Los diferenciadores de KMS son los motores de configuración y gestión de los servicios y flujos de procesos del ciclo de contratos de una forma integral</a:t>
            </a:r>
            <a:endParaRPr lang="es-ES_tradnl" dirty="0"/>
          </a:p>
        </p:txBody>
      </p:sp>
      <p:sp>
        <p:nvSpPr>
          <p:cNvPr id="77" name="Rectángulo 76">
            <a:extLst>
              <a:ext uri="{FF2B5EF4-FFF2-40B4-BE49-F238E27FC236}">
                <a16:creationId xmlns:a16="http://schemas.microsoft.com/office/drawing/2014/main" id="{67B646D1-C438-7A44-9F7F-09AF169DFACE}"/>
              </a:ext>
            </a:extLst>
          </p:cNvPr>
          <p:cNvSpPr/>
          <p:nvPr/>
        </p:nvSpPr>
        <p:spPr>
          <a:xfrm>
            <a:off x="449677" y="220717"/>
            <a:ext cx="147145" cy="620111"/>
          </a:xfrm>
          <a:prstGeom prst="rect">
            <a:avLst/>
          </a:prstGeom>
          <a:solidFill>
            <a:srgbClr val="066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8" name="Imagen 77">
            <a:extLst>
              <a:ext uri="{FF2B5EF4-FFF2-40B4-BE49-F238E27FC236}">
                <a16:creationId xmlns:a16="http://schemas.microsoft.com/office/drawing/2014/main" id="{09FD8259-8BBB-984A-9E63-28F29081786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350949" y="2802836"/>
            <a:ext cx="1629177" cy="735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500"/>
                                        <p:tgtEl>
                                          <p:spTgt spid="33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5"/>
                                        </p:tgtEl>
                                        <p:attrNameLst>
                                          <p:attrName>style.visibility</p:attrName>
                                        </p:attrNameLst>
                                      </p:cBhvr>
                                      <p:to>
                                        <p:strVal val="visible"/>
                                      </p:to>
                                    </p:set>
                                    <p:anim calcmode="lin" valueType="num">
                                      <p:cBhvr additive="base">
                                        <p:cTn id="11" dur="500"/>
                                        <p:tgtEl>
                                          <p:spTgt spid="33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07">
                                            <p:txEl>
                                              <p:pRg st="0" end="0"/>
                                            </p:txEl>
                                          </p:spTgt>
                                        </p:tgtEl>
                                        <p:attrNameLst>
                                          <p:attrName>style.visibility</p:attrName>
                                        </p:attrNameLst>
                                      </p:cBhvr>
                                      <p:to>
                                        <p:strVal val="visible"/>
                                      </p:to>
                                    </p:set>
                                    <p:anim calcmode="lin" valueType="num">
                                      <p:cBhvr additive="base">
                                        <p:cTn id="15" dur="500"/>
                                        <p:tgtEl>
                                          <p:spTgt spid="40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p:tgtEl>
                                          <p:spTgt spid="336"/>
                                        </p:tgtEl>
                                        <p:attrNameLst>
                                          <p:attrName>ppt_w</p:attrName>
                                        </p:attrNameLst>
                                      </p:cBhvr>
                                      <p:tavLst>
                                        <p:tav tm="0">
                                          <p:val>
                                            <p:strVal val="0"/>
                                          </p:val>
                                        </p:tav>
                                        <p:tav tm="100000">
                                          <p:val>
                                            <p:strVal val="#ppt_w"/>
                                          </p:val>
                                        </p:tav>
                                      </p:tavLst>
                                    </p:anim>
                                    <p:anim calcmode="lin" valueType="num">
                                      <p:cBhvr additive="base">
                                        <p:cTn id="20" dur="500"/>
                                        <p:tgtEl>
                                          <p:spTgt spid="336"/>
                                        </p:tgtEl>
                                        <p:attrNameLst>
                                          <p:attrName>ppt_h</p:attrName>
                                        </p:attrNameLst>
                                      </p:cBhvr>
                                      <p:tavLst>
                                        <p:tav tm="0">
                                          <p:val>
                                            <p:strVal val="0"/>
                                          </p:val>
                                        </p:tav>
                                        <p:tav tm="100000">
                                          <p:val>
                                            <p:strVal val="#ppt_h"/>
                                          </p:val>
                                        </p:tav>
                                      </p:tavLst>
                                    </p:anim>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342"/>
                                        </p:tgtEl>
                                        <p:attrNameLst>
                                          <p:attrName>style.visibility</p:attrName>
                                        </p:attrNameLst>
                                      </p:cBhvr>
                                      <p:to>
                                        <p:strVal val="visible"/>
                                      </p:to>
                                    </p:set>
                                    <p:anim calcmode="lin" valueType="num">
                                      <p:cBhvr additive="base">
                                        <p:cTn id="24" dur="500"/>
                                        <p:tgtEl>
                                          <p:spTgt spid="342"/>
                                        </p:tgtEl>
                                        <p:attrNameLst>
                                          <p:attrName>ppt_w</p:attrName>
                                        </p:attrNameLst>
                                      </p:cBhvr>
                                      <p:tavLst>
                                        <p:tav tm="0">
                                          <p:val>
                                            <p:strVal val="0"/>
                                          </p:val>
                                        </p:tav>
                                        <p:tav tm="100000">
                                          <p:val>
                                            <p:strVal val="#ppt_w"/>
                                          </p:val>
                                        </p:tav>
                                      </p:tavLst>
                                    </p:anim>
                                    <p:anim calcmode="lin" valueType="num">
                                      <p:cBhvr additive="base">
                                        <p:cTn id="25" dur="500"/>
                                        <p:tgtEl>
                                          <p:spTgt spid="342"/>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92"/>
                                        </p:tgtEl>
                                        <p:attrNameLst>
                                          <p:attrName>style.visibility</p:attrName>
                                        </p:attrNameLst>
                                      </p:cBhvr>
                                      <p:to>
                                        <p:strVal val="visible"/>
                                      </p:to>
                                    </p:set>
                                    <p:animEffect transition="in" filter="fade">
                                      <p:cBhvr>
                                        <p:cTn id="29" dur="500"/>
                                        <p:tgtEl>
                                          <p:spTgt spid="392"/>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337"/>
                                        </p:tgtEl>
                                        <p:attrNameLst>
                                          <p:attrName>style.visibility</p:attrName>
                                        </p:attrNameLst>
                                      </p:cBhvr>
                                      <p:to>
                                        <p:strVal val="visible"/>
                                      </p:to>
                                    </p:set>
                                    <p:anim calcmode="lin" valueType="num">
                                      <p:cBhvr additive="base">
                                        <p:cTn id="33" dur="500"/>
                                        <p:tgtEl>
                                          <p:spTgt spid="337"/>
                                        </p:tgtEl>
                                        <p:attrNameLst>
                                          <p:attrName>ppt_w</p:attrName>
                                        </p:attrNameLst>
                                      </p:cBhvr>
                                      <p:tavLst>
                                        <p:tav tm="0">
                                          <p:val>
                                            <p:strVal val="0"/>
                                          </p:val>
                                        </p:tav>
                                        <p:tav tm="100000">
                                          <p:val>
                                            <p:strVal val="#ppt_w"/>
                                          </p:val>
                                        </p:tav>
                                      </p:tavLst>
                                    </p:anim>
                                    <p:anim calcmode="lin" valueType="num">
                                      <p:cBhvr additive="base">
                                        <p:cTn id="34" dur="500"/>
                                        <p:tgtEl>
                                          <p:spTgt spid="337"/>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347"/>
                                        </p:tgtEl>
                                        <p:attrNameLst>
                                          <p:attrName>style.visibility</p:attrName>
                                        </p:attrNameLst>
                                      </p:cBhvr>
                                      <p:to>
                                        <p:strVal val="visible"/>
                                      </p:to>
                                    </p:set>
                                    <p:anim calcmode="lin" valueType="num">
                                      <p:cBhvr additive="base">
                                        <p:cTn id="38" dur="500"/>
                                        <p:tgtEl>
                                          <p:spTgt spid="347"/>
                                        </p:tgtEl>
                                        <p:attrNameLst>
                                          <p:attrName>ppt_w</p:attrName>
                                        </p:attrNameLst>
                                      </p:cBhvr>
                                      <p:tavLst>
                                        <p:tav tm="0">
                                          <p:val>
                                            <p:strVal val="0"/>
                                          </p:val>
                                        </p:tav>
                                        <p:tav tm="100000">
                                          <p:val>
                                            <p:strVal val="#ppt_w"/>
                                          </p:val>
                                        </p:tav>
                                      </p:tavLst>
                                    </p:anim>
                                    <p:anim calcmode="lin" valueType="num">
                                      <p:cBhvr additive="base">
                                        <p:cTn id="39" dur="500"/>
                                        <p:tgtEl>
                                          <p:spTgt spid="347"/>
                                        </p:tgtEl>
                                        <p:attrNameLst>
                                          <p:attrName>ppt_h</p:attrName>
                                        </p:attrNameLst>
                                      </p:cBhvr>
                                      <p:tavLst>
                                        <p:tav tm="0">
                                          <p:val>
                                            <p:strVal val="0"/>
                                          </p:val>
                                        </p:tav>
                                        <p:tav tm="100000">
                                          <p:val>
                                            <p:strVal val="#ppt_h"/>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401"/>
                                        </p:tgtEl>
                                        <p:attrNameLst>
                                          <p:attrName>style.visibility</p:attrName>
                                        </p:attrNameLst>
                                      </p:cBhvr>
                                      <p:to>
                                        <p:strVal val="visible"/>
                                      </p:to>
                                    </p:set>
                                    <p:animEffect transition="in" filter="fade">
                                      <p:cBhvr>
                                        <p:cTn id="43" dur="500"/>
                                        <p:tgtEl>
                                          <p:spTgt spid="401"/>
                                        </p:tgtEl>
                                      </p:cBhvr>
                                    </p:animEffect>
                                  </p:childTnLst>
                                </p:cTn>
                              </p:par>
                            </p:childTnLst>
                          </p:cTn>
                        </p:par>
                        <p:par>
                          <p:cTn id="44" fill="hold">
                            <p:stCondLst>
                              <p:cond delay="4500"/>
                            </p:stCondLst>
                            <p:childTnLst>
                              <p:par>
                                <p:cTn id="45" presetID="23" presetClass="entr" presetSubtype="16" fill="hold" nodeType="afterEffect">
                                  <p:stCondLst>
                                    <p:cond delay="0"/>
                                  </p:stCondLst>
                                  <p:childTnLst>
                                    <p:set>
                                      <p:cBhvr>
                                        <p:cTn id="46" dur="1" fill="hold">
                                          <p:stCondLst>
                                            <p:cond delay="0"/>
                                          </p:stCondLst>
                                        </p:cTn>
                                        <p:tgtEl>
                                          <p:spTgt spid="338"/>
                                        </p:tgtEl>
                                        <p:attrNameLst>
                                          <p:attrName>style.visibility</p:attrName>
                                        </p:attrNameLst>
                                      </p:cBhvr>
                                      <p:to>
                                        <p:strVal val="visible"/>
                                      </p:to>
                                    </p:set>
                                    <p:anim calcmode="lin" valueType="num">
                                      <p:cBhvr additive="base">
                                        <p:cTn id="47" dur="500"/>
                                        <p:tgtEl>
                                          <p:spTgt spid="338"/>
                                        </p:tgtEl>
                                        <p:attrNameLst>
                                          <p:attrName>ppt_w</p:attrName>
                                        </p:attrNameLst>
                                      </p:cBhvr>
                                      <p:tavLst>
                                        <p:tav tm="0">
                                          <p:val>
                                            <p:strVal val="0"/>
                                          </p:val>
                                        </p:tav>
                                        <p:tav tm="100000">
                                          <p:val>
                                            <p:strVal val="#ppt_w"/>
                                          </p:val>
                                        </p:tav>
                                      </p:tavLst>
                                    </p:anim>
                                    <p:anim calcmode="lin" valueType="num">
                                      <p:cBhvr additive="base">
                                        <p:cTn id="48" dur="500"/>
                                        <p:tgtEl>
                                          <p:spTgt spid="338"/>
                                        </p:tgtEl>
                                        <p:attrNameLst>
                                          <p:attrName>ppt_h</p:attrName>
                                        </p:attrNameLst>
                                      </p:cBhvr>
                                      <p:tavLst>
                                        <p:tav tm="0">
                                          <p:val>
                                            <p:strVal val="0"/>
                                          </p:val>
                                        </p:tav>
                                        <p:tav tm="100000">
                                          <p:val>
                                            <p:strVal val="#ppt_h"/>
                                          </p:val>
                                        </p:tav>
                                      </p:tavLst>
                                    </p:anim>
                                  </p:childTnLst>
                                </p:cTn>
                              </p:par>
                            </p:childTnLst>
                          </p:cTn>
                        </p:par>
                        <p:par>
                          <p:cTn id="49" fill="hold">
                            <p:stCondLst>
                              <p:cond delay="5000"/>
                            </p:stCondLst>
                            <p:childTnLst>
                              <p:par>
                                <p:cTn id="50" presetID="23" presetClass="entr" presetSubtype="16" fill="hold" nodeType="afterEffect">
                                  <p:stCondLst>
                                    <p:cond delay="0"/>
                                  </p:stCondLst>
                                  <p:childTnLst>
                                    <p:set>
                                      <p:cBhvr>
                                        <p:cTn id="51" dur="1" fill="hold">
                                          <p:stCondLst>
                                            <p:cond delay="0"/>
                                          </p:stCondLst>
                                        </p:cTn>
                                        <p:tgtEl>
                                          <p:spTgt spid="377"/>
                                        </p:tgtEl>
                                        <p:attrNameLst>
                                          <p:attrName>style.visibility</p:attrName>
                                        </p:attrNameLst>
                                      </p:cBhvr>
                                      <p:to>
                                        <p:strVal val="visible"/>
                                      </p:to>
                                    </p:set>
                                    <p:anim calcmode="lin" valueType="num">
                                      <p:cBhvr additive="base">
                                        <p:cTn id="52" dur="500"/>
                                        <p:tgtEl>
                                          <p:spTgt spid="377"/>
                                        </p:tgtEl>
                                        <p:attrNameLst>
                                          <p:attrName>ppt_w</p:attrName>
                                        </p:attrNameLst>
                                      </p:cBhvr>
                                      <p:tavLst>
                                        <p:tav tm="0">
                                          <p:val>
                                            <p:strVal val="0"/>
                                          </p:val>
                                        </p:tav>
                                        <p:tav tm="100000">
                                          <p:val>
                                            <p:strVal val="#ppt_w"/>
                                          </p:val>
                                        </p:tav>
                                      </p:tavLst>
                                    </p:anim>
                                    <p:anim calcmode="lin" valueType="num">
                                      <p:cBhvr additive="base">
                                        <p:cTn id="53" dur="500"/>
                                        <p:tgtEl>
                                          <p:spTgt spid="377"/>
                                        </p:tgtEl>
                                        <p:attrNameLst>
                                          <p:attrName>ppt_h</p:attrName>
                                        </p:attrNameLst>
                                      </p:cBhvr>
                                      <p:tavLst>
                                        <p:tav tm="0">
                                          <p:val>
                                            <p:strVal val="0"/>
                                          </p:val>
                                        </p:tav>
                                        <p:tav tm="100000">
                                          <p:val>
                                            <p:strVal val="#ppt_h"/>
                                          </p:val>
                                        </p:tav>
                                      </p:tavLst>
                                    </p:anim>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395"/>
                                        </p:tgtEl>
                                        <p:attrNameLst>
                                          <p:attrName>style.visibility</p:attrName>
                                        </p:attrNameLst>
                                      </p:cBhvr>
                                      <p:to>
                                        <p:strVal val="visible"/>
                                      </p:to>
                                    </p:set>
                                    <p:animEffect transition="in" filter="fade">
                                      <p:cBhvr>
                                        <p:cTn id="57" dur="500"/>
                                        <p:tgtEl>
                                          <p:spTgt spid="395"/>
                                        </p:tgtEl>
                                      </p:cBhvr>
                                    </p:animEffect>
                                  </p:childTnLst>
                                </p:cTn>
                              </p:par>
                            </p:childTnLst>
                          </p:cTn>
                        </p:par>
                        <p:par>
                          <p:cTn id="58" fill="hold">
                            <p:stCondLst>
                              <p:cond delay="6000"/>
                            </p:stCondLst>
                            <p:childTnLst>
                              <p:par>
                                <p:cTn id="59" presetID="23" presetClass="entr" presetSubtype="16" fill="hold" nodeType="afterEffect">
                                  <p:stCondLst>
                                    <p:cond delay="0"/>
                                  </p:stCondLst>
                                  <p:childTnLst>
                                    <p:set>
                                      <p:cBhvr>
                                        <p:cTn id="60" dur="1" fill="hold">
                                          <p:stCondLst>
                                            <p:cond delay="0"/>
                                          </p:stCondLst>
                                        </p:cTn>
                                        <p:tgtEl>
                                          <p:spTgt spid="339"/>
                                        </p:tgtEl>
                                        <p:attrNameLst>
                                          <p:attrName>style.visibility</p:attrName>
                                        </p:attrNameLst>
                                      </p:cBhvr>
                                      <p:to>
                                        <p:strVal val="visible"/>
                                      </p:to>
                                    </p:set>
                                    <p:anim calcmode="lin" valueType="num">
                                      <p:cBhvr additive="base">
                                        <p:cTn id="61" dur="500"/>
                                        <p:tgtEl>
                                          <p:spTgt spid="339"/>
                                        </p:tgtEl>
                                        <p:attrNameLst>
                                          <p:attrName>ppt_w</p:attrName>
                                        </p:attrNameLst>
                                      </p:cBhvr>
                                      <p:tavLst>
                                        <p:tav tm="0">
                                          <p:val>
                                            <p:strVal val="0"/>
                                          </p:val>
                                        </p:tav>
                                        <p:tav tm="100000">
                                          <p:val>
                                            <p:strVal val="#ppt_w"/>
                                          </p:val>
                                        </p:tav>
                                      </p:tavLst>
                                    </p:anim>
                                    <p:anim calcmode="lin" valueType="num">
                                      <p:cBhvr additive="base">
                                        <p:cTn id="62" dur="500"/>
                                        <p:tgtEl>
                                          <p:spTgt spid="339"/>
                                        </p:tgtEl>
                                        <p:attrNameLst>
                                          <p:attrName>ppt_h</p:attrName>
                                        </p:attrNameLst>
                                      </p:cBhvr>
                                      <p:tavLst>
                                        <p:tav tm="0">
                                          <p:val>
                                            <p:strVal val="0"/>
                                          </p:val>
                                        </p:tav>
                                        <p:tav tm="100000">
                                          <p:val>
                                            <p:strVal val="#ppt_h"/>
                                          </p:val>
                                        </p:tav>
                                      </p:tavLst>
                                    </p:anim>
                                  </p:childTnLst>
                                </p:cTn>
                              </p:par>
                            </p:childTnLst>
                          </p:cTn>
                        </p:par>
                        <p:par>
                          <p:cTn id="63" fill="hold">
                            <p:stCondLst>
                              <p:cond delay="6500"/>
                            </p:stCondLst>
                            <p:childTnLst>
                              <p:par>
                                <p:cTn id="64" presetID="23" presetClass="entr" presetSubtype="16" fill="hold" nodeType="afterEffect">
                                  <p:stCondLst>
                                    <p:cond delay="0"/>
                                  </p:stCondLst>
                                  <p:childTnLst>
                                    <p:set>
                                      <p:cBhvr>
                                        <p:cTn id="65" dur="1" fill="hold">
                                          <p:stCondLst>
                                            <p:cond delay="0"/>
                                          </p:stCondLst>
                                        </p:cTn>
                                        <p:tgtEl>
                                          <p:spTgt spid="356"/>
                                        </p:tgtEl>
                                        <p:attrNameLst>
                                          <p:attrName>style.visibility</p:attrName>
                                        </p:attrNameLst>
                                      </p:cBhvr>
                                      <p:to>
                                        <p:strVal val="visible"/>
                                      </p:to>
                                    </p:set>
                                    <p:anim calcmode="lin" valueType="num">
                                      <p:cBhvr additive="base">
                                        <p:cTn id="66" dur="500"/>
                                        <p:tgtEl>
                                          <p:spTgt spid="356"/>
                                        </p:tgtEl>
                                        <p:attrNameLst>
                                          <p:attrName>ppt_w</p:attrName>
                                        </p:attrNameLst>
                                      </p:cBhvr>
                                      <p:tavLst>
                                        <p:tav tm="0">
                                          <p:val>
                                            <p:strVal val="0"/>
                                          </p:val>
                                        </p:tav>
                                        <p:tav tm="100000">
                                          <p:val>
                                            <p:strVal val="#ppt_w"/>
                                          </p:val>
                                        </p:tav>
                                      </p:tavLst>
                                    </p:anim>
                                    <p:anim calcmode="lin" valueType="num">
                                      <p:cBhvr additive="base">
                                        <p:cTn id="67" dur="500"/>
                                        <p:tgtEl>
                                          <p:spTgt spid="356"/>
                                        </p:tgtEl>
                                        <p:attrNameLst>
                                          <p:attrName>ppt_h</p:attrName>
                                        </p:attrNameLst>
                                      </p:cBhvr>
                                      <p:tavLst>
                                        <p:tav tm="0">
                                          <p:val>
                                            <p:strVal val="0"/>
                                          </p:val>
                                        </p:tav>
                                        <p:tav tm="100000">
                                          <p:val>
                                            <p:strVal val="#ppt_h"/>
                                          </p:val>
                                        </p:tav>
                                      </p:tavLst>
                                    </p:anim>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389"/>
                                        </p:tgtEl>
                                        <p:attrNameLst>
                                          <p:attrName>style.visibility</p:attrName>
                                        </p:attrNameLst>
                                      </p:cBhvr>
                                      <p:to>
                                        <p:strVal val="visible"/>
                                      </p:to>
                                    </p:set>
                                    <p:animEffect transition="in" filter="fade">
                                      <p:cBhvr>
                                        <p:cTn id="71" dur="500"/>
                                        <p:tgtEl>
                                          <p:spTgt spid="389"/>
                                        </p:tgtEl>
                                      </p:cBhvr>
                                    </p:animEffect>
                                  </p:childTnLst>
                                </p:cTn>
                              </p:par>
                            </p:childTnLst>
                          </p:cTn>
                        </p:par>
                        <p:par>
                          <p:cTn id="72" fill="hold">
                            <p:stCondLst>
                              <p:cond delay="7500"/>
                            </p:stCondLst>
                            <p:childTnLst>
                              <p:par>
                                <p:cTn id="73" presetID="23" presetClass="entr" presetSubtype="16" fill="hold" nodeType="afterEffect">
                                  <p:stCondLst>
                                    <p:cond delay="0"/>
                                  </p:stCondLst>
                                  <p:childTnLst>
                                    <p:set>
                                      <p:cBhvr>
                                        <p:cTn id="74" dur="1" fill="hold">
                                          <p:stCondLst>
                                            <p:cond delay="0"/>
                                          </p:stCondLst>
                                        </p:cTn>
                                        <p:tgtEl>
                                          <p:spTgt spid="340"/>
                                        </p:tgtEl>
                                        <p:attrNameLst>
                                          <p:attrName>style.visibility</p:attrName>
                                        </p:attrNameLst>
                                      </p:cBhvr>
                                      <p:to>
                                        <p:strVal val="visible"/>
                                      </p:to>
                                    </p:set>
                                    <p:anim calcmode="lin" valueType="num">
                                      <p:cBhvr additive="base">
                                        <p:cTn id="75" dur="500"/>
                                        <p:tgtEl>
                                          <p:spTgt spid="340"/>
                                        </p:tgtEl>
                                        <p:attrNameLst>
                                          <p:attrName>ppt_w</p:attrName>
                                        </p:attrNameLst>
                                      </p:cBhvr>
                                      <p:tavLst>
                                        <p:tav tm="0">
                                          <p:val>
                                            <p:strVal val="0"/>
                                          </p:val>
                                        </p:tav>
                                        <p:tav tm="100000">
                                          <p:val>
                                            <p:strVal val="#ppt_w"/>
                                          </p:val>
                                        </p:tav>
                                      </p:tavLst>
                                    </p:anim>
                                    <p:anim calcmode="lin" valueType="num">
                                      <p:cBhvr additive="base">
                                        <p:cTn id="76" dur="500"/>
                                        <p:tgtEl>
                                          <p:spTgt spid="340"/>
                                        </p:tgtEl>
                                        <p:attrNameLst>
                                          <p:attrName>ppt_h</p:attrName>
                                        </p:attrNameLst>
                                      </p:cBhvr>
                                      <p:tavLst>
                                        <p:tav tm="0">
                                          <p:val>
                                            <p:strVal val="0"/>
                                          </p:val>
                                        </p:tav>
                                        <p:tav tm="100000">
                                          <p:val>
                                            <p:strVal val="#ppt_h"/>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366"/>
                                        </p:tgtEl>
                                        <p:attrNameLst>
                                          <p:attrName>style.visibility</p:attrName>
                                        </p:attrNameLst>
                                      </p:cBhvr>
                                      <p:to>
                                        <p:strVal val="visible"/>
                                      </p:to>
                                    </p:set>
                                    <p:anim calcmode="lin" valueType="num">
                                      <p:cBhvr additive="base">
                                        <p:cTn id="80" dur="500"/>
                                        <p:tgtEl>
                                          <p:spTgt spid="366"/>
                                        </p:tgtEl>
                                        <p:attrNameLst>
                                          <p:attrName>ppt_w</p:attrName>
                                        </p:attrNameLst>
                                      </p:cBhvr>
                                      <p:tavLst>
                                        <p:tav tm="0">
                                          <p:val>
                                            <p:strVal val="0"/>
                                          </p:val>
                                        </p:tav>
                                        <p:tav tm="100000">
                                          <p:val>
                                            <p:strVal val="#ppt_w"/>
                                          </p:val>
                                        </p:tav>
                                      </p:tavLst>
                                    </p:anim>
                                    <p:anim calcmode="lin" valueType="num">
                                      <p:cBhvr additive="base">
                                        <p:cTn id="81" dur="500"/>
                                        <p:tgtEl>
                                          <p:spTgt spid="366"/>
                                        </p:tgtEl>
                                        <p:attrNameLst>
                                          <p:attrName>ppt_h</p:attrName>
                                        </p:attrNameLst>
                                      </p:cBhvr>
                                      <p:tavLst>
                                        <p:tav tm="0">
                                          <p:val>
                                            <p:strVal val="0"/>
                                          </p:val>
                                        </p:tav>
                                        <p:tav tm="100000">
                                          <p:val>
                                            <p:strVal val="#ppt_h"/>
                                          </p:val>
                                        </p:tav>
                                      </p:tavLst>
                                    </p:anim>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398"/>
                                        </p:tgtEl>
                                        <p:attrNameLst>
                                          <p:attrName>style.visibility</p:attrName>
                                        </p:attrNameLst>
                                      </p:cBhvr>
                                      <p:to>
                                        <p:strVal val="visible"/>
                                      </p:to>
                                    </p:set>
                                    <p:animEffect transition="in" filter="fade">
                                      <p:cBhvr>
                                        <p:cTn id="85" dur="500"/>
                                        <p:tgtEl>
                                          <p:spTgt spid="398"/>
                                        </p:tgtEl>
                                      </p:cBhvr>
                                    </p:animEffect>
                                  </p:childTnLst>
                                </p:cTn>
                              </p:par>
                            </p:childTnLst>
                          </p:cTn>
                        </p:par>
                        <p:par>
                          <p:cTn id="86" fill="hold">
                            <p:stCondLst>
                              <p:cond delay="9000"/>
                            </p:stCondLst>
                            <p:childTnLst>
                              <p:par>
                                <p:cTn id="87" presetID="23" presetClass="entr" presetSubtype="16" fill="hold" nodeType="afterEffect">
                                  <p:stCondLst>
                                    <p:cond delay="0"/>
                                  </p:stCondLst>
                                  <p:childTnLst>
                                    <p:set>
                                      <p:cBhvr>
                                        <p:cTn id="88" dur="1" fill="hold">
                                          <p:stCondLst>
                                            <p:cond delay="0"/>
                                          </p:stCondLst>
                                        </p:cTn>
                                        <p:tgtEl>
                                          <p:spTgt spid="341"/>
                                        </p:tgtEl>
                                        <p:attrNameLst>
                                          <p:attrName>style.visibility</p:attrName>
                                        </p:attrNameLst>
                                      </p:cBhvr>
                                      <p:to>
                                        <p:strVal val="visible"/>
                                      </p:to>
                                    </p:set>
                                    <p:anim calcmode="lin" valueType="num">
                                      <p:cBhvr additive="base">
                                        <p:cTn id="89" dur="500"/>
                                        <p:tgtEl>
                                          <p:spTgt spid="341"/>
                                        </p:tgtEl>
                                        <p:attrNameLst>
                                          <p:attrName>ppt_w</p:attrName>
                                        </p:attrNameLst>
                                      </p:cBhvr>
                                      <p:tavLst>
                                        <p:tav tm="0">
                                          <p:val>
                                            <p:strVal val="0"/>
                                          </p:val>
                                        </p:tav>
                                        <p:tav tm="100000">
                                          <p:val>
                                            <p:strVal val="#ppt_w"/>
                                          </p:val>
                                        </p:tav>
                                      </p:tavLst>
                                    </p:anim>
                                    <p:anim calcmode="lin" valueType="num">
                                      <p:cBhvr additive="base">
                                        <p:cTn id="90" dur="500"/>
                                        <p:tgtEl>
                                          <p:spTgt spid="341"/>
                                        </p:tgtEl>
                                        <p:attrNameLst>
                                          <p:attrName>ppt_h</p:attrName>
                                        </p:attrNameLst>
                                      </p:cBhvr>
                                      <p:tavLst>
                                        <p:tav tm="0">
                                          <p:val>
                                            <p:strVal val="0"/>
                                          </p:val>
                                        </p:tav>
                                        <p:tav tm="100000">
                                          <p:val>
                                            <p:strVal val="#ppt_h"/>
                                          </p:val>
                                        </p:tav>
                                      </p:tavLst>
                                    </p:anim>
                                  </p:childTnLst>
                                </p:cTn>
                              </p:par>
                            </p:childTnLst>
                          </p:cTn>
                        </p:par>
                        <p:par>
                          <p:cTn id="91" fill="hold">
                            <p:stCondLst>
                              <p:cond delay="9500"/>
                            </p:stCondLst>
                            <p:childTnLst>
                              <p:par>
                                <p:cTn id="92" presetID="23" presetClass="entr" presetSubtype="16" fill="hold" nodeType="afterEffect">
                                  <p:stCondLst>
                                    <p:cond delay="0"/>
                                  </p:stCondLst>
                                  <p:childTnLst>
                                    <p:set>
                                      <p:cBhvr>
                                        <p:cTn id="93" dur="1" fill="hold">
                                          <p:stCondLst>
                                            <p:cond delay="0"/>
                                          </p:stCondLst>
                                        </p:cTn>
                                        <p:tgtEl>
                                          <p:spTgt spid="373"/>
                                        </p:tgtEl>
                                        <p:attrNameLst>
                                          <p:attrName>style.visibility</p:attrName>
                                        </p:attrNameLst>
                                      </p:cBhvr>
                                      <p:to>
                                        <p:strVal val="visible"/>
                                      </p:to>
                                    </p:set>
                                    <p:anim calcmode="lin" valueType="num">
                                      <p:cBhvr additive="base">
                                        <p:cTn id="94" dur="500"/>
                                        <p:tgtEl>
                                          <p:spTgt spid="373"/>
                                        </p:tgtEl>
                                        <p:attrNameLst>
                                          <p:attrName>ppt_w</p:attrName>
                                        </p:attrNameLst>
                                      </p:cBhvr>
                                      <p:tavLst>
                                        <p:tav tm="0">
                                          <p:val>
                                            <p:strVal val="0"/>
                                          </p:val>
                                        </p:tav>
                                        <p:tav tm="100000">
                                          <p:val>
                                            <p:strVal val="#ppt_w"/>
                                          </p:val>
                                        </p:tav>
                                      </p:tavLst>
                                    </p:anim>
                                    <p:anim calcmode="lin" valueType="num">
                                      <p:cBhvr additive="base">
                                        <p:cTn id="95" dur="500"/>
                                        <p:tgtEl>
                                          <p:spTgt spid="373"/>
                                        </p:tgtEl>
                                        <p:attrNameLst>
                                          <p:attrName>ppt_h</p:attrName>
                                        </p:attrNameLst>
                                      </p:cBhvr>
                                      <p:tavLst>
                                        <p:tav tm="0">
                                          <p:val>
                                            <p:strVal val="0"/>
                                          </p:val>
                                        </p:tav>
                                        <p:tav tm="100000">
                                          <p:val>
                                            <p:strVal val="#ppt_h"/>
                                          </p:val>
                                        </p:tav>
                                      </p:tavLst>
                                    </p:anim>
                                  </p:childTnLst>
                                </p:cTn>
                              </p:par>
                            </p:childTnLst>
                          </p:cTn>
                        </p:par>
                        <p:par>
                          <p:cTn id="96" fill="hold">
                            <p:stCondLst>
                              <p:cond delay="10000"/>
                            </p:stCondLst>
                            <p:childTnLst>
                              <p:par>
                                <p:cTn id="97" presetID="10" presetClass="entr" presetSubtype="0" fill="hold" nodeType="afterEffect">
                                  <p:stCondLst>
                                    <p:cond delay="0"/>
                                  </p:stCondLst>
                                  <p:childTnLst>
                                    <p:set>
                                      <p:cBhvr>
                                        <p:cTn id="98" dur="1" fill="hold">
                                          <p:stCondLst>
                                            <p:cond delay="0"/>
                                          </p:stCondLst>
                                        </p:cTn>
                                        <p:tgtEl>
                                          <p:spTgt spid="404"/>
                                        </p:tgtEl>
                                        <p:attrNameLst>
                                          <p:attrName>style.visibility</p:attrName>
                                        </p:attrNameLst>
                                      </p:cBhvr>
                                      <p:to>
                                        <p:strVal val="visible"/>
                                      </p:to>
                                    </p:set>
                                    <p:animEffect transition="in" filter="fade">
                                      <p:cBhvr>
                                        <p:cTn id="99" dur="500"/>
                                        <p:tgtEl>
                                          <p:spTgt spid="404"/>
                                        </p:tgtEl>
                                      </p:cBhvr>
                                    </p:animEffect>
                                  </p:childTnLst>
                                </p:cTn>
                              </p:par>
                            </p:childTnLst>
                          </p:cTn>
                        </p:par>
                        <p:par>
                          <p:cTn id="100" fill="hold">
                            <p:stCondLst>
                              <p:cond delay="10500"/>
                            </p:stCondLst>
                            <p:childTnLst>
                              <p:par>
                                <p:cTn id="101" presetID="1" presetClass="entr" presetSubtype="0" fill="hold" nodeType="afterEffect">
                                  <p:stCondLst>
                                    <p:cond delay="0"/>
                                  </p:stCondLst>
                                  <p:childTnLst>
                                    <p:set>
                                      <p:cBhvr>
                                        <p:cTn id="10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{AB0C35EB-DD52-BC44-B3BE-9A48E774258D}tf10001076</Template>
  <TotalTime>184510</TotalTime>
  <Words>1843</Words>
  <Application>Microsoft Macintosh PowerPoint</Application>
  <PresentationFormat>Presentación en pantalla (16:9)</PresentationFormat>
  <Paragraphs>349</Paragraphs>
  <Slides>20</Slides>
  <Notes>14</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20</vt:i4>
      </vt:variant>
    </vt:vector>
  </HeadingPairs>
  <TitlesOfParts>
    <vt:vector size="34" baseType="lpstr">
      <vt:lpstr>.Lucida Grande UI Regular</vt:lpstr>
      <vt:lpstr>Arial</vt:lpstr>
      <vt:lpstr>Arial Rounded</vt:lpstr>
      <vt:lpstr>Calibri</vt:lpstr>
      <vt:lpstr>Gill Sans</vt:lpstr>
      <vt:lpstr>Noto Sans Symbols</vt:lpstr>
      <vt:lpstr>Open Sans</vt:lpstr>
      <vt:lpstr>Open Sans Extrabold</vt:lpstr>
      <vt:lpstr>Open Sans Light</vt:lpstr>
      <vt:lpstr>Open Sans SemiBold</vt:lpstr>
      <vt:lpstr>Source Sans Pro</vt:lpstr>
      <vt:lpstr>Spartan</vt:lpstr>
      <vt:lpstr>Wingdings</vt:lpstr>
      <vt:lpstr>Office Theme</vt:lpstr>
      <vt:lpstr>Presentación de PowerPoint</vt:lpstr>
      <vt:lpstr>Presentación de PowerPoint</vt:lpstr>
      <vt:lpstr>Presentación de PowerPoint</vt:lpstr>
      <vt:lpstr>Presentación de PowerPoint</vt:lpstr>
      <vt:lpstr>Presentación de PowerPoint</vt:lpstr>
      <vt:lpstr>Que es KMS?  - Gestión de Contratos y Proyectos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Kriosoft Management System</dc:title>
  <dc:creator>PresentationPro</dc:creator>
  <cp:lastModifiedBy>Miguel Robles</cp:lastModifiedBy>
  <cp:revision>169</cp:revision>
  <dcterms:created xsi:type="dcterms:W3CDTF">2014-10-09T20:57:35Z</dcterms:created>
  <dcterms:modified xsi:type="dcterms:W3CDTF">2021-05-24T21:30:25Z</dcterms:modified>
</cp:coreProperties>
</file>